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40"/>
  </p:notesMasterIdLst>
  <p:sldIdLst>
    <p:sldId id="256" r:id="rId2"/>
    <p:sldId id="294" r:id="rId3"/>
    <p:sldId id="257" r:id="rId4"/>
    <p:sldId id="258" r:id="rId5"/>
    <p:sldId id="263" r:id="rId6"/>
    <p:sldId id="264" r:id="rId7"/>
    <p:sldId id="265" r:id="rId8"/>
    <p:sldId id="266" r:id="rId9"/>
    <p:sldId id="267" r:id="rId10"/>
    <p:sldId id="259" r:id="rId11"/>
    <p:sldId id="260" r:id="rId12"/>
    <p:sldId id="261" r:id="rId13"/>
    <p:sldId id="262"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7" r:id="rId33"/>
    <p:sldId id="286" r:id="rId34"/>
    <p:sldId id="288" r:id="rId35"/>
    <p:sldId id="289" r:id="rId36"/>
    <p:sldId id="291" r:id="rId37"/>
    <p:sldId id="292" r:id="rId38"/>
    <p:sldId id="293"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4" d="100"/>
          <a:sy n="84" d="100"/>
        </p:scale>
        <p:origin x="6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C5E4FB-F786-4684-A8F4-505EA2E891FA}" type="datetimeFigureOut">
              <a:rPr lang="en-US" smtClean="0"/>
              <a:t>6/21/2024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896BBB-DE37-4EFC-A7DE-46D98B6AB0D6}" type="slidenum">
              <a:rPr lang="en-US" smtClean="0"/>
              <a:t>‹#›</a:t>
            </a:fld>
            <a:endParaRPr lang="en-US"/>
          </a:p>
        </p:txBody>
      </p:sp>
    </p:spTree>
    <p:extLst>
      <p:ext uri="{BB962C8B-B14F-4D97-AF65-F5344CB8AC3E}">
        <p14:creationId xmlns:p14="http://schemas.microsoft.com/office/powerpoint/2010/main" val="256089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1B3F37A3-8789-4844-B01A-956C813CF4F8}" type="datetime1">
              <a:rPr lang="en-US" smtClean="0"/>
              <a:t>6/21/2024</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950FB1-AEED-490D-9A5F-D262AB55EB8B}" type="datetime1">
              <a:rPr lang="en-US" smtClean="0"/>
              <a:t>6/21/2024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143E47-B432-4810-BB11-3710C758D856}" type="datetime1">
              <a:rPr lang="en-US" smtClean="0"/>
              <a:t>6/21/2024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465CC4-CE6F-4F2D-983E-3B4604B3E190}" type="datetime1">
              <a:rPr lang="en-US" smtClean="0"/>
              <a:t>6/21/2024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B3FFC9-E00D-458D-8C46-A4B3CCE6819A}" type="datetime1">
              <a:rPr lang="en-US" smtClean="0"/>
              <a:t>6/21/2024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D2C86C-8F20-4E80-A055-1CCFDB421973}" type="datetime1">
              <a:rPr lang="en-US" smtClean="0"/>
              <a:t>6/21/2024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7A513E-82B7-4634-8F31-9EDBC31A52C1}" type="datetime1">
              <a:rPr lang="en-US" smtClean="0"/>
              <a:t>6/21/2024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2A8AA5-9203-4C5F-9B9A-E5BFF724F559}" type="datetime1">
              <a:rPr lang="en-US" smtClean="0"/>
              <a:t>6/21/2024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6F6DC5-E80F-4E2C-AE8C-2EAE69AE9933}" type="datetime1">
              <a:rPr lang="en-US" smtClean="0"/>
              <a:t>6/21/2024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FBF42B-2994-491E-85B2-06813B22829B}" type="datetime1">
              <a:rPr lang="en-US" smtClean="0"/>
              <a:t>6/21/2024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FF5C0C-5612-430C-8239-4F20BAE1ADDD}" type="datetime1">
              <a:rPr lang="en-US" smtClean="0"/>
              <a:t>6/21/2024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82147D-9B27-467C-96BE-0EF2E90F0B4E}" type="datetime1">
              <a:rPr lang="en-US" smtClean="0"/>
              <a:t>6/21/2024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455313-E97F-4EDF-A40A-D891BC902245}" type="datetime1">
              <a:rPr lang="en-US" smtClean="0"/>
              <a:t>6/21/2024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BA8865-60F6-4FE7-887A-84187E900F13}" type="datetime1">
              <a:rPr lang="en-US" smtClean="0"/>
              <a:t>6/21/2024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71369C-7E8A-48FD-8FB0-253615A48BAA}" type="datetime1">
              <a:rPr lang="en-US" smtClean="0"/>
              <a:t>6/21/2024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7D64CD-55EF-4F62-8017-8CF22ADA2394}" type="datetime1">
              <a:rPr lang="en-US" smtClean="0"/>
              <a:t>6/21/2024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BD3525-2F02-473D-B6DB-B2FAA9B70E99}" type="datetime1">
              <a:rPr lang="en-US" smtClean="0"/>
              <a:t>6/21/2024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E65D88A-0FB7-4F37-A232-8956991B82D6}" type="datetime1">
              <a:rPr lang="en-US" smtClean="0"/>
              <a:t>6/21/2024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27D8E-3D5E-3EFE-8B35-2C430037DA1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3FE8C1D-A5E7-CD41-DD3B-5B717DF95B4C}"/>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FB69701A-5220-CFC8-569A-26776217626D}"/>
              </a:ext>
            </a:extLst>
          </p:cNvPr>
          <p:cNvPicPr>
            <a:picLocks noChangeAspect="1"/>
          </p:cNvPicPr>
          <p:nvPr/>
        </p:nvPicPr>
        <p:blipFill>
          <a:blip r:embed="rId2"/>
          <a:stretch>
            <a:fillRect/>
          </a:stretch>
        </p:blipFill>
        <p:spPr>
          <a:xfrm>
            <a:off x="1975104" y="0"/>
            <a:ext cx="10216896" cy="5620004"/>
          </a:xfrm>
          <a:prstGeom prst="rect">
            <a:avLst/>
          </a:prstGeom>
        </p:spPr>
      </p:pic>
      <p:pic>
        <p:nvPicPr>
          <p:cNvPr id="7" name="Picture 6">
            <a:extLst>
              <a:ext uri="{FF2B5EF4-FFF2-40B4-BE49-F238E27FC236}">
                <a16:creationId xmlns:a16="http://schemas.microsoft.com/office/drawing/2014/main" id="{C1E16124-4EE4-0CA8-7E0C-27A4A77A2471}"/>
              </a:ext>
            </a:extLst>
          </p:cNvPr>
          <p:cNvPicPr>
            <a:picLocks noChangeAspect="1"/>
          </p:cNvPicPr>
          <p:nvPr/>
        </p:nvPicPr>
        <p:blipFill>
          <a:blip r:embed="rId3"/>
          <a:stretch>
            <a:fillRect/>
          </a:stretch>
        </p:blipFill>
        <p:spPr>
          <a:xfrm>
            <a:off x="720344" y="4709160"/>
            <a:ext cx="4574032" cy="2129346"/>
          </a:xfrm>
          <a:prstGeom prst="rect">
            <a:avLst/>
          </a:prstGeom>
        </p:spPr>
      </p:pic>
      <p:sp>
        <p:nvSpPr>
          <p:cNvPr id="10" name="Rectangle 9">
            <a:extLst>
              <a:ext uri="{FF2B5EF4-FFF2-40B4-BE49-F238E27FC236}">
                <a16:creationId xmlns:a16="http://schemas.microsoft.com/office/drawing/2014/main" id="{102195C3-8804-B84C-DFAE-3A3C60662767}"/>
              </a:ext>
            </a:extLst>
          </p:cNvPr>
          <p:cNvSpPr/>
          <p:nvPr/>
        </p:nvSpPr>
        <p:spPr>
          <a:xfrm>
            <a:off x="764676" y="3838651"/>
            <a:ext cx="2420856"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DTI 412</a:t>
            </a:r>
          </a:p>
        </p:txBody>
      </p:sp>
      <p:sp>
        <p:nvSpPr>
          <p:cNvPr id="11" name="Rectangle 10">
            <a:extLst>
              <a:ext uri="{FF2B5EF4-FFF2-40B4-BE49-F238E27FC236}">
                <a16:creationId xmlns:a16="http://schemas.microsoft.com/office/drawing/2014/main" id="{288F2AED-3D08-F340-30D1-BB5DFB989F99}"/>
              </a:ext>
            </a:extLst>
          </p:cNvPr>
          <p:cNvSpPr/>
          <p:nvPr/>
        </p:nvSpPr>
        <p:spPr>
          <a:xfrm>
            <a:off x="4935427" y="4823929"/>
            <a:ext cx="5708807"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3"/>
                </a:solidFill>
                <a:effectLst/>
              </a:rPr>
              <a:t>     SPACIAL TOPIC </a:t>
            </a:r>
          </a:p>
        </p:txBody>
      </p:sp>
      <p:sp>
        <p:nvSpPr>
          <p:cNvPr id="13" name="Rectangle 12">
            <a:extLst>
              <a:ext uri="{FF2B5EF4-FFF2-40B4-BE49-F238E27FC236}">
                <a16:creationId xmlns:a16="http://schemas.microsoft.com/office/drawing/2014/main" id="{032DF315-F220-44ED-AA62-665AF758E5F6}"/>
              </a:ext>
            </a:extLst>
          </p:cNvPr>
          <p:cNvSpPr/>
          <p:nvPr/>
        </p:nvSpPr>
        <p:spPr>
          <a:xfrm>
            <a:off x="6272211" y="5721423"/>
            <a:ext cx="4028667" cy="1015663"/>
          </a:xfrm>
          <a:prstGeom prst="rect">
            <a:avLst/>
          </a:prstGeom>
          <a:noFill/>
        </p:spPr>
        <p:txBody>
          <a:bodyPr wrap="none" lIns="91440" tIns="45720" rIns="91440" bIns="45720">
            <a:prstTxWarp prst="textInflate">
              <a:avLst/>
            </a:prstTxWarp>
            <a:spAutoFit/>
            <a:scene3d>
              <a:camera prst="perspectiveRelaxed"/>
              <a:lightRig rig="threePt" dir="t"/>
            </a:scene3d>
            <a:sp3d extrusionH="57150">
              <a:bevelT w="82550" h="38100" prst="coolSlant"/>
            </a:sp3d>
          </a:bodyPr>
          <a:lstStyle/>
          <a:p>
            <a:pPr algn="ctr"/>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18900000" algn="bl" rotWithShape="0">
                    <a:prstClr val="black">
                      <a:alpha val="40000"/>
                    </a:prstClr>
                  </a:outerShdw>
                </a:effectLst>
              </a:rPr>
              <a:t>LECTURE 01</a:t>
            </a:r>
          </a:p>
        </p:txBody>
      </p:sp>
    </p:spTree>
    <p:extLst>
      <p:ext uri="{BB962C8B-B14F-4D97-AF65-F5344CB8AC3E}">
        <p14:creationId xmlns:p14="http://schemas.microsoft.com/office/powerpoint/2010/main" val="579015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037B-6585-401E-1611-0156424EC736}"/>
              </a:ext>
            </a:extLst>
          </p:cNvPr>
          <p:cNvSpPr>
            <a:spLocks noGrp="1"/>
          </p:cNvSpPr>
          <p:nvPr>
            <p:ph type="title"/>
          </p:nvPr>
        </p:nvSpPr>
        <p:spPr>
          <a:xfrm>
            <a:off x="484632" y="225326"/>
            <a:ext cx="11411711" cy="147857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a:normAutofit/>
          </a:bodyPr>
          <a:lstStyle/>
          <a:p>
            <a:r>
              <a:rPr lang="en-US" sz="4000" b="1" i="0"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rPr>
              <a:t>    TYPE OF MACHINE LEARNING</a:t>
            </a:r>
            <a:endParaRPr lang="en-US" sz="4000" b="1"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3E6753F8-D321-8471-932E-9E8C656F2F4C}"/>
              </a:ext>
            </a:extLst>
          </p:cNvPr>
          <p:cNvSpPr>
            <a:spLocks noGrp="1"/>
          </p:cNvSpPr>
          <p:nvPr>
            <p:ph idx="1"/>
          </p:nvPr>
        </p:nvSpPr>
        <p:spPr>
          <a:xfrm>
            <a:off x="484632" y="1847088"/>
            <a:ext cx="11311128" cy="478558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marL="0" marR="0" indent="0">
              <a:lnSpc>
                <a:spcPct val="107000"/>
              </a:lnSpc>
              <a:spcBef>
                <a:spcPts val="0"/>
              </a:spcBef>
              <a:spcAft>
                <a:spcPts val="800"/>
              </a:spcAft>
              <a:buNone/>
            </a:pPr>
            <a:r>
              <a:rPr lang="en-US" sz="3000"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ea typeface="Times New Roman" panose="02020603050405020304" pitchFamily="18" charset="0"/>
                <a:cs typeface="Cordia New" panose="020B0304020202020204" pitchFamily="34" charset="-34"/>
              </a:rPr>
              <a:t>Machine Learning can be broadly categorized into three main types:</a:t>
            </a:r>
            <a:endParaRPr lang="en-US" sz="3000" b="1" kern="1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ea typeface="Calibri" panose="020F0502020204030204" pitchFamily="34" charset="0"/>
              <a:cs typeface="Cordia New" panose="020B0304020202020204" pitchFamily="34" charset="-34"/>
            </a:endParaRPr>
          </a:p>
          <a:p>
            <a:pPr marL="342900" marR="0" lvl="0" indent="-342900">
              <a:lnSpc>
                <a:spcPct val="107000"/>
              </a:lnSpc>
              <a:spcBef>
                <a:spcPts val="0"/>
              </a:spcBef>
              <a:spcAft>
                <a:spcPts val="800"/>
              </a:spcAft>
              <a:buFont typeface="+mj-lt"/>
              <a:buAutoNum type="arabicPeriod"/>
              <a:tabLst>
                <a:tab pos="457200" algn="l"/>
              </a:tabLst>
            </a:pPr>
            <a:r>
              <a:rPr lang="en-US" sz="3000" b="1" kern="0" dirty="0">
                <a:ln w="9525">
                  <a:solidFill>
                    <a:schemeClr val="bg1"/>
                  </a:solidFill>
                  <a:prstDash val="solid"/>
                </a:ln>
                <a:solidFill>
                  <a:schemeClr val="accent3"/>
                </a:solidFill>
                <a:effectLst>
                  <a:outerShdw blurRad="12700" dist="38100" dir="2700000" algn="tl" rotWithShape="0">
                    <a:schemeClr val="bg1">
                      <a:lumMod val="50000"/>
                    </a:schemeClr>
                  </a:outerShdw>
                </a:effectLst>
                <a:highlight>
                  <a:srgbClr val="FFFF00"/>
                </a:highlight>
                <a:latin typeface="Comic Sans MS" panose="030F0702030302020204" pitchFamily="66" charset="0"/>
                <a:ea typeface="Times New Roman" panose="02020603050405020304" pitchFamily="18" charset="0"/>
                <a:cs typeface="Cordia New" panose="020B0304020202020204" pitchFamily="34" charset="-34"/>
              </a:rPr>
              <a:t>Supervised Learning</a:t>
            </a:r>
            <a:endParaRPr lang="en-US" sz="3000" b="1" kern="100" dirty="0">
              <a:ln w="9525">
                <a:solidFill>
                  <a:schemeClr val="bg1"/>
                </a:solidFill>
                <a:prstDash val="solid"/>
              </a:ln>
              <a:solidFill>
                <a:schemeClr val="accent3"/>
              </a:solidFill>
              <a:effectLst>
                <a:outerShdw blurRad="12700" dist="38100" dir="2700000" algn="tl" rotWithShape="0">
                  <a:schemeClr val="bg1">
                    <a:lumMod val="50000"/>
                  </a:schemeClr>
                </a:outerShdw>
              </a:effectLst>
              <a:highlight>
                <a:srgbClr val="FFFF00"/>
              </a:highlight>
              <a:latin typeface="Comic Sans MS" panose="030F0702030302020204" pitchFamily="66" charset="0"/>
              <a:ea typeface="Calibri" panose="020F0502020204030204" pitchFamily="34" charset="0"/>
              <a:cs typeface="Cordia New" panose="020B0304020202020204" pitchFamily="34" charset="-34"/>
            </a:endParaRPr>
          </a:p>
          <a:p>
            <a:pPr marL="342900" marR="0" lvl="0" indent="-342900">
              <a:lnSpc>
                <a:spcPct val="107000"/>
              </a:lnSpc>
              <a:spcBef>
                <a:spcPts val="0"/>
              </a:spcBef>
              <a:spcAft>
                <a:spcPts val="800"/>
              </a:spcAft>
              <a:buFont typeface="+mj-lt"/>
              <a:buAutoNum type="arabicPeriod"/>
              <a:tabLst>
                <a:tab pos="457200" algn="l"/>
              </a:tabLst>
            </a:pPr>
            <a:r>
              <a:rPr lang="en-US" sz="3000" b="1" kern="0" dirty="0">
                <a:ln w="9525">
                  <a:solidFill>
                    <a:schemeClr val="bg1"/>
                  </a:solidFill>
                  <a:prstDash val="solid"/>
                </a:ln>
                <a:solidFill>
                  <a:schemeClr val="accent3"/>
                </a:solidFill>
                <a:effectLst>
                  <a:outerShdw blurRad="12700" dist="38100" dir="2700000" algn="tl" rotWithShape="0">
                    <a:schemeClr val="bg1">
                      <a:lumMod val="50000"/>
                    </a:schemeClr>
                  </a:outerShdw>
                </a:effectLst>
                <a:highlight>
                  <a:srgbClr val="FFFF00"/>
                </a:highlight>
                <a:latin typeface="Comic Sans MS" panose="030F0702030302020204" pitchFamily="66" charset="0"/>
                <a:ea typeface="Times New Roman" panose="02020603050405020304" pitchFamily="18" charset="0"/>
                <a:cs typeface="Cordia New" panose="020B0304020202020204" pitchFamily="34" charset="-34"/>
              </a:rPr>
              <a:t>Unsupervised Learning</a:t>
            </a:r>
            <a:endParaRPr lang="en-US" sz="3000" b="1" kern="100" dirty="0">
              <a:ln w="9525">
                <a:solidFill>
                  <a:schemeClr val="bg1"/>
                </a:solidFill>
                <a:prstDash val="solid"/>
              </a:ln>
              <a:solidFill>
                <a:schemeClr val="accent3"/>
              </a:solidFill>
              <a:effectLst>
                <a:outerShdw blurRad="12700" dist="38100" dir="2700000" algn="tl" rotWithShape="0">
                  <a:schemeClr val="bg1">
                    <a:lumMod val="50000"/>
                  </a:schemeClr>
                </a:outerShdw>
              </a:effectLst>
              <a:highlight>
                <a:srgbClr val="FFFF00"/>
              </a:highlight>
              <a:latin typeface="Comic Sans MS" panose="030F0702030302020204" pitchFamily="66" charset="0"/>
              <a:ea typeface="Calibri" panose="020F0502020204030204" pitchFamily="34" charset="0"/>
              <a:cs typeface="Cordia New" panose="020B0304020202020204" pitchFamily="34" charset="-34"/>
            </a:endParaRPr>
          </a:p>
          <a:p>
            <a:pPr marL="342900" marR="0" lvl="0" indent="-342900">
              <a:lnSpc>
                <a:spcPct val="107000"/>
              </a:lnSpc>
              <a:spcBef>
                <a:spcPts val="0"/>
              </a:spcBef>
              <a:spcAft>
                <a:spcPts val="800"/>
              </a:spcAft>
              <a:buFont typeface="+mj-lt"/>
              <a:buAutoNum type="arabicPeriod"/>
              <a:tabLst>
                <a:tab pos="457200" algn="l"/>
              </a:tabLst>
            </a:pPr>
            <a:r>
              <a:rPr lang="en-US" sz="3000" b="1" kern="0" dirty="0">
                <a:ln w="9525">
                  <a:solidFill>
                    <a:schemeClr val="bg1"/>
                  </a:solidFill>
                  <a:prstDash val="solid"/>
                </a:ln>
                <a:solidFill>
                  <a:schemeClr val="accent3"/>
                </a:solidFill>
                <a:effectLst>
                  <a:outerShdw blurRad="12700" dist="38100" dir="2700000" algn="tl" rotWithShape="0">
                    <a:schemeClr val="bg1">
                      <a:lumMod val="50000"/>
                    </a:schemeClr>
                  </a:outerShdw>
                </a:effectLst>
                <a:highlight>
                  <a:srgbClr val="FFFF00"/>
                </a:highlight>
                <a:latin typeface="Comic Sans MS" panose="030F0702030302020204" pitchFamily="66" charset="0"/>
                <a:ea typeface="Times New Roman" panose="02020603050405020304" pitchFamily="18" charset="0"/>
                <a:cs typeface="Cordia New" panose="020B0304020202020204" pitchFamily="34" charset="-34"/>
              </a:rPr>
              <a:t>Reinforcement Learning</a:t>
            </a:r>
            <a:endParaRPr lang="en-US" sz="3000" b="1" kern="100" dirty="0">
              <a:ln w="9525">
                <a:solidFill>
                  <a:schemeClr val="bg1"/>
                </a:solidFill>
                <a:prstDash val="solid"/>
              </a:ln>
              <a:solidFill>
                <a:schemeClr val="accent3"/>
              </a:solidFill>
              <a:effectLst>
                <a:outerShdw blurRad="12700" dist="38100" dir="2700000" algn="tl" rotWithShape="0">
                  <a:schemeClr val="bg1">
                    <a:lumMod val="50000"/>
                  </a:schemeClr>
                </a:outerShdw>
              </a:effectLst>
              <a:highlight>
                <a:srgbClr val="FFFF00"/>
              </a:highlight>
              <a:latin typeface="Comic Sans MS" panose="030F0702030302020204" pitchFamily="66" charset="0"/>
              <a:ea typeface="Calibri" panose="020F0502020204030204" pitchFamily="34" charset="0"/>
              <a:cs typeface="Cordia New" panose="020B0304020202020204" pitchFamily="34" charset="-34"/>
            </a:endParaRPr>
          </a:p>
          <a:p>
            <a:pPr marL="0" marR="0" indent="0">
              <a:lnSpc>
                <a:spcPct val="107000"/>
              </a:lnSpc>
              <a:spcBef>
                <a:spcPts val="0"/>
              </a:spcBef>
              <a:spcAft>
                <a:spcPts val="800"/>
              </a:spcAft>
              <a:buNone/>
            </a:pPr>
            <a:r>
              <a:rPr lang="en-US" sz="3000"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ea typeface="Times New Roman" panose="02020603050405020304" pitchFamily="18" charset="0"/>
                <a:cs typeface="Cordia New" panose="020B0304020202020204" pitchFamily="34" charset="-34"/>
              </a:rPr>
              <a:t>Each type has distinct methodologies and applications, depending on the nature of the data and the problem to be solved.</a:t>
            </a:r>
            <a:endParaRPr lang="en-US" sz="3000" b="1" kern="1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ea typeface="Calibri" panose="020F0502020204030204" pitchFamily="34" charset="0"/>
              <a:cs typeface="Cordia New" panose="020B0304020202020204" pitchFamily="34" charset="-34"/>
            </a:endParaRPr>
          </a:p>
        </p:txBody>
      </p:sp>
      <p:sp>
        <p:nvSpPr>
          <p:cNvPr id="4" name="Slide Number Placeholder 3">
            <a:extLst>
              <a:ext uri="{FF2B5EF4-FFF2-40B4-BE49-F238E27FC236}">
                <a16:creationId xmlns:a16="http://schemas.microsoft.com/office/drawing/2014/main" id="{C8338DAA-7F6D-AFF6-EDD2-0ADD1382F1D5}"/>
              </a:ext>
            </a:extLst>
          </p:cNvPr>
          <p:cNvSpPr>
            <a:spLocks noGrp="1"/>
          </p:cNvSpPr>
          <p:nvPr>
            <p:ph type="sldNum" sz="quarter" idx="12"/>
          </p:nvPr>
        </p:nvSpPr>
        <p:spPr>
          <a:xfrm>
            <a:off x="11291305" y="6269957"/>
            <a:ext cx="771089" cy="365125"/>
          </a:xfrm>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3814512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037B-6585-401E-1611-0156424EC736}"/>
              </a:ext>
            </a:extLst>
          </p:cNvPr>
          <p:cNvSpPr>
            <a:spLocks noGrp="1"/>
          </p:cNvSpPr>
          <p:nvPr>
            <p:ph type="title"/>
          </p:nvPr>
        </p:nvSpPr>
        <p:spPr>
          <a:xfrm>
            <a:off x="484632" y="225326"/>
            <a:ext cx="11411711" cy="147857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a:normAutofit/>
          </a:bodyPr>
          <a:lstStyle/>
          <a:p>
            <a:r>
              <a:rPr lang="en-US" sz="4000" b="1" i="0"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rPr>
              <a:t>    SUPERVISED LEARNING</a:t>
            </a:r>
            <a:endParaRPr lang="en-US" sz="4000" b="1"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3E6753F8-D321-8471-932E-9E8C656F2F4C}"/>
              </a:ext>
            </a:extLst>
          </p:cNvPr>
          <p:cNvSpPr>
            <a:spLocks noGrp="1"/>
          </p:cNvSpPr>
          <p:nvPr>
            <p:ph idx="1"/>
          </p:nvPr>
        </p:nvSpPr>
        <p:spPr>
          <a:xfrm>
            <a:off x="484632" y="2002504"/>
            <a:ext cx="11311128" cy="4630170"/>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marL="0" indent="0">
              <a:buNone/>
            </a:pPr>
            <a:r>
              <a:rPr lang="en-US" sz="3200" b="1" dirty="0">
                <a:ln w="9525">
                  <a:solidFill>
                    <a:schemeClr val="bg1"/>
                  </a:solidFill>
                  <a:prstDash val="solid"/>
                </a:ln>
                <a:solidFill>
                  <a:schemeClr val="accent3"/>
                </a:solidFill>
                <a:effectLst>
                  <a:outerShdw blurRad="12700" dist="38100" dir="2700000" algn="tl" rotWithShape="0">
                    <a:schemeClr val="bg1">
                      <a:lumMod val="50000"/>
                    </a:schemeClr>
                  </a:outerShdw>
                </a:effectLst>
                <a:highlight>
                  <a:srgbClr val="FFFF00"/>
                </a:highlight>
                <a:latin typeface="Comic Sans MS" panose="030F0702030302020204" pitchFamily="66" charset="0"/>
              </a:rPr>
              <a:t>Supervised Learning</a:t>
            </a:r>
            <a:r>
              <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 Involves training the model with labeled data, where each data point has a corresponding label or target value. The model learns the mapping between the features (inputs) and the labels (outputs) and can then predict labels for new, unseen data. (e.g., classifying emails as spam or not spam based on past examples)</a:t>
            </a:r>
          </a:p>
        </p:txBody>
      </p:sp>
      <p:sp>
        <p:nvSpPr>
          <p:cNvPr id="4" name="Slide Number Placeholder 3">
            <a:extLst>
              <a:ext uri="{FF2B5EF4-FFF2-40B4-BE49-F238E27FC236}">
                <a16:creationId xmlns:a16="http://schemas.microsoft.com/office/drawing/2014/main" id="{C8338DAA-7F6D-AFF6-EDD2-0ADD1382F1D5}"/>
              </a:ext>
            </a:extLst>
          </p:cNvPr>
          <p:cNvSpPr>
            <a:spLocks noGrp="1"/>
          </p:cNvSpPr>
          <p:nvPr>
            <p:ph type="sldNum" sz="quarter" idx="12"/>
          </p:nvPr>
        </p:nvSpPr>
        <p:spPr>
          <a:xfrm>
            <a:off x="11291305" y="6269957"/>
            <a:ext cx="771089" cy="365125"/>
          </a:xfrm>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3325655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037B-6585-401E-1611-0156424EC736}"/>
              </a:ext>
            </a:extLst>
          </p:cNvPr>
          <p:cNvSpPr>
            <a:spLocks noGrp="1"/>
          </p:cNvSpPr>
          <p:nvPr>
            <p:ph type="title"/>
          </p:nvPr>
        </p:nvSpPr>
        <p:spPr>
          <a:xfrm>
            <a:off x="484632" y="225326"/>
            <a:ext cx="11411711" cy="147857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a:normAutofit/>
          </a:bodyPr>
          <a:lstStyle/>
          <a:p>
            <a:r>
              <a:rPr lang="en-US" sz="4000" b="1" i="0"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rPr>
              <a:t>    </a:t>
            </a:r>
            <a:r>
              <a:rPr lang="en-US" sz="4000" b="1"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rPr>
              <a:t>UN</a:t>
            </a:r>
            <a:r>
              <a:rPr lang="en-US" sz="4000" b="1" i="0"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rPr>
              <a:t>SUPERVISED LEARNING</a:t>
            </a:r>
            <a:endParaRPr lang="en-US" sz="4000" b="1"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3E6753F8-D321-8471-932E-9E8C656F2F4C}"/>
              </a:ext>
            </a:extLst>
          </p:cNvPr>
          <p:cNvSpPr>
            <a:spLocks noGrp="1"/>
          </p:cNvSpPr>
          <p:nvPr>
            <p:ph idx="1"/>
          </p:nvPr>
        </p:nvSpPr>
        <p:spPr>
          <a:xfrm>
            <a:off x="484632" y="2002504"/>
            <a:ext cx="11311128" cy="4630170"/>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marL="0" indent="0">
              <a:buNone/>
            </a:pPr>
            <a:r>
              <a:rPr lang="en-US" sz="3600" b="1" dirty="0">
                <a:ln w="9525">
                  <a:solidFill>
                    <a:schemeClr val="bg1"/>
                  </a:solidFill>
                  <a:prstDash val="solid"/>
                </a:ln>
                <a:solidFill>
                  <a:schemeClr val="accent3"/>
                </a:solidFill>
                <a:effectLst>
                  <a:outerShdw blurRad="12700" dist="38100" dir="2700000" algn="tl" rotWithShape="0">
                    <a:schemeClr val="bg1">
                      <a:lumMod val="50000"/>
                    </a:schemeClr>
                  </a:outerShdw>
                </a:effectLst>
                <a:highlight>
                  <a:srgbClr val="FFFF00"/>
                </a:highlight>
                <a:latin typeface="Comic Sans MS" panose="030F0702030302020204" pitchFamily="66" charset="0"/>
              </a:rPr>
              <a:t>Unsupervised Learning</a:t>
            </a:r>
            <a:r>
              <a:rPr 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 Deals with unlabeled data, where the model seeks to uncover hidden patterns or groupings within the data itself. This can involve tasks like customer segmentation (grouping customers based on similar characteristics) or anomaly detection (identifying unusual patterns in data).</a:t>
            </a:r>
          </a:p>
        </p:txBody>
      </p:sp>
      <p:sp>
        <p:nvSpPr>
          <p:cNvPr id="4" name="Slide Number Placeholder 3">
            <a:extLst>
              <a:ext uri="{FF2B5EF4-FFF2-40B4-BE49-F238E27FC236}">
                <a16:creationId xmlns:a16="http://schemas.microsoft.com/office/drawing/2014/main" id="{C8338DAA-7F6D-AFF6-EDD2-0ADD1382F1D5}"/>
              </a:ext>
            </a:extLst>
          </p:cNvPr>
          <p:cNvSpPr>
            <a:spLocks noGrp="1"/>
          </p:cNvSpPr>
          <p:nvPr>
            <p:ph type="sldNum" sz="quarter" idx="12"/>
          </p:nvPr>
        </p:nvSpPr>
        <p:spPr>
          <a:xfrm>
            <a:off x="11291305" y="6269957"/>
            <a:ext cx="771089" cy="365125"/>
          </a:xfrm>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2512289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037B-6585-401E-1611-0156424EC736}"/>
              </a:ext>
            </a:extLst>
          </p:cNvPr>
          <p:cNvSpPr>
            <a:spLocks noGrp="1"/>
          </p:cNvSpPr>
          <p:nvPr>
            <p:ph type="title"/>
          </p:nvPr>
        </p:nvSpPr>
        <p:spPr>
          <a:xfrm>
            <a:off x="484632" y="225326"/>
            <a:ext cx="11411711" cy="147857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a:normAutofit/>
          </a:bodyPr>
          <a:lstStyle/>
          <a:p>
            <a:r>
              <a:rPr lang="en-US" sz="4000" b="1" i="0"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rPr>
              <a:t>    </a:t>
            </a:r>
            <a:r>
              <a:rPr lang="en-US" sz="4000" b="1"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rPr>
              <a:t>REINFORCEMENT</a:t>
            </a:r>
            <a:r>
              <a:rPr lang="en-US" sz="4000" b="1" i="0"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rPr>
              <a:t> LEARNING</a:t>
            </a:r>
            <a:endParaRPr lang="en-US" sz="4000" b="1"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3E6753F8-D321-8471-932E-9E8C656F2F4C}"/>
              </a:ext>
            </a:extLst>
          </p:cNvPr>
          <p:cNvSpPr>
            <a:spLocks noGrp="1"/>
          </p:cNvSpPr>
          <p:nvPr>
            <p:ph idx="1"/>
          </p:nvPr>
        </p:nvSpPr>
        <p:spPr>
          <a:xfrm>
            <a:off x="484632" y="1901952"/>
            <a:ext cx="11311128" cy="4730722"/>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marL="0" indent="0">
              <a:buNone/>
            </a:pPr>
            <a:r>
              <a:rPr lang="en-US" sz="3600" b="1" dirty="0">
                <a:ln w="9525">
                  <a:solidFill>
                    <a:schemeClr val="bg1"/>
                  </a:solidFill>
                  <a:prstDash val="solid"/>
                </a:ln>
                <a:solidFill>
                  <a:schemeClr val="accent3"/>
                </a:solidFill>
                <a:effectLst>
                  <a:outerShdw blurRad="12700" dist="38100" dir="2700000" algn="tl" rotWithShape="0">
                    <a:schemeClr val="bg1">
                      <a:lumMod val="50000"/>
                    </a:schemeClr>
                  </a:outerShdw>
                </a:effectLst>
                <a:highlight>
                  <a:srgbClr val="FFFF00"/>
                </a:highlight>
                <a:latin typeface="Comic Sans MS" panose="030F0702030302020204" pitchFamily="66" charset="0"/>
              </a:rPr>
              <a:t>Reinforcement Learning</a:t>
            </a:r>
            <a:r>
              <a:rPr 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 Involves training a model through trial and error in a simulated environment. The model receives rewards for good actions and penalties for bad actions, allowing it to learn optimal behavior over time. This is useful for training AI agents to play games or control robots.</a:t>
            </a:r>
            <a:endPar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endParaRPr>
          </a:p>
        </p:txBody>
      </p:sp>
      <p:sp>
        <p:nvSpPr>
          <p:cNvPr id="4" name="Slide Number Placeholder 3">
            <a:extLst>
              <a:ext uri="{FF2B5EF4-FFF2-40B4-BE49-F238E27FC236}">
                <a16:creationId xmlns:a16="http://schemas.microsoft.com/office/drawing/2014/main" id="{C8338DAA-7F6D-AFF6-EDD2-0ADD1382F1D5}"/>
              </a:ext>
            </a:extLst>
          </p:cNvPr>
          <p:cNvSpPr>
            <a:spLocks noGrp="1"/>
          </p:cNvSpPr>
          <p:nvPr>
            <p:ph type="sldNum" sz="quarter" idx="12"/>
          </p:nvPr>
        </p:nvSpPr>
        <p:spPr>
          <a:xfrm>
            <a:off x="11291305" y="6269957"/>
            <a:ext cx="771089" cy="365125"/>
          </a:xfrm>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449728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037B-6585-401E-1611-0156424EC736}"/>
              </a:ext>
            </a:extLst>
          </p:cNvPr>
          <p:cNvSpPr>
            <a:spLocks noGrp="1"/>
          </p:cNvSpPr>
          <p:nvPr>
            <p:ph type="title"/>
          </p:nvPr>
        </p:nvSpPr>
        <p:spPr>
          <a:xfrm>
            <a:off x="484632" y="225326"/>
            <a:ext cx="11411711" cy="147857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a:normAutofit/>
          </a:bodyPr>
          <a:lstStyle/>
          <a:p>
            <a:r>
              <a:rPr lang="en-US" sz="4000" b="1" i="0"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rPr>
              <a:t>END TO END PROCESS OF ML</a:t>
            </a:r>
            <a:endParaRPr lang="en-US" sz="4000" b="1"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3E6753F8-D321-8471-932E-9E8C656F2F4C}"/>
              </a:ext>
            </a:extLst>
          </p:cNvPr>
          <p:cNvSpPr>
            <a:spLocks noGrp="1"/>
          </p:cNvSpPr>
          <p:nvPr>
            <p:ph idx="1"/>
          </p:nvPr>
        </p:nvSpPr>
        <p:spPr>
          <a:xfrm>
            <a:off x="484632" y="1901952"/>
            <a:ext cx="11311128" cy="4730722"/>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marL="0" indent="0">
              <a:buNone/>
            </a:pPr>
            <a:r>
              <a:rPr lang="en-US" sz="3600" b="1" dirty="0">
                <a:ln w="9525">
                  <a:solidFill>
                    <a:schemeClr val="bg1"/>
                  </a:solidFill>
                  <a:prstDash val="solid"/>
                </a:ln>
                <a:solidFill>
                  <a:schemeClr val="accent3"/>
                </a:solidFill>
                <a:effectLst>
                  <a:outerShdw blurRad="12700" dist="38100" dir="2700000" algn="tl" rotWithShape="0">
                    <a:schemeClr val="bg1">
                      <a:lumMod val="50000"/>
                    </a:schemeClr>
                  </a:outerShdw>
                </a:effectLst>
                <a:highlight>
                  <a:srgbClr val="FFFF00"/>
                </a:highlight>
                <a:latin typeface="Comic Sans MS" panose="030F0702030302020204" pitchFamily="66" charset="0"/>
              </a:rPr>
              <a:t> </a:t>
            </a:r>
            <a:endPar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endParaRPr>
          </a:p>
        </p:txBody>
      </p:sp>
      <p:sp>
        <p:nvSpPr>
          <p:cNvPr id="4" name="Slide Number Placeholder 3">
            <a:extLst>
              <a:ext uri="{FF2B5EF4-FFF2-40B4-BE49-F238E27FC236}">
                <a16:creationId xmlns:a16="http://schemas.microsoft.com/office/drawing/2014/main" id="{C8338DAA-7F6D-AFF6-EDD2-0ADD1382F1D5}"/>
              </a:ext>
            </a:extLst>
          </p:cNvPr>
          <p:cNvSpPr>
            <a:spLocks noGrp="1"/>
          </p:cNvSpPr>
          <p:nvPr>
            <p:ph type="sldNum" sz="quarter" idx="12"/>
          </p:nvPr>
        </p:nvSpPr>
        <p:spPr>
          <a:xfrm>
            <a:off x="11291305" y="6269957"/>
            <a:ext cx="771089" cy="365125"/>
          </a:xfrm>
        </p:spPr>
        <p:txBody>
          <a:bodyPr/>
          <a:lstStyle/>
          <a:p>
            <a:fld id="{6D22F896-40B5-4ADD-8801-0D06FADFA095}" type="slidenum">
              <a:rPr lang="en-US" smtClean="0"/>
              <a:t>14</a:t>
            </a:fld>
            <a:endParaRPr lang="en-US" dirty="0"/>
          </a:p>
        </p:txBody>
      </p:sp>
      <p:sp>
        <p:nvSpPr>
          <p:cNvPr id="5" name="AutoShape 2" descr="Selected image presented in a lightbox.">
            <a:extLst>
              <a:ext uri="{FF2B5EF4-FFF2-40B4-BE49-F238E27FC236}">
                <a16:creationId xmlns:a16="http://schemas.microsoft.com/office/drawing/2014/main" id="{BAF67787-122D-A5A0-CBBB-7E15F1EE5E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B986554F-1EB1-3176-1BA6-18DB5FA0AD7F}"/>
              </a:ext>
            </a:extLst>
          </p:cNvPr>
          <p:cNvPicPr>
            <a:picLocks noChangeAspect="1"/>
          </p:cNvPicPr>
          <p:nvPr/>
        </p:nvPicPr>
        <p:blipFill>
          <a:blip r:embed="rId2"/>
          <a:stretch>
            <a:fillRect/>
          </a:stretch>
        </p:blipFill>
        <p:spPr>
          <a:xfrm>
            <a:off x="1243584" y="2067526"/>
            <a:ext cx="9921239" cy="4351561"/>
          </a:xfrm>
          <a:prstGeom prst="rect">
            <a:avLst/>
          </a:prstGeom>
          <a:ln w="190500" cap="sq">
            <a:solidFill>
              <a:schemeClr val="accent2">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softRound"/>
            <a:extrusionClr>
              <a:srgbClr val="000000"/>
            </a:extrusionClr>
          </a:sp3d>
        </p:spPr>
      </p:pic>
    </p:spTree>
    <p:extLst>
      <p:ext uri="{BB962C8B-B14F-4D97-AF65-F5344CB8AC3E}">
        <p14:creationId xmlns:p14="http://schemas.microsoft.com/office/powerpoint/2010/main" val="695198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037B-6585-401E-1611-0156424EC736}"/>
              </a:ext>
            </a:extLst>
          </p:cNvPr>
          <p:cNvSpPr>
            <a:spLocks noGrp="1"/>
          </p:cNvSpPr>
          <p:nvPr>
            <p:ph type="title"/>
          </p:nvPr>
        </p:nvSpPr>
        <p:spPr>
          <a:xfrm>
            <a:off x="484632" y="225326"/>
            <a:ext cx="11411711" cy="147857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a:normAutofit/>
          </a:bodyPr>
          <a:lstStyle/>
          <a:p>
            <a:r>
              <a:rPr lang="en-US" sz="4000" b="1" i="0"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rPr>
              <a:t>END TO END PROCESS OF ML</a:t>
            </a:r>
            <a:endParaRPr lang="en-US" sz="4000" b="1"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3E6753F8-D321-8471-932E-9E8C656F2F4C}"/>
              </a:ext>
            </a:extLst>
          </p:cNvPr>
          <p:cNvSpPr>
            <a:spLocks noGrp="1"/>
          </p:cNvSpPr>
          <p:nvPr>
            <p:ph idx="1"/>
          </p:nvPr>
        </p:nvSpPr>
        <p:spPr>
          <a:xfrm>
            <a:off x="484632" y="1901952"/>
            <a:ext cx="11311128" cy="4730722"/>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marL="0" indent="0">
              <a:buNone/>
            </a:pPr>
            <a:r>
              <a:rPr lang="en-US" sz="3200" b="1" dirty="0">
                <a:ln w="9525">
                  <a:solidFill>
                    <a:schemeClr val="bg1"/>
                  </a:solidFill>
                  <a:prstDash val="solid"/>
                </a:ln>
                <a:solidFill>
                  <a:schemeClr val="accent3"/>
                </a:solidFill>
                <a:effectLst>
                  <a:outerShdw blurRad="12700" dist="38100" dir="2700000" algn="tl" rotWithShape="0">
                    <a:schemeClr val="bg1">
                      <a:lumMod val="50000"/>
                    </a:schemeClr>
                  </a:outerShdw>
                </a:effectLst>
                <a:highlight>
                  <a:srgbClr val="FFFF00"/>
                </a:highlight>
                <a:latin typeface="Comic Sans MS" panose="030F0702030302020204" pitchFamily="66" charset="0"/>
              </a:rPr>
              <a:t>Problem Understanding</a:t>
            </a:r>
            <a:r>
              <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 Setting the Stage for Success</a:t>
            </a:r>
          </a:p>
          <a:p>
            <a:pPr>
              <a:buFont typeface="Arial" panose="020B0604020202020204" pitchFamily="34" charset="0"/>
              <a:buChar char="•"/>
            </a:pPr>
            <a:r>
              <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What is the problem you're trying to solve? Clearly define the task you want your model to perform. Is it predicting housing prices, classifying customer churn, or recognizing objects in images?</a:t>
            </a:r>
          </a:p>
        </p:txBody>
      </p:sp>
      <p:sp>
        <p:nvSpPr>
          <p:cNvPr id="4" name="Slide Number Placeholder 3">
            <a:extLst>
              <a:ext uri="{FF2B5EF4-FFF2-40B4-BE49-F238E27FC236}">
                <a16:creationId xmlns:a16="http://schemas.microsoft.com/office/drawing/2014/main" id="{C8338DAA-7F6D-AFF6-EDD2-0ADD1382F1D5}"/>
              </a:ext>
            </a:extLst>
          </p:cNvPr>
          <p:cNvSpPr>
            <a:spLocks noGrp="1"/>
          </p:cNvSpPr>
          <p:nvPr>
            <p:ph type="sldNum" sz="quarter" idx="12"/>
          </p:nvPr>
        </p:nvSpPr>
        <p:spPr>
          <a:xfrm>
            <a:off x="11291305" y="6269957"/>
            <a:ext cx="771089" cy="365125"/>
          </a:xfrm>
        </p:spPr>
        <p:txBody>
          <a:bodyPr/>
          <a:lstStyle/>
          <a:p>
            <a:fld id="{6D22F896-40B5-4ADD-8801-0D06FADFA095}" type="slidenum">
              <a:rPr lang="en-US" smtClean="0"/>
              <a:t>15</a:t>
            </a:fld>
            <a:endParaRPr lang="en-US" dirty="0"/>
          </a:p>
        </p:txBody>
      </p:sp>
      <p:sp>
        <p:nvSpPr>
          <p:cNvPr id="5" name="AutoShape 2" descr="Selected image presented in a lightbox.">
            <a:extLst>
              <a:ext uri="{FF2B5EF4-FFF2-40B4-BE49-F238E27FC236}">
                <a16:creationId xmlns:a16="http://schemas.microsoft.com/office/drawing/2014/main" id="{BAF67787-122D-A5A0-CBBB-7E15F1EE5E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32254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037B-6585-401E-1611-0156424EC736}"/>
              </a:ext>
            </a:extLst>
          </p:cNvPr>
          <p:cNvSpPr>
            <a:spLocks noGrp="1"/>
          </p:cNvSpPr>
          <p:nvPr>
            <p:ph type="title"/>
          </p:nvPr>
        </p:nvSpPr>
        <p:spPr>
          <a:xfrm>
            <a:off x="484632" y="225326"/>
            <a:ext cx="11411711" cy="147857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a:normAutofit/>
          </a:bodyPr>
          <a:lstStyle/>
          <a:p>
            <a:r>
              <a:rPr lang="en-US" sz="4000" b="1" i="0"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rPr>
              <a:t>END TO END PROCESS OF ML</a:t>
            </a:r>
            <a:endParaRPr lang="en-US" sz="4000" b="1"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3E6753F8-D321-8471-932E-9E8C656F2F4C}"/>
              </a:ext>
            </a:extLst>
          </p:cNvPr>
          <p:cNvSpPr>
            <a:spLocks noGrp="1"/>
          </p:cNvSpPr>
          <p:nvPr>
            <p:ph idx="1"/>
          </p:nvPr>
        </p:nvSpPr>
        <p:spPr>
          <a:xfrm>
            <a:off x="484632" y="1819656"/>
            <a:ext cx="11311128" cy="4919472"/>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marL="0" indent="0">
              <a:buNone/>
            </a:pPr>
            <a:r>
              <a:rPr lang="en-US" sz="3200" b="1" dirty="0">
                <a:ln w="9525">
                  <a:solidFill>
                    <a:schemeClr val="bg1"/>
                  </a:solidFill>
                  <a:prstDash val="solid"/>
                </a:ln>
                <a:solidFill>
                  <a:schemeClr val="accent3"/>
                </a:solidFill>
                <a:effectLst>
                  <a:outerShdw blurRad="12700" dist="38100" dir="2700000" algn="tl" rotWithShape="0">
                    <a:schemeClr val="bg1">
                      <a:lumMod val="50000"/>
                    </a:schemeClr>
                  </a:outerShdw>
                </a:effectLst>
                <a:highlight>
                  <a:srgbClr val="FFFF00"/>
                </a:highlight>
                <a:latin typeface="Comic Sans MS" panose="030F0702030302020204" pitchFamily="66" charset="0"/>
              </a:rPr>
              <a:t>Problem Understanding</a:t>
            </a:r>
            <a:r>
              <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 Setting the Stage for Success</a:t>
            </a:r>
          </a:p>
          <a:p>
            <a:pPr>
              <a:buFont typeface="Arial" panose="020B0604020202020204" pitchFamily="34" charset="0"/>
              <a:buChar char="•"/>
            </a:pPr>
            <a:r>
              <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What are your success metrics? Determine how you'll measure the model's performance. This could be accuracy for classification tasks, mean squared error for regression tasks, or other relevant metrics specific to your problem.</a:t>
            </a:r>
          </a:p>
          <a:p>
            <a:pPr>
              <a:buFont typeface="Arial" panose="020B0604020202020204" pitchFamily="34" charset="0"/>
              <a:buChar char="•"/>
            </a:pPr>
            <a:r>
              <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What kind of data do you need? Consider the data required to train and evaluate your model. </a:t>
            </a:r>
          </a:p>
        </p:txBody>
      </p:sp>
      <p:sp>
        <p:nvSpPr>
          <p:cNvPr id="4" name="Slide Number Placeholder 3">
            <a:extLst>
              <a:ext uri="{FF2B5EF4-FFF2-40B4-BE49-F238E27FC236}">
                <a16:creationId xmlns:a16="http://schemas.microsoft.com/office/drawing/2014/main" id="{C8338DAA-7F6D-AFF6-EDD2-0ADD1382F1D5}"/>
              </a:ext>
            </a:extLst>
          </p:cNvPr>
          <p:cNvSpPr>
            <a:spLocks noGrp="1"/>
          </p:cNvSpPr>
          <p:nvPr>
            <p:ph type="sldNum" sz="quarter" idx="12"/>
          </p:nvPr>
        </p:nvSpPr>
        <p:spPr>
          <a:xfrm>
            <a:off x="11291305" y="6269957"/>
            <a:ext cx="771089" cy="365125"/>
          </a:xfrm>
        </p:spPr>
        <p:txBody>
          <a:bodyPr/>
          <a:lstStyle/>
          <a:p>
            <a:fld id="{6D22F896-40B5-4ADD-8801-0D06FADFA095}" type="slidenum">
              <a:rPr lang="en-US" smtClean="0"/>
              <a:t>16</a:t>
            </a:fld>
            <a:endParaRPr lang="en-US" dirty="0"/>
          </a:p>
        </p:txBody>
      </p:sp>
      <p:sp>
        <p:nvSpPr>
          <p:cNvPr id="5" name="AutoShape 2" descr="Selected image presented in a lightbox.">
            <a:extLst>
              <a:ext uri="{FF2B5EF4-FFF2-40B4-BE49-F238E27FC236}">
                <a16:creationId xmlns:a16="http://schemas.microsoft.com/office/drawing/2014/main" id="{BAF67787-122D-A5A0-CBBB-7E15F1EE5E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07811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037B-6585-401E-1611-0156424EC736}"/>
              </a:ext>
            </a:extLst>
          </p:cNvPr>
          <p:cNvSpPr>
            <a:spLocks noGrp="1"/>
          </p:cNvSpPr>
          <p:nvPr>
            <p:ph type="title"/>
          </p:nvPr>
        </p:nvSpPr>
        <p:spPr>
          <a:xfrm>
            <a:off x="484632" y="225326"/>
            <a:ext cx="11411711" cy="147857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a:normAutofit/>
          </a:bodyPr>
          <a:lstStyle/>
          <a:p>
            <a:r>
              <a:rPr lang="en-US" sz="4000" b="1" i="0"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rPr>
              <a:t>END TO END PROCESS OF ML</a:t>
            </a:r>
            <a:endParaRPr lang="en-US" sz="4000" b="1"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3E6753F8-D321-8471-932E-9E8C656F2F4C}"/>
              </a:ext>
            </a:extLst>
          </p:cNvPr>
          <p:cNvSpPr>
            <a:spLocks noGrp="1"/>
          </p:cNvSpPr>
          <p:nvPr>
            <p:ph idx="1"/>
          </p:nvPr>
        </p:nvSpPr>
        <p:spPr>
          <a:xfrm>
            <a:off x="484632" y="1819656"/>
            <a:ext cx="11311128" cy="4919472"/>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scene3d>
              <a:camera prst="orthographicFront"/>
              <a:lightRig rig="harsh" dir="t"/>
            </a:scene3d>
            <a:sp3d extrusionH="57150" prstMaterial="matte">
              <a:bevelT w="63500" h="12700" prst="angle"/>
              <a:contourClr>
                <a:schemeClr val="bg1">
                  <a:lumMod val="65000"/>
                </a:schemeClr>
              </a:contourClr>
            </a:sp3d>
          </a:bodyPr>
          <a:lstStyle/>
          <a:p>
            <a:pPr marL="0" indent="0">
              <a:buNone/>
            </a:pPr>
            <a:r>
              <a:rPr lang="en-US" sz="3600" b="1" dirty="0">
                <a:ln w="9525">
                  <a:solidFill>
                    <a:schemeClr val="bg1"/>
                  </a:solidFill>
                  <a:prstDash val="solid"/>
                </a:ln>
                <a:solidFill>
                  <a:schemeClr val="accent3"/>
                </a:solidFill>
                <a:effectLst>
                  <a:outerShdw blurRad="12700" dist="38100" dir="2700000" algn="tl" rotWithShape="0">
                    <a:schemeClr val="bg1">
                      <a:lumMod val="50000"/>
                    </a:schemeClr>
                  </a:outerShdw>
                </a:effectLst>
                <a:highlight>
                  <a:srgbClr val="FFFF00"/>
                </a:highlight>
                <a:latin typeface="Comic Sans MS" panose="030F0702030302020204" pitchFamily="66" charset="0"/>
              </a:rPr>
              <a:t>Data Collection</a:t>
            </a:r>
            <a:r>
              <a:rPr 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 Gathering the Raw Materials</a:t>
            </a:r>
          </a:p>
          <a:p>
            <a:pPr>
              <a:buFont typeface="Arial" panose="020B0604020202020204" pitchFamily="34" charset="0"/>
              <a:buChar char="•"/>
            </a:pPr>
            <a:r>
              <a:rPr 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Identify data sources: Locate relevant data sources that align with your problem definition. This could involve internal databases, public datasets, web scraping, or APIs (Application Programming Interfaces).</a:t>
            </a:r>
          </a:p>
        </p:txBody>
      </p:sp>
      <p:sp>
        <p:nvSpPr>
          <p:cNvPr id="4" name="Slide Number Placeholder 3">
            <a:extLst>
              <a:ext uri="{FF2B5EF4-FFF2-40B4-BE49-F238E27FC236}">
                <a16:creationId xmlns:a16="http://schemas.microsoft.com/office/drawing/2014/main" id="{C8338DAA-7F6D-AFF6-EDD2-0ADD1382F1D5}"/>
              </a:ext>
            </a:extLst>
          </p:cNvPr>
          <p:cNvSpPr>
            <a:spLocks noGrp="1"/>
          </p:cNvSpPr>
          <p:nvPr>
            <p:ph type="sldNum" sz="quarter" idx="12"/>
          </p:nvPr>
        </p:nvSpPr>
        <p:spPr>
          <a:xfrm>
            <a:off x="11291305" y="6269957"/>
            <a:ext cx="771089" cy="365125"/>
          </a:xfrm>
        </p:spPr>
        <p:txBody>
          <a:bodyPr/>
          <a:lstStyle/>
          <a:p>
            <a:fld id="{6D22F896-40B5-4ADD-8801-0D06FADFA095}" type="slidenum">
              <a:rPr lang="en-US" smtClean="0"/>
              <a:t>17</a:t>
            </a:fld>
            <a:endParaRPr lang="en-US" dirty="0"/>
          </a:p>
        </p:txBody>
      </p:sp>
      <p:sp>
        <p:nvSpPr>
          <p:cNvPr id="5" name="AutoShape 2" descr="Selected image presented in a lightbox.">
            <a:extLst>
              <a:ext uri="{FF2B5EF4-FFF2-40B4-BE49-F238E27FC236}">
                <a16:creationId xmlns:a16="http://schemas.microsoft.com/office/drawing/2014/main" id="{BAF67787-122D-A5A0-CBBB-7E15F1EE5E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54040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037B-6585-401E-1611-0156424EC736}"/>
              </a:ext>
            </a:extLst>
          </p:cNvPr>
          <p:cNvSpPr>
            <a:spLocks noGrp="1"/>
          </p:cNvSpPr>
          <p:nvPr>
            <p:ph type="title"/>
          </p:nvPr>
        </p:nvSpPr>
        <p:spPr>
          <a:xfrm>
            <a:off x="484632" y="225326"/>
            <a:ext cx="11411711" cy="147857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a:normAutofit/>
          </a:bodyPr>
          <a:lstStyle/>
          <a:p>
            <a:r>
              <a:rPr lang="en-US" sz="4000" b="1" i="0"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rPr>
              <a:t>END TO END PROCESS OF ML</a:t>
            </a:r>
            <a:endParaRPr lang="en-US" sz="4000" b="1"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3E6753F8-D321-8471-932E-9E8C656F2F4C}"/>
              </a:ext>
            </a:extLst>
          </p:cNvPr>
          <p:cNvSpPr>
            <a:spLocks noGrp="1"/>
          </p:cNvSpPr>
          <p:nvPr>
            <p:ph idx="1"/>
          </p:nvPr>
        </p:nvSpPr>
        <p:spPr>
          <a:xfrm>
            <a:off x="484632" y="1819656"/>
            <a:ext cx="11311128" cy="4919472"/>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scene3d>
              <a:camera prst="orthographicFront"/>
              <a:lightRig rig="harsh" dir="t"/>
            </a:scene3d>
            <a:sp3d extrusionH="57150" prstMaterial="matte">
              <a:bevelT w="63500" h="12700" prst="angle"/>
              <a:contourClr>
                <a:schemeClr val="bg1">
                  <a:lumMod val="65000"/>
                </a:schemeClr>
              </a:contourClr>
            </a:sp3d>
          </a:bodyPr>
          <a:lstStyle/>
          <a:p>
            <a:pPr marL="0" indent="0">
              <a:buNone/>
            </a:pPr>
            <a:r>
              <a:rPr lang="en-US" sz="3000" b="1" dirty="0">
                <a:ln w="9525">
                  <a:solidFill>
                    <a:schemeClr val="bg1"/>
                  </a:solidFill>
                  <a:prstDash val="solid"/>
                </a:ln>
                <a:solidFill>
                  <a:schemeClr val="accent3"/>
                </a:solidFill>
                <a:effectLst>
                  <a:outerShdw blurRad="12700" dist="38100" dir="2700000" algn="tl" rotWithShape="0">
                    <a:schemeClr val="bg1">
                      <a:lumMod val="50000"/>
                    </a:schemeClr>
                  </a:outerShdw>
                </a:effectLst>
                <a:highlight>
                  <a:srgbClr val="FFFF00"/>
                </a:highlight>
                <a:latin typeface="Comic Sans MS" panose="030F0702030302020204" pitchFamily="66" charset="0"/>
              </a:rPr>
              <a:t>Data Collection</a:t>
            </a:r>
            <a:r>
              <a:rPr lang="en-US" sz="3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 Gathering the Raw Materials</a:t>
            </a:r>
          </a:p>
          <a:p>
            <a:pPr>
              <a:buFont typeface="Arial" panose="020B0604020202020204" pitchFamily="34" charset="0"/>
              <a:buChar char="•"/>
            </a:pPr>
            <a:r>
              <a:rPr lang="en-US" sz="3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Collect and store the data: Gather the data from the identified sources and store it in a secure and accessible format. This might involve data warehousing or cloud storage solutions.</a:t>
            </a:r>
          </a:p>
          <a:p>
            <a:pPr>
              <a:buFont typeface="Arial" panose="020B0604020202020204" pitchFamily="34" charset="0"/>
              <a:buChar char="•"/>
            </a:pPr>
            <a:r>
              <a:rPr lang="en-US" sz="3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Ensure data quality: Assess the quality of the collected data. Look for missing values, inconsistencies, errors, and outliers that might need cleaning or pre-processing.</a:t>
            </a:r>
          </a:p>
        </p:txBody>
      </p:sp>
      <p:sp>
        <p:nvSpPr>
          <p:cNvPr id="4" name="Slide Number Placeholder 3">
            <a:extLst>
              <a:ext uri="{FF2B5EF4-FFF2-40B4-BE49-F238E27FC236}">
                <a16:creationId xmlns:a16="http://schemas.microsoft.com/office/drawing/2014/main" id="{C8338DAA-7F6D-AFF6-EDD2-0ADD1382F1D5}"/>
              </a:ext>
            </a:extLst>
          </p:cNvPr>
          <p:cNvSpPr>
            <a:spLocks noGrp="1"/>
          </p:cNvSpPr>
          <p:nvPr>
            <p:ph type="sldNum" sz="quarter" idx="12"/>
          </p:nvPr>
        </p:nvSpPr>
        <p:spPr>
          <a:xfrm>
            <a:off x="11291305" y="6269957"/>
            <a:ext cx="771089" cy="365125"/>
          </a:xfrm>
        </p:spPr>
        <p:txBody>
          <a:bodyPr/>
          <a:lstStyle/>
          <a:p>
            <a:fld id="{6D22F896-40B5-4ADD-8801-0D06FADFA095}" type="slidenum">
              <a:rPr lang="en-US" smtClean="0"/>
              <a:t>18</a:t>
            </a:fld>
            <a:endParaRPr lang="en-US" dirty="0"/>
          </a:p>
        </p:txBody>
      </p:sp>
      <p:sp>
        <p:nvSpPr>
          <p:cNvPr id="5" name="AutoShape 2" descr="Selected image presented in a lightbox.">
            <a:extLst>
              <a:ext uri="{FF2B5EF4-FFF2-40B4-BE49-F238E27FC236}">
                <a16:creationId xmlns:a16="http://schemas.microsoft.com/office/drawing/2014/main" id="{BAF67787-122D-A5A0-CBBB-7E15F1EE5E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69929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037B-6585-401E-1611-0156424EC736}"/>
              </a:ext>
            </a:extLst>
          </p:cNvPr>
          <p:cNvSpPr>
            <a:spLocks noGrp="1"/>
          </p:cNvSpPr>
          <p:nvPr>
            <p:ph type="title"/>
          </p:nvPr>
        </p:nvSpPr>
        <p:spPr>
          <a:xfrm>
            <a:off x="484632" y="225326"/>
            <a:ext cx="11411711" cy="147857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a:normAutofit/>
          </a:bodyPr>
          <a:lstStyle/>
          <a:p>
            <a:r>
              <a:rPr lang="en-US" sz="4000" b="1" i="0"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rPr>
              <a:t>END TO END PROCESS OF ML</a:t>
            </a:r>
            <a:endParaRPr lang="en-US" sz="4000" b="1"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3E6753F8-D321-8471-932E-9E8C656F2F4C}"/>
              </a:ext>
            </a:extLst>
          </p:cNvPr>
          <p:cNvSpPr>
            <a:spLocks noGrp="1"/>
          </p:cNvSpPr>
          <p:nvPr>
            <p:ph idx="1"/>
          </p:nvPr>
        </p:nvSpPr>
        <p:spPr>
          <a:xfrm>
            <a:off x="484632" y="1819656"/>
            <a:ext cx="11311128" cy="4919472"/>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scene3d>
              <a:camera prst="orthographicFront"/>
              <a:lightRig rig="harsh" dir="t"/>
            </a:scene3d>
            <a:sp3d extrusionH="57150" prstMaterial="matte">
              <a:bevelT w="63500" h="12700" prst="angle"/>
              <a:contourClr>
                <a:schemeClr val="bg1">
                  <a:lumMod val="65000"/>
                </a:schemeClr>
              </a:contourClr>
            </a:sp3d>
          </a:bodyPr>
          <a:lstStyle/>
          <a:p>
            <a:pPr marL="0" indent="0">
              <a:buNone/>
            </a:pPr>
            <a:r>
              <a:rPr lang="en-US" sz="3200" b="1" dirty="0">
                <a:ln w="9525">
                  <a:solidFill>
                    <a:schemeClr val="bg1"/>
                  </a:solidFill>
                  <a:prstDash val="solid"/>
                </a:ln>
                <a:solidFill>
                  <a:schemeClr val="accent2">
                    <a:lumMod val="75000"/>
                  </a:schemeClr>
                </a:solidFill>
                <a:effectLst>
                  <a:outerShdw blurRad="12700" dist="38100" dir="2700000" algn="tl" rotWithShape="0">
                    <a:schemeClr val="bg1">
                      <a:lumMod val="50000"/>
                    </a:schemeClr>
                  </a:outerShdw>
                </a:effectLst>
                <a:highlight>
                  <a:srgbClr val="FFFF00"/>
                </a:highlight>
                <a:latin typeface="Comic Sans MS" panose="030F0702030302020204" pitchFamily="66" charset="0"/>
              </a:rPr>
              <a:t>Data Annotation and Preparation</a:t>
            </a:r>
            <a:r>
              <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 </a:t>
            </a:r>
          </a:p>
          <a:p>
            <a:pPr marL="0" indent="0">
              <a:buNone/>
            </a:pPr>
            <a:r>
              <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Shaping the Data for Learning</a:t>
            </a:r>
          </a:p>
          <a:p>
            <a:pPr>
              <a:buFont typeface="Arial" panose="020B0604020202020204" pitchFamily="34" charset="0"/>
              <a:buChar char="•"/>
            </a:pPr>
            <a:r>
              <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Data cleaning: Address missing values, inconsistencies, and errors in the data. Techniques like imputation (filling in missing entries) or outlier removal might be necessary.</a:t>
            </a:r>
          </a:p>
        </p:txBody>
      </p:sp>
      <p:sp>
        <p:nvSpPr>
          <p:cNvPr id="4" name="Slide Number Placeholder 3">
            <a:extLst>
              <a:ext uri="{FF2B5EF4-FFF2-40B4-BE49-F238E27FC236}">
                <a16:creationId xmlns:a16="http://schemas.microsoft.com/office/drawing/2014/main" id="{C8338DAA-7F6D-AFF6-EDD2-0ADD1382F1D5}"/>
              </a:ext>
            </a:extLst>
          </p:cNvPr>
          <p:cNvSpPr>
            <a:spLocks noGrp="1"/>
          </p:cNvSpPr>
          <p:nvPr>
            <p:ph type="sldNum" sz="quarter" idx="12"/>
          </p:nvPr>
        </p:nvSpPr>
        <p:spPr>
          <a:xfrm>
            <a:off x="11291305" y="6269957"/>
            <a:ext cx="771089" cy="365125"/>
          </a:xfrm>
        </p:spPr>
        <p:txBody>
          <a:bodyPr/>
          <a:lstStyle/>
          <a:p>
            <a:fld id="{6D22F896-40B5-4ADD-8801-0D06FADFA095}" type="slidenum">
              <a:rPr lang="en-US" smtClean="0"/>
              <a:t>19</a:t>
            </a:fld>
            <a:endParaRPr lang="en-US" dirty="0"/>
          </a:p>
        </p:txBody>
      </p:sp>
      <p:sp>
        <p:nvSpPr>
          <p:cNvPr id="5" name="AutoShape 2" descr="Selected image presented in a lightbox.">
            <a:extLst>
              <a:ext uri="{FF2B5EF4-FFF2-40B4-BE49-F238E27FC236}">
                <a16:creationId xmlns:a16="http://schemas.microsoft.com/office/drawing/2014/main" id="{BAF67787-122D-A5A0-CBBB-7E15F1EE5E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29358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46649" y="2035834"/>
            <a:ext cx="11947585" cy="4718649"/>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p:txBody>
          <a:bodyPr/>
          <a:lstStyle/>
          <a:p>
            <a:r>
              <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DTI 412 SPECIAL TOPIC</a:t>
            </a:r>
            <a:endParaRPr lang="en-US" dirty="0"/>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465826" y="2289389"/>
            <a:ext cx="11473132" cy="4295955"/>
          </a:xfrm>
        </p:spPr>
        <p:txBody>
          <a:bodyPr>
            <a:normAutofit/>
          </a:bodyPr>
          <a:lstStyle/>
          <a:p>
            <a:pPr marL="0" indent="0">
              <a:buNone/>
            </a:pPr>
            <a:r>
              <a:rPr lang="en-US" sz="2800" b="1" dirty="0">
                <a:solidFill>
                  <a:schemeClr val="bg2"/>
                </a:solidFill>
              </a:rPr>
              <a:t>Link to </a:t>
            </a:r>
            <a:r>
              <a:rPr lang="en-US" sz="2800" b="1" dirty="0" err="1">
                <a:solidFill>
                  <a:schemeClr val="bg2"/>
                </a:solidFill>
              </a:rPr>
              <a:t>powerpoint</a:t>
            </a:r>
            <a:r>
              <a:rPr lang="en-US" sz="2800" b="1" dirty="0">
                <a:solidFill>
                  <a:schemeClr val="bg2"/>
                </a:solidFill>
              </a:rPr>
              <a:t> handout : </a:t>
            </a:r>
          </a:p>
          <a:p>
            <a:pPr marL="0" indent="0">
              <a:buNone/>
            </a:pPr>
            <a:r>
              <a:rPr lang="en-US" sz="2800" b="1" dirty="0">
                <a:solidFill>
                  <a:schemeClr val="bg2"/>
                </a:solidFill>
              </a:rPr>
              <a:t>             </a:t>
            </a:r>
            <a:r>
              <a:rPr lang="en-US" sz="3600" b="1" dirty="0">
                <a:ln w="9525">
                  <a:solidFill>
                    <a:schemeClr val="bg1"/>
                  </a:solidFill>
                  <a:prstDash val="solid"/>
                </a:ln>
                <a:effectLst>
                  <a:outerShdw blurRad="12700" dist="38100" dir="2700000" algn="tl" rotWithShape="0">
                    <a:schemeClr val="bg1">
                      <a:lumMod val="50000"/>
                    </a:schemeClr>
                  </a:outerShdw>
                </a:effectLst>
              </a:rPr>
              <a:t>https://kbucomsci.weebly.com</a:t>
            </a:r>
            <a:endParaRPr lang="en-US" sz="2800" b="1" dirty="0">
              <a:solidFill>
                <a:srgbClr val="0070C0"/>
              </a:solidFill>
            </a:endParaRPr>
          </a:p>
          <a:p>
            <a:pPr marL="0" indent="0">
              <a:buNone/>
            </a:pPr>
            <a:r>
              <a:rPr lang="en-US" sz="2800" b="1" dirty="0">
                <a:solidFill>
                  <a:schemeClr val="bg2"/>
                </a:solidFill>
              </a:rPr>
              <a:t>QR-Code to handout : </a:t>
            </a:r>
          </a:p>
        </p:txBody>
      </p:sp>
      <p:pic>
        <p:nvPicPr>
          <p:cNvPr id="7170" name="Picture 2">
            <a:extLst>
              <a:ext uri="{FF2B5EF4-FFF2-40B4-BE49-F238E27FC236}">
                <a16:creationId xmlns:a16="http://schemas.microsoft.com/office/drawing/2014/main" id="{D3CF70A5-AAE0-CDBB-15D5-53EAF01A23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735" y="2445589"/>
            <a:ext cx="3524250" cy="3240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741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037B-6585-401E-1611-0156424EC736}"/>
              </a:ext>
            </a:extLst>
          </p:cNvPr>
          <p:cNvSpPr>
            <a:spLocks noGrp="1"/>
          </p:cNvSpPr>
          <p:nvPr>
            <p:ph type="title"/>
          </p:nvPr>
        </p:nvSpPr>
        <p:spPr>
          <a:xfrm>
            <a:off x="484632" y="225326"/>
            <a:ext cx="11411711" cy="147857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a:normAutofit/>
          </a:bodyPr>
          <a:lstStyle/>
          <a:p>
            <a:r>
              <a:rPr lang="en-US" sz="4000" b="1" i="0"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rPr>
              <a:t>END TO END PROCESS OF ML</a:t>
            </a:r>
            <a:endParaRPr lang="en-US" sz="4000" b="1"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3E6753F8-D321-8471-932E-9E8C656F2F4C}"/>
              </a:ext>
            </a:extLst>
          </p:cNvPr>
          <p:cNvSpPr>
            <a:spLocks noGrp="1"/>
          </p:cNvSpPr>
          <p:nvPr>
            <p:ph idx="1"/>
          </p:nvPr>
        </p:nvSpPr>
        <p:spPr>
          <a:xfrm>
            <a:off x="484632" y="1819656"/>
            <a:ext cx="11311128" cy="4919472"/>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scene3d>
              <a:camera prst="orthographicFront"/>
              <a:lightRig rig="harsh" dir="t"/>
            </a:scene3d>
            <a:sp3d extrusionH="57150" prstMaterial="matte">
              <a:bevelT w="63500" h="12700" prst="angle"/>
              <a:contourClr>
                <a:schemeClr val="bg1">
                  <a:lumMod val="65000"/>
                </a:schemeClr>
              </a:contourClr>
            </a:sp3d>
          </a:bodyPr>
          <a:lstStyle/>
          <a:p>
            <a:pPr marL="0" indent="0">
              <a:buNone/>
            </a:pPr>
            <a:r>
              <a:rPr lang="en-US" sz="2800" b="1" dirty="0">
                <a:ln w="9525">
                  <a:solidFill>
                    <a:schemeClr val="bg1"/>
                  </a:solidFill>
                  <a:prstDash val="solid"/>
                </a:ln>
                <a:solidFill>
                  <a:schemeClr val="accent3"/>
                </a:solidFill>
                <a:highlight>
                  <a:srgbClr val="FFFF00"/>
                </a:highlight>
                <a:latin typeface="Comic Sans MS" panose="030F0702030302020204" pitchFamily="66" charset="0"/>
              </a:rPr>
              <a:t>Data Annotation and Preparation</a:t>
            </a:r>
            <a:r>
              <a:rPr lang="en-US" sz="2800" b="1" dirty="0">
                <a:ln w="9525">
                  <a:solidFill>
                    <a:schemeClr val="bg1"/>
                  </a:solidFill>
                  <a:prstDash val="solid"/>
                </a:ln>
                <a:solidFill>
                  <a:schemeClr val="tx1"/>
                </a:solidFill>
                <a:latin typeface="Comic Sans MS" panose="030F0702030302020204" pitchFamily="66" charset="0"/>
              </a:rPr>
              <a:t>: </a:t>
            </a:r>
          </a:p>
          <a:p>
            <a:pPr marL="0" indent="0">
              <a:buNone/>
            </a:pPr>
            <a:r>
              <a:rPr 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Shaping the Data for Learning</a:t>
            </a:r>
          </a:p>
          <a:p>
            <a:pPr>
              <a:buFont typeface="Arial" panose="020B0604020202020204" pitchFamily="34" charset="0"/>
              <a:buChar char="•"/>
            </a:pPr>
            <a:r>
              <a:rPr 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Data labeling (if applicable): For supervised learning tasks, some data might require labeling. This involves assigning categories or target values to each data point.</a:t>
            </a:r>
          </a:p>
          <a:p>
            <a:pPr>
              <a:buFont typeface="Arial" panose="020B0604020202020204" pitchFamily="34" charset="0"/>
              <a:buChar char="•"/>
            </a:pPr>
            <a:r>
              <a:rPr 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Data formatting: Transform the data into a format suitable for the chosen machine learning algorithm. This may involve scaling numerical features, encoding categorical features, or handling text data appropriately.</a:t>
            </a:r>
          </a:p>
        </p:txBody>
      </p:sp>
      <p:sp>
        <p:nvSpPr>
          <p:cNvPr id="4" name="Slide Number Placeholder 3">
            <a:extLst>
              <a:ext uri="{FF2B5EF4-FFF2-40B4-BE49-F238E27FC236}">
                <a16:creationId xmlns:a16="http://schemas.microsoft.com/office/drawing/2014/main" id="{C8338DAA-7F6D-AFF6-EDD2-0ADD1382F1D5}"/>
              </a:ext>
            </a:extLst>
          </p:cNvPr>
          <p:cNvSpPr>
            <a:spLocks noGrp="1"/>
          </p:cNvSpPr>
          <p:nvPr>
            <p:ph type="sldNum" sz="quarter" idx="12"/>
          </p:nvPr>
        </p:nvSpPr>
        <p:spPr>
          <a:xfrm>
            <a:off x="11291305" y="6269957"/>
            <a:ext cx="771089" cy="365125"/>
          </a:xfrm>
        </p:spPr>
        <p:txBody>
          <a:bodyPr/>
          <a:lstStyle/>
          <a:p>
            <a:fld id="{6D22F896-40B5-4ADD-8801-0D06FADFA095}" type="slidenum">
              <a:rPr lang="en-US" smtClean="0"/>
              <a:t>20</a:t>
            </a:fld>
            <a:endParaRPr lang="en-US" dirty="0"/>
          </a:p>
        </p:txBody>
      </p:sp>
      <p:sp>
        <p:nvSpPr>
          <p:cNvPr id="5" name="AutoShape 2" descr="Selected image presented in a lightbox.">
            <a:extLst>
              <a:ext uri="{FF2B5EF4-FFF2-40B4-BE49-F238E27FC236}">
                <a16:creationId xmlns:a16="http://schemas.microsoft.com/office/drawing/2014/main" id="{BAF67787-122D-A5A0-CBBB-7E15F1EE5E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54439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037B-6585-401E-1611-0156424EC736}"/>
              </a:ext>
            </a:extLst>
          </p:cNvPr>
          <p:cNvSpPr>
            <a:spLocks noGrp="1"/>
          </p:cNvSpPr>
          <p:nvPr>
            <p:ph type="title"/>
          </p:nvPr>
        </p:nvSpPr>
        <p:spPr>
          <a:xfrm>
            <a:off x="484632" y="225326"/>
            <a:ext cx="11411711" cy="147857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a:normAutofit/>
          </a:bodyPr>
          <a:lstStyle/>
          <a:p>
            <a:r>
              <a:rPr lang="en-US" sz="4000" b="1" i="0"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rPr>
              <a:t>END TO END PROCESS OF ML</a:t>
            </a:r>
            <a:endParaRPr lang="en-US" sz="4000" b="1"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3E6753F8-D321-8471-932E-9E8C656F2F4C}"/>
              </a:ext>
            </a:extLst>
          </p:cNvPr>
          <p:cNvSpPr>
            <a:spLocks noGrp="1"/>
          </p:cNvSpPr>
          <p:nvPr>
            <p:ph idx="1"/>
          </p:nvPr>
        </p:nvSpPr>
        <p:spPr>
          <a:xfrm>
            <a:off x="484632" y="1901952"/>
            <a:ext cx="11311128" cy="4730722"/>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marL="0" indent="0">
              <a:buNone/>
            </a:pPr>
            <a:r>
              <a:rPr lang="en-US" sz="3600" b="1" dirty="0">
                <a:ln w="9525">
                  <a:solidFill>
                    <a:schemeClr val="bg1"/>
                  </a:solidFill>
                  <a:prstDash val="solid"/>
                </a:ln>
                <a:solidFill>
                  <a:schemeClr val="accent2">
                    <a:lumMod val="75000"/>
                  </a:schemeClr>
                </a:solidFill>
                <a:effectLst>
                  <a:outerShdw blurRad="12700" dist="38100" dir="2700000" algn="tl" rotWithShape="0">
                    <a:schemeClr val="bg1">
                      <a:lumMod val="50000"/>
                    </a:schemeClr>
                  </a:outerShdw>
                </a:effectLst>
                <a:highlight>
                  <a:srgbClr val="FFFF00"/>
                </a:highlight>
                <a:latin typeface="Comic Sans MS" panose="030F0702030302020204" pitchFamily="66" charset="0"/>
              </a:rPr>
              <a:t>Data Wrangling</a:t>
            </a:r>
            <a:r>
              <a:rPr 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 Transforming the Raw Material</a:t>
            </a:r>
          </a:p>
          <a:p>
            <a:pPr>
              <a:buFont typeface="Arial" panose="020B0604020202020204" pitchFamily="34" charset="0"/>
              <a:buChar char="•"/>
            </a:pPr>
            <a:r>
              <a:rPr 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Feature engineering: This crucial step involves creating new features from existing ones or transforming features to enhance the model's learning ability. Domain knowledge is often essential for effective feature engineering.</a:t>
            </a:r>
          </a:p>
        </p:txBody>
      </p:sp>
      <p:sp>
        <p:nvSpPr>
          <p:cNvPr id="4" name="Slide Number Placeholder 3">
            <a:extLst>
              <a:ext uri="{FF2B5EF4-FFF2-40B4-BE49-F238E27FC236}">
                <a16:creationId xmlns:a16="http://schemas.microsoft.com/office/drawing/2014/main" id="{C8338DAA-7F6D-AFF6-EDD2-0ADD1382F1D5}"/>
              </a:ext>
            </a:extLst>
          </p:cNvPr>
          <p:cNvSpPr>
            <a:spLocks noGrp="1"/>
          </p:cNvSpPr>
          <p:nvPr>
            <p:ph type="sldNum" sz="quarter" idx="12"/>
          </p:nvPr>
        </p:nvSpPr>
        <p:spPr>
          <a:xfrm>
            <a:off x="11291305" y="6269957"/>
            <a:ext cx="771089" cy="365125"/>
          </a:xfrm>
        </p:spPr>
        <p:txBody>
          <a:bodyPr/>
          <a:lstStyle/>
          <a:p>
            <a:fld id="{6D22F896-40B5-4ADD-8801-0D06FADFA095}" type="slidenum">
              <a:rPr lang="en-US" smtClean="0"/>
              <a:t>21</a:t>
            </a:fld>
            <a:endParaRPr lang="en-US" dirty="0"/>
          </a:p>
        </p:txBody>
      </p:sp>
      <p:sp>
        <p:nvSpPr>
          <p:cNvPr id="5" name="AutoShape 2" descr="Selected image presented in a lightbox.">
            <a:extLst>
              <a:ext uri="{FF2B5EF4-FFF2-40B4-BE49-F238E27FC236}">
                <a16:creationId xmlns:a16="http://schemas.microsoft.com/office/drawing/2014/main" id="{BAF67787-122D-A5A0-CBBB-7E15F1EE5E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5786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037B-6585-401E-1611-0156424EC736}"/>
              </a:ext>
            </a:extLst>
          </p:cNvPr>
          <p:cNvSpPr>
            <a:spLocks noGrp="1"/>
          </p:cNvSpPr>
          <p:nvPr>
            <p:ph type="title"/>
          </p:nvPr>
        </p:nvSpPr>
        <p:spPr>
          <a:xfrm>
            <a:off x="365762" y="225326"/>
            <a:ext cx="11530582" cy="1310866"/>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a:normAutofit/>
          </a:bodyPr>
          <a:lstStyle/>
          <a:p>
            <a:r>
              <a:rPr lang="en-US" sz="4000" b="1" i="0"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rPr>
              <a:t>END TO END PROCESS OF ML</a:t>
            </a:r>
            <a:endParaRPr lang="en-US" sz="4000" b="1"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3E6753F8-D321-8471-932E-9E8C656F2F4C}"/>
              </a:ext>
            </a:extLst>
          </p:cNvPr>
          <p:cNvSpPr>
            <a:spLocks noGrp="1"/>
          </p:cNvSpPr>
          <p:nvPr>
            <p:ph idx="1"/>
          </p:nvPr>
        </p:nvSpPr>
        <p:spPr>
          <a:xfrm>
            <a:off x="365761" y="1655064"/>
            <a:ext cx="11530582" cy="5084064"/>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marL="0" indent="0">
              <a:buNone/>
            </a:pPr>
            <a:r>
              <a:rPr lang="en-US" sz="3000" b="1" dirty="0">
                <a:ln w="9525">
                  <a:solidFill>
                    <a:schemeClr val="bg1"/>
                  </a:solidFill>
                  <a:prstDash val="solid"/>
                </a:ln>
                <a:solidFill>
                  <a:schemeClr val="accent2">
                    <a:lumMod val="75000"/>
                  </a:schemeClr>
                </a:solidFill>
                <a:effectLst>
                  <a:outerShdw blurRad="12700" dist="38100" dir="2700000" algn="tl" rotWithShape="0">
                    <a:schemeClr val="bg1">
                      <a:lumMod val="50000"/>
                    </a:schemeClr>
                  </a:outerShdw>
                </a:effectLst>
                <a:highlight>
                  <a:srgbClr val="FFFF00"/>
                </a:highlight>
                <a:latin typeface="Comic Sans MS" panose="030F0702030302020204" pitchFamily="66" charset="0"/>
              </a:rPr>
              <a:t>Data Wrangling</a:t>
            </a:r>
            <a:r>
              <a:rPr lang="en-US" sz="3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 Transforming the Raw Material</a:t>
            </a:r>
          </a:p>
          <a:p>
            <a:pPr>
              <a:buFont typeface="Arial" panose="020B0604020202020204" pitchFamily="34" charset="0"/>
              <a:buChar char="•"/>
            </a:pPr>
            <a:r>
              <a:rPr lang="en-US" sz="3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Data integration: If your project involves data from multiple sources, data integration ensures consistent formatting and combines the data into a cohesive dataset for analysis.</a:t>
            </a:r>
          </a:p>
          <a:p>
            <a:pPr>
              <a:buFont typeface="Arial" panose="020B0604020202020204" pitchFamily="34" charset="0"/>
              <a:buChar char="•"/>
            </a:pPr>
            <a:r>
              <a:rPr lang="en-US" sz="3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Dimensionality reduction (if applicable): In high-dimensional settings, dimensionality reduction techniques can be used to reduce the number of features without losing significant information.</a:t>
            </a:r>
            <a:endParaRPr lang="en-US" sz="3000" dirty="0">
              <a:latin typeface="Comic Sans MS" panose="030F0702030302020204" pitchFamily="66" charset="0"/>
            </a:endParaRPr>
          </a:p>
        </p:txBody>
      </p:sp>
      <p:sp>
        <p:nvSpPr>
          <p:cNvPr id="4" name="Slide Number Placeholder 3">
            <a:extLst>
              <a:ext uri="{FF2B5EF4-FFF2-40B4-BE49-F238E27FC236}">
                <a16:creationId xmlns:a16="http://schemas.microsoft.com/office/drawing/2014/main" id="{C8338DAA-7F6D-AFF6-EDD2-0ADD1382F1D5}"/>
              </a:ext>
            </a:extLst>
          </p:cNvPr>
          <p:cNvSpPr>
            <a:spLocks noGrp="1"/>
          </p:cNvSpPr>
          <p:nvPr>
            <p:ph type="sldNum" sz="quarter" idx="12"/>
          </p:nvPr>
        </p:nvSpPr>
        <p:spPr>
          <a:xfrm>
            <a:off x="11291305" y="6269957"/>
            <a:ext cx="771089" cy="365125"/>
          </a:xfrm>
        </p:spPr>
        <p:txBody>
          <a:bodyPr/>
          <a:lstStyle/>
          <a:p>
            <a:fld id="{6D22F896-40B5-4ADD-8801-0D06FADFA095}" type="slidenum">
              <a:rPr lang="en-US" smtClean="0"/>
              <a:t>22</a:t>
            </a:fld>
            <a:endParaRPr lang="en-US" dirty="0"/>
          </a:p>
        </p:txBody>
      </p:sp>
      <p:sp>
        <p:nvSpPr>
          <p:cNvPr id="5" name="AutoShape 2" descr="Selected image presented in a lightbox.">
            <a:extLst>
              <a:ext uri="{FF2B5EF4-FFF2-40B4-BE49-F238E27FC236}">
                <a16:creationId xmlns:a16="http://schemas.microsoft.com/office/drawing/2014/main" id="{BAF67787-122D-A5A0-CBBB-7E15F1EE5E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8535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037B-6585-401E-1611-0156424EC736}"/>
              </a:ext>
            </a:extLst>
          </p:cNvPr>
          <p:cNvSpPr>
            <a:spLocks noGrp="1"/>
          </p:cNvSpPr>
          <p:nvPr>
            <p:ph type="title"/>
          </p:nvPr>
        </p:nvSpPr>
        <p:spPr>
          <a:xfrm>
            <a:off x="484632" y="225326"/>
            <a:ext cx="11411711" cy="147857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a:normAutofit/>
          </a:bodyPr>
          <a:lstStyle/>
          <a:p>
            <a:r>
              <a:rPr lang="en-US" sz="4000" b="1" i="0"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rPr>
              <a:t>END TO END PROCESS OF ML</a:t>
            </a:r>
            <a:endParaRPr lang="en-US" sz="4000" b="1"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3E6753F8-D321-8471-932E-9E8C656F2F4C}"/>
              </a:ext>
            </a:extLst>
          </p:cNvPr>
          <p:cNvSpPr>
            <a:spLocks noGrp="1"/>
          </p:cNvSpPr>
          <p:nvPr>
            <p:ph idx="1"/>
          </p:nvPr>
        </p:nvSpPr>
        <p:spPr>
          <a:xfrm>
            <a:off x="484632" y="1810512"/>
            <a:ext cx="11311128" cy="492861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marL="0" indent="0">
              <a:buNone/>
            </a:pPr>
            <a:r>
              <a:rPr lang="en-US" sz="3600" b="1" dirty="0">
                <a:ln w="9525">
                  <a:solidFill>
                    <a:schemeClr val="bg1"/>
                  </a:solidFill>
                  <a:prstDash val="solid"/>
                </a:ln>
                <a:solidFill>
                  <a:schemeClr val="accent2">
                    <a:lumMod val="75000"/>
                  </a:schemeClr>
                </a:solidFill>
                <a:effectLst>
                  <a:outerShdw blurRad="12700" dist="38100" dir="2700000" algn="tl" rotWithShape="0">
                    <a:schemeClr val="bg1">
                      <a:lumMod val="50000"/>
                    </a:schemeClr>
                  </a:outerShdw>
                </a:effectLst>
                <a:highlight>
                  <a:srgbClr val="FFFF00"/>
                </a:highlight>
                <a:latin typeface="Comic Sans MS" panose="030F0702030302020204" pitchFamily="66" charset="0"/>
              </a:rPr>
              <a:t>Model Training</a:t>
            </a:r>
            <a:r>
              <a:rPr 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 Building the Machine</a:t>
            </a:r>
          </a:p>
          <a:p>
            <a:pPr>
              <a:buFont typeface="Arial" panose="020B0604020202020204" pitchFamily="34" charset="0"/>
              <a:buChar char="•"/>
            </a:pPr>
            <a:r>
              <a:rPr 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Model selection: Choose a machine learning algorithm suitable for your problem type (classification, regression, etc.) and data characteristics. Consider factors like interpretability, computational efficiency, and desired performance.</a:t>
            </a:r>
          </a:p>
        </p:txBody>
      </p:sp>
      <p:sp>
        <p:nvSpPr>
          <p:cNvPr id="4" name="Slide Number Placeholder 3">
            <a:extLst>
              <a:ext uri="{FF2B5EF4-FFF2-40B4-BE49-F238E27FC236}">
                <a16:creationId xmlns:a16="http://schemas.microsoft.com/office/drawing/2014/main" id="{C8338DAA-7F6D-AFF6-EDD2-0ADD1382F1D5}"/>
              </a:ext>
            </a:extLst>
          </p:cNvPr>
          <p:cNvSpPr>
            <a:spLocks noGrp="1"/>
          </p:cNvSpPr>
          <p:nvPr>
            <p:ph type="sldNum" sz="quarter" idx="12"/>
          </p:nvPr>
        </p:nvSpPr>
        <p:spPr>
          <a:xfrm>
            <a:off x="11291305" y="6269957"/>
            <a:ext cx="771089" cy="365125"/>
          </a:xfrm>
        </p:spPr>
        <p:txBody>
          <a:bodyPr/>
          <a:lstStyle/>
          <a:p>
            <a:fld id="{6D22F896-40B5-4ADD-8801-0D06FADFA095}" type="slidenum">
              <a:rPr lang="en-US" smtClean="0"/>
              <a:t>23</a:t>
            </a:fld>
            <a:endParaRPr lang="en-US" dirty="0"/>
          </a:p>
        </p:txBody>
      </p:sp>
      <p:sp>
        <p:nvSpPr>
          <p:cNvPr id="5" name="AutoShape 2" descr="Selected image presented in a lightbox.">
            <a:extLst>
              <a:ext uri="{FF2B5EF4-FFF2-40B4-BE49-F238E27FC236}">
                <a16:creationId xmlns:a16="http://schemas.microsoft.com/office/drawing/2014/main" id="{BAF67787-122D-A5A0-CBBB-7E15F1EE5E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19188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037B-6585-401E-1611-0156424EC736}"/>
              </a:ext>
            </a:extLst>
          </p:cNvPr>
          <p:cNvSpPr>
            <a:spLocks noGrp="1"/>
          </p:cNvSpPr>
          <p:nvPr>
            <p:ph type="title"/>
          </p:nvPr>
        </p:nvSpPr>
        <p:spPr>
          <a:xfrm>
            <a:off x="484632" y="225326"/>
            <a:ext cx="11411711" cy="147857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a:normAutofit/>
          </a:bodyPr>
          <a:lstStyle/>
          <a:p>
            <a:r>
              <a:rPr lang="en-US" sz="4000" b="1" i="0"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rPr>
              <a:t>END TO END PROCESS OF ML</a:t>
            </a:r>
            <a:endParaRPr lang="en-US" sz="4000" b="1"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3E6753F8-D321-8471-932E-9E8C656F2F4C}"/>
              </a:ext>
            </a:extLst>
          </p:cNvPr>
          <p:cNvSpPr>
            <a:spLocks noGrp="1"/>
          </p:cNvSpPr>
          <p:nvPr>
            <p:ph idx="1"/>
          </p:nvPr>
        </p:nvSpPr>
        <p:spPr>
          <a:xfrm>
            <a:off x="484632" y="1810512"/>
            <a:ext cx="11311128" cy="492861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marL="0" indent="0">
              <a:buNone/>
            </a:pPr>
            <a:r>
              <a:rPr lang="en-US" sz="2800" b="1" dirty="0">
                <a:ln w="9525">
                  <a:solidFill>
                    <a:schemeClr val="bg1"/>
                  </a:solidFill>
                  <a:prstDash val="solid"/>
                </a:ln>
                <a:solidFill>
                  <a:schemeClr val="accent2">
                    <a:lumMod val="75000"/>
                  </a:schemeClr>
                </a:solidFill>
                <a:effectLst>
                  <a:outerShdw blurRad="12700" dist="38100" dir="2700000" algn="tl" rotWithShape="0">
                    <a:schemeClr val="bg1">
                      <a:lumMod val="50000"/>
                    </a:schemeClr>
                  </a:outerShdw>
                </a:effectLst>
                <a:highlight>
                  <a:srgbClr val="FFFF00"/>
                </a:highlight>
                <a:latin typeface="Comic Sans MS" panose="030F0702030302020204" pitchFamily="66" charset="0"/>
              </a:rPr>
              <a:t>Model Training</a:t>
            </a:r>
            <a:r>
              <a:rPr 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 Building the Machine</a:t>
            </a:r>
          </a:p>
          <a:p>
            <a:pPr>
              <a:buFont typeface="Arial" panose="020B0604020202020204" pitchFamily="34" charset="0"/>
              <a:buChar char="•"/>
            </a:pPr>
            <a:r>
              <a:rPr 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Model training: Split your data into training and testing sets. The training set is used to train the model, and the testing set is used to evaluate its performance on unseen data.</a:t>
            </a:r>
          </a:p>
          <a:p>
            <a:pPr>
              <a:buFont typeface="Arial" panose="020B0604020202020204" pitchFamily="34" charset="0"/>
              <a:buChar char="•"/>
            </a:pPr>
            <a:r>
              <a:rPr 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Training the model: The model learns from the training data, building internal parameters that map the input features to the desired output (predictions). This process involves optimization algorithms that adjust the model's parameters to minimize errors on the training data.</a:t>
            </a:r>
            <a:endParaRPr lang="en-US" sz="2800" dirty="0">
              <a:latin typeface="Comic Sans MS" panose="030F0702030302020204" pitchFamily="66" charset="0"/>
            </a:endParaRPr>
          </a:p>
        </p:txBody>
      </p:sp>
      <p:sp>
        <p:nvSpPr>
          <p:cNvPr id="4" name="Slide Number Placeholder 3">
            <a:extLst>
              <a:ext uri="{FF2B5EF4-FFF2-40B4-BE49-F238E27FC236}">
                <a16:creationId xmlns:a16="http://schemas.microsoft.com/office/drawing/2014/main" id="{C8338DAA-7F6D-AFF6-EDD2-0ADD1382F1D5}"/>
              </a:ext>
            </a:extLst>
          </p:cNvPr>
          <p:cNvSpPr>
            <a:spLocks noGrp="1"/>
          </p:cNvSpPr>
          <p:nvPr>
            <p:ph type="sldNum" sz="quarter" idx="12"/>
          </p:nvPr>
        </p:nvSpPr>
        <p:spPr>
          <a:xfrm>
            <a:off x="11291305" y="6269957"/>
            <a:ext cx="771089" cy="365125"/>
          </a:xfrm>
        </p:spPr>
        <p:txBody>
          <a:bodyPr/>
          <a:lstStyle/>
          <a:p>
            <a:fld id="{6D22F896-40B5-4ADD-8801-0D06FADFA095}" type="slidenum">
              <a:rPr lang="en-US" smtClean="0"/>
              <a:t>24</a:t>
            </a:fld>
            <a:endParaRPr lang="en-US" dirty="0"/>
          </a:p>
        </p:txBody>
      </p:sp>
      <p:sp>
        <p:nvSpPr>
          <p:cNvPr id="5" name="AutoShape 2" descr="Selected image presented in a lightbox.">
            <a:extLst>
              <a:ext uri="{FF2B5EF4-FFF2-40B4-BE49-F238E27FC236}">
                <a16:creationId xmlns:a16="http://schemas.microsoft.com/office/drawing/2014/main" id="{BAF67787-122D-A5A0-CBBB-7E15F1EE5E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0479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037B-6585-401E-1611-0156424EC736}"/>
              </a:ext>
            </a:extLst>
          </p:cNvPr>
          <p:cNvSpPr>
            <a:spLocks noGrp="1"/>
          </p:cNvSpPr>
          <p:nvPr>
            <p:ph type="title"/>
          </p:nvPr>
        </p:nvSpPr>
        <p:spPr>
          <a:xfrm>
            <a:off x="484632" y="225326"/>
            <a:ext cx="11411711" cy="147857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a:normAutofit/>
          </a:bodyPr>
          <a:lstStyle/>
          <a:p>
            <a:r>
              <a:rPr lang="en-US" sz="4000" b="1" i="0"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rPr>
              <a:t>END TO END PROCESS OF ML</a:t>
            </a:r>
            <a:endParaRPr lang="en-US" sz="4000" b="1"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3E6753F8-D321-8471-932E-9E8C656F2F4C}"/>
              </a:ext>
            </a:extLst>
          </p:cNvPr>
          <p:cNvSpPr>
            <a:spLocks noGrp="1"/>
          </p:cNvSpPr>
          <p:nvPr>
            <p:ph idx="1"/>
          </p:nvPr>
        </p:nvSpPr>
        <p:spPr>
          <a:xfrm>
            <a:off x="484632" y="1810512"/>
            <a:ext cx="11311128" cy="492861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marL="0" indent="0">
              <a:buNone/>
            </a:pPr>
            <a:r>
              <a:rPr lang="en-US" sz="3600" b="1" dirty="0">
                <a:ln w="9525">
                  <a:solidFill>
                    <a:schemeClr val="bg1"/>
                  </a:solidFill>
                  <a:prstDash val="solid"/>
                </a:ln>
                <a:solidFill>
                  <a:schemeClr val="accent2">
                    <a:lumMod val="75000"/>
                  </a:schemeClr>
                </a:solidFill>
                <a:effectLst>
                  <a:outerShdw blurRad="12700" dist="38100" dir="2700000" algn="tl" rotWithShape="0">
                    <a:schemeClr val="bg1">
                      <a:lumMod val="50000"/>
                    </a:schemeClr>
                  </a:outerShdw>
                </a:effectLst>
                <a:highlight>
                  <a:srgbClr val="FFFF00"/>
                </a:highlight>
                <a:latin typeface="Comic Sans MS" panose="030F0702030302020204" pitchFamily="66" charset="0"/>
              </a:rPr>
              <a:t>Model Validation</a:t>
            </a:r>
            <a:r>
              <a:rPr 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 Evaluating the Learner</a:t>
            </a:r>
          </a:p>
          <a:p>
            <a:pPr>
              <a:buFont typeface="Arial" panose="020B0604020202020204" pitchFamily="34" charset="0"/>
              <a:buChar char="•"/>
            </a:pPr>
            <a:r>
              <a:rPr 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Testing the model: Apply the trained model to the testing data and evaluate its performance using the pre-defined success metrics. This helps assess how well the model generalizes to unseen data and avoids overfitting to the training data.</a:t>
            </a:r>
          </a:p>
        </p:txBody>
      </p:sp>
      <p:sp>
        <p:nvSpPr>
          <p:cNvPr id="4" name="Slide Number Placeholder 3">
            <a:extLst>
              <a:ext uri="{FF2B5EF4-FFF2-40B4-BE49-F238E27FC236}">
                <a16:creationId xmlns:a16="http://schemas.microsoft.com/office/drawing/2014/main" id="{C8338DAA-7F6D-AFF6-EDD2-0ADD1382F1D5}"/>
              </a:ext>
            </a:extLst>
          </p:cNvPr>
          <p:cNvSpPr>
            <a:spLocks noGrp="1"/>
          </p:cNvSpPr>
          <p:nvPr>
            <p:ph type="sldNum" sz="quarter" idx="12"/>
          </p:nvPr>
        </p:nvSpPr>
        <p:spPr>
          <a:xfrm>
            <a:off x="11291305" y="6269957"/>
            <a:ext cx="771089" cy="365125"/>
          </a:xfrm>
        </p:spPr>
        <p:txBody>
          <a:bodyPr/>
          <a:lstStyle/>
          <a:p>
            <a:fld id="{6D22F896-40B5-4ADD-8801-0D06FADFA095}" type="slidenum">
              <a:rPr lang="en-US" smtClean="0"/>
              <a:t>25</a:t>
            </a:fld>
            <a:endParaRPr lang="en-US" dirty="0"/>
          </a:p>
        </p:txBody>
      </p:sp>
      <p:sp>
        <p:nvSpPr>
          <p:cNvPr id="5" name="AutoShape 2" descr="Selected image presented in a lightbox.">
            <a:extLst>
              <a:ext uri="{FF2B5EF4-FFF2-40B4-BE49-F238E27FC236}">
                <a16:creationId xmlns:a16="http://schemas.microsoft.com/office/drawing/2014/main" id="{BAF67787-122D-A5A0-CBBB-7E15F1EE5E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77592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037B-6585-401E-1611-0156424EC736}"/>
              </a:ext>
            </a:extLst>
          </p:cNvPr>
          <p:cNvSpPr>
            <a:spLocks noGrp="1"/>
          </p:cNvSpPr>
          <p:nvPr>
            <p:ph type="title"/>
          </p:nvPr>
        </p:nvSpPr>
        <p:spPr>
          <a:xfrm>
            <a:off x="484632" y="225326"/>
            <a:ext cx="11411711" cy="147857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a:normAutofit/>
          </a:bodyPr>
          <a:lstStyle/>
          <a:p>
            <a:r>
              <a:rPr lang="en-US" sz="4000" b="1" i="0"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rPr>
              <a:t>END TO END PROCESS OF ML</a:t>
            </a:r>
            <a:endParaRPr lang="en-US" sz="4000" b="1"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3E6753F8-D321-8471-932E-9E8C656F2F4C}"/>
              </a:ext>
            </a:extLst>
          </p:cNvPr>
          <p:cNvSpPr>
            <a:spLocks noGrp="1"/>
          </p:cNvSpPr>
          <p:nvPr>
            <p:ph idx="1"/>
          </p:nvPr>
        </p:nvSpPr>
        <p:spPr>
          <a:xfrm>
            <a:off x="484632" y="1810512"/>
            <a:ext cx="11311128" cy="492861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marL="0" indent="0">
              <a:buNone/>
            </a:pPr>
            <a:r>
              <a:rPr lang="en-US" sz="2800" b="1" dirty="0">
                <a:ln w="9525">
                  <a:solidFill>
                    <a:schemeClr val="bg1"/>
                  </a:solidFill>
                  <a:prstDash val="solid"/>
                </a:ln>
                <a:solidFill>
                  <a:schemeClr val="accent2">
                    <a:lumMod val="75000"/>
                  </a:schemeClr>
                </a:solidFill>
                <a:effectLst>
                  <a:outerShdw blurRad="12700" dist="38100" dir="2700000" algn="tl" rotWithShape="0">
                    <a:schemeClr val="bg1">
                      <a:lumMod val="50000"/>
                    </a:schemeClr>
                  </a:outerShdw>
                </a:effectLst>
                <a:highlight>
                  <a:srgbClr val="FFFF00"/>
                </a:highlight>
                <a:latin typeface="Comic Sans MS" panose="030F0702030302020204" pitchFamily="66" charset="0"/>
              </a:rPr>
              <a:t>Model Validation</a:t>
            </a:r>
            <a:r>
              <a:rPr 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 Evaluating the Learner</a:t>
            </a:r>
          </a:p>
          <a:p>
            <a:pPr>
              <a:buFont typeface="Arial" panose="020B0604020202020204" pitchFamily="34" charset="0"/>
              <a:buChar char="•"/>
            </a:pPr>
            <a:r>
              <a:rPr 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Error analysis: Analyze the errors made by the model on the testing data. This can help identify weaknesses and areas for improvement.</a:t>
            </a:r>
          </a:p>
          <a:p>
            <a:pPr>
              <a:buFont typeface="Arial" panose="020B0604020202020204" pitchFamily="34" charset="0"/>
              <a:buChar char="•"/>
            </a:pPr>
            <a:r>
              <a:rPr 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Model selection or tuning: Based on the validation results, you might decide to select a different model or fine-tune the hyperparameters (internal settings) of the chosen model to improve its performance.</a:t>
            </a:r>
          </a:p>
        </p:txBody>
      </p:sp>
      <p:sp>
        <p:nvSpPr>
          <p:cNvPr id="4" name="Slide Number Placeholder 3">
            <a:extLst>
              <a:ext uri="{FF2B5EF4-FFF2-40B4-BE49-F238E27FC236}">
                <a16:creationId xmlns:a16="http://schemas.microsoft.com/office/drawing/2014/main" id="{C8338DAA-7F6D-AFF6-EDD2-0ADD1382F1D5}"/>
              </a:ext>
            </a:extLst>
          </p:cNvPr>
          <p:cNvSpPr>
            <a:spLocks noGrp="1"/>
          </p:cNvSpPr>
          <p:nvPr>
            <p:ph type="sldNum" sz="quarter" idx="12"/>
          </p:nvPr>
        </p:nvSpPr>
        <p:spPr>
          <a:xfrm>
            <a:off x="11291305" y="6269957"/>
            <a:ext cx="771089" cy="365125"/>
          </a:xfrm>
        </p:spPr>
        <p:txBody>
          <a:bodyPr/>
          <a:lstStyle/>
          <a:p>
            <a:fld id="{6D22F896-40B5-4ADD-8801-0D06FADFA095}" type="slidenum">
              <a:rPr lang="en-US" smtClean="0"/>
              <a:t>26</a:t>
            </a:fld>
            <a:endParaRPr lang="en-US" dirty="0"/>
          </a:p>
        </p:txBody>
      </p:sp>
      <p:sp>
        <p:nvSpPr>
          <p:cNvPr id="5" name="AutoShape 2" descr="Selected image presented in a lightbox.">
            <a:extLst>
              <a:ext uri="{FF2B5EF4-FFF2-40B4-BE49-F238E27FC236}">
                <a16:creationId xmlns:a16="http://schemas.microsoft.com/office/drawing/2014/main" id="{BAF67787-122D-A5A0-CBBB-7E15F1EE5E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671145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037B-6585-401E-1611-0156424EC736}"/>
              </a:ext>
            </a:extLst>
          </p:cNvPr>
          <p:cNvSpPr>
            <a:spLocks noGrp="1"/>
          </p:cNvSpPr>
          <p:nvPr>
            <p:ph type="title"/>
          </p:nvPr>
        </p:nvSpPr>
        <p:spPr>
          <a:xfrm>
            <a:off x="484632" y="225326"/>
            <a:ext cx="11411711" cy="147857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a:normAutofit/>
          </a:bodyPr>
          <a:lstStyle/>
          <a:p>
            <a:r>
              <a:rPr lang="en-US" sz="4000" b="1" i="0"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rPr>
              <a:t>END TO END PROCESS OF ML</a:t>
            </a:r>
            <a:endParaRPr lang="en-US" sz="4000" b="1"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3E6753F8-D321-8471-932E-9E8C656F2F4C}"/>
              </a:ext>
            </a:extLst>
          </p:cNvPr>
          <p:cNvSpPr>
            <a:spLocks noGrp="1"/>
          </p:cNvSpPr>
          <p:nvPr>
            <p:ph idx="1"/>
          </p:nvPr>
        </p:nvSpPr>
        <p:spPr>
          <a:xfrm>
            <a:off x="484632" y="1810512"/>
            <a:ext cx="11311128" cy="492861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marL="0" indent="0">
              <a:buNone/>
            </a:pPr>
            <a:r>
              <a:rPr lang="en-US" sz="3200" b="1" dirty="0">
                <a:ln w="9525">
                  <a:solidFill>
                    <a:schemeClr val="bg1"/>
                  </a:solidFill>
                  <a:prstDash val="solid"/>
                </a:ln>
                <a:solidFill>
                  <a:schemeClr val="accent2">
                    <a:lumMod val="75000"/>
                  </a:schemeClr>
                </a:solidFill>
                <a:effectLst>
                  <a:outerShdw blurRad="12700" dist="38100" dir="2700000" algn="tl" rotWithShape="0">
                    <a:schemeClr val="bg1">
                      <a:lumMod val="50000"/>
                    </a:schemeClr>
                  </a:outerShdw>
                </a:effectLst>
                <a:highlight>
                  <a:srgbClr val="FFFF00"/>
                </a:highlight>
                <a:latin typeface="Comic Sans MS" panose="030F0702030302020204" pitchFamily="66" charset="0"/>
              </a:rPr>
              <a:t>Model Deployment</a:t>
            </a:r>
            <a:r>
              <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 Putting the Model to Work (Optional)</a:t>
            </a:r>
          </a:p>
          <a:p>
            <a:pPr>
              <a:buFont typeface="Arial" panose="020B0604020202020204" pitchFamily="34" charset="0"/>
              <a:buChar char="•"/>
            </a:pPr>
            <a:r>
              <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Model deployment: Once a satisfactory model is obtained, it can be deployed into production. This involves integrating the model into an application or system where it can be used to make real-time predictions on new data.</a:t>
            </a:r>
          </a:p>
        </p:txBody>
      </p:sp>
      <p:sp>
        <p:nvSpPr>
          <p:cNvPr id="4" name="Slide Number Placeholder 3">
            <a:extLst>
              <a:ext uri="{FF2B5EF4-FFF2-40B4-BE49-F238E27FC236}">
                <a16:creationId xmlns:a16="http://schemas.microsoft.com/office/drawing/2014/main" id="{C8338DAA-7F6D-AFF6-EDD2-0ADD1382F1D5}"/>
              </a:ext>
            </a:extLst>
          </p:cNvPr>
          <p:cNvSpPr>
            <a:spLocks noGrp="1"/>
          </p:cNvSpPr>
          <p:nvPr>
            <p:ph type="sldNum" sz="quarter" idx="12"/>
          </p:nvPr>
        </p:nvSpPr>
        <p:spPr>
          <a:xfrm>
            <a:off x="11291305" y="6269957"/>
            <a:ext cx="771089" cy="365125"/>
          </a:xfrm>
        </p:spPr>
        <p:txBody>
          <a:bodyPr/>
          <a:lstStyle/>
          <a:p>
            <a:fld id="{6D22F896-40B5-4ADD-8801-0D06FADFA095}" type="slidenum">
              <a:rPr lang="en-US" smtClean="0"/>
              <a:t>27</a:t>
            </a:fld>
            <a:endParaRPr lang="en-US" dirty="0"/>
          </a:p>
        </p:txBody>
      </p:sp>
      <p:sp>
        <p:nvSpPr>
          <p:cNvPr id="5" name="AutoShape 2" descr="Selected image presented in a lightbox.">
            <a:extLst>
              <a:ext uri="{FF2B5EF4-FFF2-40B4-BE49-F238E27FC236}">
                <a16:creationId xmlns:a16="http://schemas.microsoft.com/office/drawing/2014/main" id="{BAF67787-122D-A5A0-CBBB-7E15F1EE5E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40663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037B-6585-401E-1611-0156424EC736}"/>
              </a:ext>
            </a:extLst>
          </p:cNvPr>
          <p:cNvSpPr>
            <a:spLocks noGrp="1"/>
          </p:cNvSpPr>
          <p:nvPr>
            <p:ph type="title"/>
          </p:nvPr>
        </p:nvSpPr>
        <p:spPr>
          <a:xfrm>
            <a:off x="484632" y="225326"/>
            <a:ext cx="11411711" cy="147857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a:normAutofit/>
          </a:bodyPr>
          <a:lstStyle/>
          <a:p>
            <a:r>
              <a:rPr lang="en-US" sz="4000" b="1" i="0"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rPr>
              <a:t>END TO END PROCESS OF ML</a:t>
            </a:r>
            <a:endParaRPr lang="en-US" sz="4000" b="1"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3E6753F8-D321-8471-932E-9E8C656F2F4C}"/>
              </a:ext>
            </a:extLst>
          </p:cNvPr>
          <p:cNvSpPr>
            <a:spLocks noGrp="1"/>
          </p:cNvSpPr>
          <p:nvPr>
            <p:ph idx="1"/>
          </p:nvPr>
        </p:nvSpPr>
        <p:spPr>
          <a:xfrm>
            <a:off x="484632" y="1810512"/>
            <a:ext cx="11311128" cy="492861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marL="0" indent="0">
              <a:buNone/>
            </a:pPr>
            <a:r>
              <a:rPr lang="en-US" sz="3200" b="1" dirty="0">
                <a:ln w="9525">
                  <a:solidFill>
                    <a:schemeClr val="bg1"/>
                  </a:solidFill>
                  <a:prstDash val="solid"/>
                </a:ln>
                <a:solidFill>
                  <a:schemeClr val="accent2">
                    <a:lumMod val="75000"/>
                  </a:schemeClr>
                </a:solidFill>
                <a:effectLst>
                  <a:outerShdw blurRad="12700" dist="38100" dir="2700000" algn="tl" rotWithShape="0">
                    <a:schemeClr val="bg1">
                      <a:lumMod val="50000"/>
                    </a:schemeClr>
                  </a:outerShdw>
                </a:effectLst>
                <a:highlight>
                  <a:srgbClr val="FFFF00"/>
                </a:highlight>
                <a:latin typeface="Comic Sans MS" panose="030F0702030302020204" pitchFamily="66" charset="0"/>
              </a:rPr>
              <a:t>Model Deployment</a:t>
            </a:r>
            <a:r>
              <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 Putting the Model to Work (Optional)</a:t>
            </a:r>
          </a:p>
          <a:p>
            <a:pPr>
              <a:buFont typeface="Arial" panose="020B0604020202020204" pitchFamily="34" charset="0"/>
              <a:buChar char="•"/>
            </a:pPr>
            <a:r>
              <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Monitoring and maintenance: Continuously monitor the performance of the deployed model in production. Over time, the data distribution or underlying relationships might change, requiring retraining or adjustments to the model.</a:t>
            </a:r>
          </a:p>
        </p:txBody>
      </p:sp>
      <p:sp>
        <p:nvSpPr>
          <p:cNvPr id="4" name="Slide Number Placeholder 3">
            <a:extLst>
              <a:ext uri="{FF2B5EF4-FFF2-40B4-BE49-F238E27FC236}">
                <a16:creationId xmlns:a16="http://schemas.microsoft.com/office/drawing/2014/main" id="{C8338DAA-7F6D-AFF6-EDD2-0ADD1382F1D5}"/>
              </a:ext>
            </a:extLst>
          </p:cNvPr>
          <p:cNvSpPr>
            <a:spLocks noGrp="1"/>
          </p:cNvSpPr>
          <p:nvPr>
            <p:ph type="sldNum" sz="quarter" idx="12"/>
          </p:nvPr>
        </p:nvSpPr>
        <p:spPr>
          <a:xfrm>
            <a:off x="11291305" y="6269957"/>
            <a:ext cx="771089" cy="365125"/>
          </a:xfrm>
        </p:spPr>
        <p:txBody>
          <a:bodyPr/>
          <a:lstStyle/>
          <a:p>
            <a:fld id="{6D22F896-40B5-4ADD-8801-0D06FADFA095}" type="slidenum">
              <a:rPr lang="en-US" smtClean="0"/>
              <a:t>28</a:t>
            </a:fld>
            <a:endParaRPr lang="en-US" dirty="0"/>
          </a:p>
        </p:txBody>
      </p:sp>
      <p:sp>
        <p:nvSpPr>
          <p:cNvPr id="5" name="AutoShape 2" descr="Selected image presented in a lightbox.">
            <a:extLst>
              <a:ext uri="{FF2B5EF4-FFF2-40B4-BE49-F238E27FC236}">
                <a16:creationId xmlns:a16="http://schemas.microsoft.com/office/drawing/2014/main" id="{BAF67787-122D-A5A0-CBBB-7E15F1EE5E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54222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037B-6585-401E-1611-0156424EC736}"/>
              </a:ext>
            </a:extLst>
          </p:cNvPr>
          <p:cNvSpPr>
            <a:spLocks noGrp="1"/>
          </p:cNvSpPr>
          <p:nvPr>
            <p:ph type="title"/>
          </p:nvPr>
        </p:nvSpPr>
        <p:spPr>
          <a:xfrm>
            <a:off x="484632" y="225326"/>
            <a:ext cx="11411711" cy="147857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a:normAutofit/>
          </a:bodyPr>
          <a:lstStyle/>
          <a:p>
            <a:r>
              <a:rPr lang="en-US" sz="4000" b="1" i="0"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rPr>
              <a:t>INTRODUCTION TO PYTHON</a:t>
            </a:r>
            <a:endParaRPr lang="en-US" sz="4000" b="1"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3E6753F8-D321-8471-932E-9E8C656F2F4C}"/>
              </a:ext>
            </a:extLst>
          </p:cNvPr>
          <p:cNvSpPr>
            <a:spLocks noGrp="1"/>
          </p:cNvSpPr>
          <p:nvPr>
            <p:ph idx="1"/>
          </p:nvPr>
        </p:nvSpPr>
        <p:spPr>
          <a:xfrm>
            <a:off x="484632" y="1810512"/>
            <a:ext cx="11311128" cy="492861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marL="0" indent="0">
              <a:buNone/>
            </a:pPr>
            <a:r>
              <a:rPr lang="en-US" sz="3200" b="1" i="0" dirty="0">
                <a:ln w="13462">
                  <a:solidFill>
                    <a:schemeClr val="bg1"/>
                  </a:solidFill>
                  <a:prstDash val="solid"/>
                </a:ln>
                <a:solidFill>
                  <a:schemeClr val="tx1">
                    <a:lumMod val="85000"/>
                    <a:lumOff val="15000"/>
                  </a:schemeClr>
                </a:solidFill>
                <a:effectLst>
                  <a:outerShdw dist="38100" dir="2700000" algn="bl" rotWithShape="0">
                    <a:schemeClr val="accent5"/>
                  </a:outerShdw>
                </a:effectLst>
                <a:highlight>
                  <a:srgbClr val="FFFF00"/>
                </a:highlight>
                <a:latin typeface="Comic Sans MS" panose="030F0702030302020204" pitchFamily="66" charset="0"/>
              </a:rPr>
              <a:t>Keywords</a:t>
            </a:r>
          </a:p>
          <a:p>
            <a:r>
              <a:rPr lang="en-US" sz="3200" b="1" i="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In Python, a keyword is a word that has a special meaning in the Python language. Keywords are used to define the syntax and structure of the</a:t>
            </a:r>
            <a:r>
              <a:rPr lang="en-US" sz="4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 </a:t>
            </a:r>
            <a:r>
              <a:rPr lang="en-US" sz="3200" b="1" i="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Python language, and they cannot be used as identifiers (i.e., variable names, function names, etc.) in Python code.</a:t>
            </a:r>
            <a:r>
              <a:rPr lang="en-US" sz="4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 </a:t>
            </a:r>
            <a:br>
              <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br>
            <a:br>
              <a:rPr lang="en-US" sz="2400" dirty="0"/>
            </a:br>
            <a:endPar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endParaRPr>
          </a:p>
        </p:txBody>
      </p:sp>
      <p:sp>
        <p:nvSpPr>
          <p:cNvPr id="4" name="Slide Number Placeholder 3">
            <a:extLst>
              <a:ext uri="{FF2B5EF4-FFF2-40B4-BE49-F238E27FC236}">
                <a16:creationId xmlns:a16="http://schemas.microsoft.com/office/drawing/2014/main" id="{C8338DAA-7F6D-AFF6-EDD2-0ADD1382F1D5}"/>
              </a:ext>
            </a:extLst>
          </p:cNvPr>
          <p:cNvSpPr>
            <a:spLocks noGrp="1"/>
          </p:cNvSpPr>
          <p:nvPr>
            <p:ph type="sldNum" sz="quarter" idx="12"/>
          </p:nvPr>
        </p:nvSpPr>
        <p:spPr>
          <a:xfrm>
            <a:off x="11291305" y="6269957"/>
            <a:ext cx="771089" cy="365125"/>
          </a:xfrm>
        </p:spPr>
        <p:txBody>
          <a:bodyPr/>
          <a:lstStyle/>
          <a:p>
            <a:fld id="{6D22F896-40B5-4ADD-8801-0D06FADFA095}" type="slidenum">
              <a:rPr lang="en-US" smtClean="0"/>
              <a:t>29</a:t>
            </a:fld>
            <a:endParaRPr lang="en-US" dirty="0"/>
          </a:p>
        </p:txBody>
      </p:sp>
      <p:sp>
        <p:nvSpPr>
          <p:cNvPr id="5" name="AutoShape 2" descr="Selected image presented in a lightbox.">
            <a:extLst>
              <a:ext uri="{FF2B5EF4-FFF2-40B4-BE49-F238E27FC236}">
                <a16:creationId xmlns:a16="http://schemas.microsoft.com/office/drawing/2014/main" id="{BAF67787-122D-A5A0-CBBB-7E15F1EE5E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12785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037B-6585-401E-1611-0156424EC736}"/>
              </a:ext>
            </a:extLst>
          </p:cNvPr>
          <p:cNvSpPr>
            <a:spLocks noGrp="1"/>
          </p:cNvSpPr>
          <p:nvPr>
            <p:ph type="title"/>
          </p:nvPr>
        </p:nvSpPr>
        <p:spPr>
          <a:xfrm>
            <a:off x="484632" y="225326"/>
            <a:ext cx="11411711" cy="147857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a:normAutofit/>
          </a:bodyPr>
          <a:lstStyle/>
          <a:p>
            <a:r>
              <a:rPr lang="en-US" sz="4400" b="1"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rPr>
              <a:t>  WHAT ‘ S MACHINE LEARNING</a:t>
            </a:r>
          </a:p>
        </p:txBody>
      </p:sp>
      <p:sp>
        <p:nvSpPr>
          <p:cNvPr id="3" name="Content Placeholder 2">
            <a:extLst>
              <a:ext uri="{FF2B5EF4-FFF2-40B4-BE49-F238E27FC236}">
                <a16:creationId xmlns:a16="http://schemas.microsoft.com/office/drawing/2014/main" id="{3E6753F8-D321-8471-932E-9E8C656F2F4C}"/>
              </a:ext>
            </a:extLst>
          </p:cNvPr>
          <p:cNvSpPr>
            <a:spLocks noGrp="1"/>
          </p:cNvSpPr>
          <p:nvPr>
            <p:ph idx="1"/>
          </p:nvPr>
        </p:nvSpPr>
        <p:spPr>
          <a:xfrm>
            <a:off x="484632" y="2002504"/>
            <a:ext cx="11311128" cy="4151408"/>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lstStyle/>
          <a:p>
            <a:pPr marL="0" indent="0">
              <a:buNone/>
            </a:pPr>
            <a:r>
              <a:rPr lang="en-US" sz="3200" b="1" kern="0" dirty="0">
                <a:ln w="9525">
                  <a:solidFill>
                    <a:schemeClr val="bg1"/>
                  </a:solidFill>
                  <a:prstDash val="solid"/>
                </a:ln>
                <a:effectLst>
                  <a:outerShdw blurRad="12700" dist="38100" dir="2700000" algn="tl" rotWithShape="0">
                    <a:schemeClr val="bg1">
                      <a:lumMod val="50000"/>
                    </a:schemeClr>
                  </a:outerShdw>
                </a:effectLst>
                <a:latin typeface="Comic Sans MS" panose="030F0702030302020204" pitchFamily="66" charset="0"/>
                <a:ea typeface="Times New Roman" panose="02020603050405020304" pitchFamily="18" charset="0"/>
                <a:cs typeface="Cordia New" panose="020B0304020202020204" pitchFamily="34" charset="-34"/>
              </a:rPr>
              <a:t>Machine Learning (ML) is a subset of artificial intelligence (AI) that focuses on the development of algorithms and statistical models that enable computers to perform specific tasks without explicit instructions. Instead, these systems learn from data, identifying patterns and making decisions based on this analysis.</a:t>
            </a:r>
            <a:endParaRPr lang="en-US" sz="3200" b="1" kern="100" dirty="0">
              <a:ln w="9525">
                <a:solidFill>
                  <a:schemeClr val="bg1"/>
                </a:solidFill>
                <a:prstDash val="solid"/>
              </a:ln>
              <a:effectLst>
                <a:outerShdw blurRad="12700" dist="38100" dir="2700000" algn="tl" rotWithShape="0">
                  <a:schemeClr val="bg1">
                    <a:lumMod val="50000"/>
                  </a:schemeClr>
                </a:outerShdw>
              </a:effectLst>
              <a:latin typeface="Comic Sans MS" panose="030F0702030302020204" pitchFamily="66" charset="0"/>
              <a:ea typeface="Calibri" panose="020F0502020204030204" pitchFamily="34" charset="0"/>
              <a:cs typeface="Cordia New" panose="020B0304020202020204" pitchFamily="34" charset="-34"/>
            </a:endParaRPr>
          </a:p>
          <a:p>
            <a:pPr marL="0" indent="0">
              <a:buNone/>
            </a:pPr>
            <a:endParaRPr lang="en-US" dirty="0"/>
          </a:p>
        </p:txBody>
      </p:sp>
      <p:sp>
        <p:nvSpPr>
          <p:cNvPr id="4" name="Slide Number Placeholder 3">
            <a:extLst>
              <a:ext uri="{FF2B5EF4-FFF2-40B4-BE49-F238E27FC236}">
                <a16:creationId xmlns:a16="http://schemas.microsoft.com/office/drawing/2014/main" id="{C8338DAA-7F6D-AFF6-EDD2-0ADD1382F1D5}"/>
              </a:ext>
            </a:extLst>
          </p:cNvPr>
          <p:cNvSpPr>
            <a:spLocks noGrp="1"/>
          </p:cNvSpPr>
          <p:nvPr>
            <p:ph type="sldNum" sz="quarter" idx="12"/>
          </p:nvPr>
        </p:nvSpPr>
        <p:spPr>
          <a:xfrm>
            <a:off x="11291305" y="6269957"/>
            <a:ext cx="771089" cy="365125"/>
          </a:xfrm>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33384114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037B-6585-401E-1611-0156424EC736}"/>
              </a:ext>
            </a:extLst>
          </p:cNvPr>
          <p:cNvSpPr>
            <a:spLocks noGrp="1"/>
          </p:cNvSpPr>
          <p:nvPr>
            <p:ph type="title"/>
          </p:nvPr>
        </p:nvSpPr>
        <p:spPr>
          <a:xfrm>
            <a:off x="484632" y="225326"/>
            <a:ext cx="11411711" cy="147857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a:normAutofit/>
          </a:bodyPr>
          <a:lstStyle/>
          <a:p>
            <a:r>
              <a:rPr lang="en-US" sz="4000" b="1" i="0"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rPr>
              <a:t>INTRODUCTION TO PYTHON</a:t>
            </a:r>
            <a:endParaRPr lang="en-US" sz="4000" b="1"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3E6753F8-D321-8471-932E-9E8C656F2F4C}"/>
              </a:ext>
            </a:extLst>
          </p:cNvPr>
          <p:cNvSpPr>
            <a:spLocks noGrp="1"/>
          </p:cNvSpPr>
          <p:nvPr>
            <p:ph idx="1"/>
          </p:nvPr>
        </p:nvSpPr>
        <p:spPr>
          <a:xfrm>
            <a:off x="484632" y="1810512"/>
            <a:ext cx="11311128" cy="492861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marL="0" indent="0">
              <a:buNone/>
            </a:pPr>
            <a:r>
              <a:rPr lang="en-US" sz="1800" b="1" i="0" dirty="0">
                <a:solidFill>
                  <a:srgbClr val="000000"/>
                </a:solidFill>
                <a:effectLst/>
                <a:latin typeface="Arial-BoldMT"/>
              </a:rPr>
              <a:t> </a:t>
            </a:r>
            <a:endPar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endParaRPr>
          </a:p>
        </p:txBody>
      </p:sp>
      <p:sp>
        <p:nvSpPr>
          <p:cNvPr id="4" name="Slide Number Placeholder 3">
            <a:extLst>
              <a:ext uri="{FF2B5EF4-FFF2-40B4-BE49-F238E27FC236}">
                <a16:creationId xmlns:a16="http://schemas.microsoft.com/office/drawing/2014/main" id="{C8338DAA-7F6D-AFF6-EDD2-0ADD1382F1D5}"/>
              </a:ext>
            </a:extLst>
          </p:cNvPr>
          <p:cNvSpPr>
            <a:spLocks noGrp="1"/>
          </p:cNvSpPr>
          <p:nvPr>
            <p:ph type="sldNum" sz="quarter" idx="12"/>
          </p:nvPr>
        </p:nvSpPr>
        <p:spPr>
          <a:xfrm>
            <a:off x="11291305" y="6269957"/>
            <a:ext cx="771089" cy="365125"/>
          </a:xfrm>
        </p:spPr>
        <p:txBody>
          <a:bodyPr/>
          <a:lstStyle/>
          <a:p>
            <a:fld id="{6D22F896-40B5-4ADD-8801-0D06FADFA095}" type="slidenum">
              <a:rPr lang="en-US" smtClean="0"/>
              <a:t>30</a:t>
            </a:fld>
            <a:endParaRPr lang="en-US" dirty="0"/>
          </a:p>
        </p:txBody>
      </p:sp>
      <p:sp>
        <p:nvSpPr>
          <p:cNvPr id="5" name="AutoShape 2" descr="Selected image presented in a lightbox.">
            <a:extLst>
              <a:ext uri="{FF2B5EF4-FFF2-40B4-BE49-F238E27FC236}">
                <a16:creationId xmlns:a16="http://schemas.microsoft.com/office/drawing/2014/main" id="{BAF67787-122D-A5A0-CBBB-7E15F1EE5E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2B2AAA5E-571D-602C-E677-025C91687F9C}"/>
              </a:ext>
            </a:extLst>
          </p:cNvPr>
          <p:cNvPicPr>
            <a:picLocks noChangeAspect="1"/>
          </p:cNvPicPr>
          <p:nvPr/>
        </p:nvPicPr>
        <p:blipFill>
          <a:blip r:embed="rId2"/>
          <a:stretch>
            <a:fillRect/>
          </a:stretch>
        </p:blipFill>
        <p:spPr>
          <a:xfrm>
            <a:off x="1591627" y="2023394"/>
            <a:ext cx="9298877" cy="4429125"/>
          </a:xfrm>
          <a:prstGeom prst="rect">
            <a:avLst/>
          </a:prstGeom>
        </p:spPr>
      </p:pic>
    </p:spTree>
    <p:extLst>
      <p:ext uri="{BB962C8B-B14F-4D97-AF65-F5344CB8AC3E}">
        <p14:creationId xmlns:p14="http://schemas.microsoft.com/office/powerpoint/2010/main" val="3298418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037B-6585-401E-1611-0156424EC736}"/>
              </a:ext>
            </a:extLst>
          </p:cNvPr>
          <p:cNvSpPr>
            <a:spLocks noGrp="1"/>
          </p:cNvSpPr>
          <p:nvPr>
            <p:ph type="title"/>
          </p:nvPr>
        </p:nvSpPr>
        <p:spPr>
          <a:xfrm>
            <a:off x="484632" y="225326"/>
            <a:ext cx="11411711" cy="147857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a:normAutofit/>
          </a:bodyPr>
          <a:lstStyle/>
          <a:p>
            <a:r>
              <a:rPr lang="en-US" sz="4000" b="1" i="0"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rPr>
              <a:t>INTRODUCTION TO PYTHON</a:t>
            </a:r>
            <a:endParaRPr lang="en-US" sz="4000" b="1"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3E6753F8-D321-8471-932E-9E8C656F2F4C}"/>
              </a:ext>
            </a:extLst>
          </p:cNvPr>
          <p:cNvSpPr>
            <a:spLocks noGrp="1"/>
          </p:cNvSpPr>
          <p:nvPr>
            <p:ph idx="1"/>
          </p:nvPr>
        </p:nvSpPr>
        <p:spPr>
          <a:xfrm>
            <a:off x="484632" y="1810512"/>
            <a:ext cx="11311128" cy="492861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marL="0" indent="0">
              <a:buNone/>
            </a:pPr>
            <a:r>
              <a:rPr lang="en-US" sz="1800" b="1" i="0" dirty="0">
                <a:solidFill>
                  <a:srgbClr val="000000"/>
                </a:solidFill>
                <a:effectLst/>
                <a:latin typeface="Arial-BoldMT"/>
              </a:rPr>
              <a:t> </a:t>
            </a:r>
            <a:endPar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endParaRPr>
          </a:p>
        </p:txBody>
      </p:sp>
      <p:sp>
        <p:nvSpPr>
          <p:cNvPr id="4" name="Slide Number Placeholder 3">
            <a:extLst>
              <a:ext uri="{FF2B5EF4-FFF2-40B4-BE49-F238E27FC236}">
                <a16:creationId xmlns:a16="http://schemas.microsoft.com/office/drawing/2014/main" id="{C8338DAA-7F6D-AFF6-EDD2-0ADD1382F1D5}"/>
              </a:ext>
            </a:extLst>
          </p:cNvPr>
          <p:cNvSpPr>
            <a:spLocks noGrp="1"/>
          </p:cNvSpPr>
          <p:nvPr>
            <p:ph type="sldNum" sz="quarter" idx="12"/>
          </p:nvPr>
        </p:nvSpPr>
        <p:spPr>
          <a:xfrm>
            <a:off x="11291305" y="6269957"/>
            <a:ext cx="771089" cy="365125"/>
          </a:xfrm>
        </p:spPr>
        <p:txBody>
          <a:bodyPr/>
          <a:lstStyle/>
          <a:p>
            <a:fld id="{6D22F896-40B5-4ADD-8801-0D06FADFA095}" type="slidenum">
              <a:rPr lang="en-US" smtClean="0"/>
              <a:t>31</a:t>
            </a:fld>
            <a:endParaRPr lang="en-US" dirty="0"/>
          </a:p>
        </p:txBody>
      </p:sp>
      <p:sp>
        <p:nvSpPr>
          <p:cNvPr id="5" name="AutoShape 2" descr="Selected image presented in a lightbox.">
            <a:extLst>
              <a:ext uri="{FF2B5EF4-FFF2-40B4-BE49-F238E27FC236}">
                <a16:creationId xmlns:a16="http://schemas.microsoft.com/office/drawing/2014/main" id="{BAF67787-122D-A5A0-CBBB-7E15F1EE5E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B7E09269-9875-066B-48F9-915D43A8763C}"/>
              </a:ext>
            </a:extLst>
          </p:cNvPr>
          <p:cNvPicPr>
            <a:picLocks noChangeAspect="1"/>
          </p:cNvPicPr>
          <p:nvPr/>
        </p:nvPicPr>
        <p:blipFill>
          <a:blip r:embed="rId2"/>
          <a:stretch>
            <a:fillRect/>
          </a:stretch>
        </p:blipFill>
        <p:spPr>
          <a:xfrm>
            <a:off x="1817179" y="1335024"/>
            <a:ext cx="8762429" cy="5297650"/>
          </a:xfrm>
          <a:prstGeom prst="rect">
            <a:avLst/>
          </a:prstGeom>
        </p:spPr>
      </p:pic>
    </p:spTree>
    <p:extLst>
      <p:ext uri="{BB962C8B-B14F-4D97-AF65-F5344CB8AC3E}">
        <p14:creationId xmlns:p14="http://schemas.microsoft.com/office/powerpoint/2010/main" val="4231456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037B-6585-401E-1611-0156424EC736}"/>
              </a:ext>
            </a:extLst>
          </p:cNvPr>
          <p:cNvSpPr>
            <a:spLocks noGrp="1"/>
          </p:cNvSpPr>
          <p:nvPr>
            <p:ph type="title"/>
          </p:nvPr>
        </p:nvSpPr>
        <p:spPr>
          <a:xfrm>
            <a:off x="484632" y="225326"/>
            <a:ext cx="11411711" cy="147857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a:normAutofit/>
          </a:bodyPr>
          <a:lstStyle/>
          <a:p>
            <a:r>
              <a:rPr lang="en-US" sz="4000" b="1" i="0"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rPr>
              <a:t>INTRODUCTION TO PYTHON</a:t>
            </a:r>
            <a:endParaRPr lang="en-US" sz="4000" b="1"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3E6753F8-D321-8471-932E-9E8C656F2F4C}"/>
              </a:ext>
            </a:extLst>
          </p:cNvPr>
          <p:cNvSpPr>
            <a:spLocks noGrp="1"/>
          </p:cNvSpPr>
          <p:nvPr>
            <p:ph idx="1"/>
          </p:nvPr>
        </p:nvSpPr>
        <p:spPr>
          <a:xfrm>
            <a:off x="484632" y="1810512"/>
            <a:ext cx="11311128" cy="492861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marL="0" indent="0">
              <a:buNone/>
            </a:pPr>
            <a:r>
              <a:rPr lang="en-US" sz="3000" b="1" i="0" dirty="0">
                <a:ln w="9525">
                  <a:solidFill>
                    <a:schemeClr val="bg1"/>
                  </a:solidFill>
                  <a:prstDash val="solid"/>
                </a:ln>
                <a:solidFill>
                  <a:schemeClr val="tx1"/>
                </a:solidFill>
                <a:effectLst>
                  <a:outerShdw blurRad="12700" dist="38100" dir="2700000" algn="tl" rotWithShape="0">
                    <a:schemeClr val="bg1">
                      <a:lumMod val="50000"/>
                    </a:schemeClr>
                  </a:outerShdw>
                </a:effectLst>
                <a:highlight>
                  <a:srgbClr val="FFFF00"/>
                </a:highlight>
                <a:latin typeface="Comic Sans MS" panose="030F0702030302020204" pitchFamily="66" charset="0"/>
              </a:rPr>
              <a:t>Identifiers</a:t>
            </a:r>
          </a:p>
          <a:p>
            <a:r>
              <a:rPr lang="en-US" sz="3000" b="1" i="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In Python, an identifier is a name used to identify a variable, function, class, module, or other objects. There are a few rules and conventions for naming identifiers in Python:</a:t>
            </a:r>
          </a:p>
          <a:p>
            <a:pPr marL="0" indent="0">
              <a:buNone/>
            </a:pPr>
            <a:r>
              <a:rPr lang="en-US" sz="3000" b="1" i="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 Identifiers must start with a letter or an underscore (_).</a:t>
            </a:r>
          </a:p>
          <a:p>
            <a:pPr marL="0" indent="0">
              <a:buNone/>
            </a:pPr>
            <a:r>
              <a:rPr lang="en-US" sz="3000" b="1" i="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 Identifiers cannot start with a number.</a:t>
            </a:r>
          </a:p>
          <a:p>
            <a:pPr marL="0" indent="0">
              <a:buNone/>
            </a:pPr>
            <a:endPar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endParaRPr>
          </a:p>
        </p:txBody>
      </p:sp>
      <p:sp>
        <p:nvSpPr>
          <p:cNvPr id="4" name="Slide Number Placeholder 3">
            <a:extLst>
              <a:ext uri="{FF2B5EF4-FFF2-40B4-BE49-F238E27FC236}">
                <a16:creationId xmlns:a16="http://schemas.microsoft.com/office/drawing/2014/main" id="{C8338DAA-7F6D-AFF6-EDD2-0ADD1382F1D5}"/>
              </a:ext>
            </a:extLst>
          </p:cNvPr>
          <p:cNvSpPr>
            <a:spLocks noGrp="1"/>
          </p:cNvSpPr>
          <p:nvPr>
            <p:ph type="sldNum" sz="quarter" idx="12"/>
          </p:nvPr>
        </p:nvSpPr>
        <p:spPr>
          <a:xfrm>
            <a:off x="11291305" y="6269957"/>
            <a:ext cx="771089" cy="365125"/>
          </a:xfrm>
        </p:spPr>
        <p:txBody>
          <a:bodyPr/>
          <a:lstStyle/>
          <a:p>
            <a:fld id="{6D22F896-40B5-4ADD-8801-0D06FADFA095}" type="slidenum">
              <a:rPr lang="en-US" smtClean="0"/>
              <a:t>32</a:t>
            </a:fld>
            <a:endParaRPr lang="en-US" dirty="0"/>
          </a:p>
        </p:txBody>
      </p:sp>
      <p:sp>
        <p:nvSpPr>
          <p:cNvPr id="5" name="AutoShape 2" descr="Selected image presented in a lightbox.">
            <a:extLst>
              <a:ext uri="{FF2B5EF4-FFF2-40B4-BE49-F238E27FC236}">
                <a16:creationId xmlns:a16="http://schemas.microsoft.com/office/drawing/2014/main" id="{BAF67787-122D-A5A0-CBBB-7E15F1EE5E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492090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037B-6585-401E-1611-0156424EC736}"/>
              </a:ext>
            </a:extLst>
          </p:cNvPr>
          <p:cNvSpPr>
            <a:spLocks noGrp="1"/>
          </p:cNvSpPr>
          <p:nvPr>
            <p:ph type="title"/>
          </p:nvPr>
        </p:nvSpPr>
        <p:spPr>
          <a:xfrm>
            <a:off x="484632" y="225326"/>
            <a:ext cx="11411711" cy="147857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a:normAutofit/>
          </a:bodyPr>
          <a:lstStyle/>
          <a:p>
            <a:r>
              <a:rPr lang="en-US" sz="4000" b="1" i="0"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rPr>
              <a:t>INTRODUCTION TO PYTHON</a:t>
            </a:r>
            <a:endParaRPr lang="en-US" sz="4000" b="1"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3E6753F8-D321-8471-932E-9E8C656F2F4C}"/>
              </a:ext>
            </a:extLst>
          </p:cNvPr>
          <p:cNvSpPr>
            <a:spLocks noGrp="1"/>
          </p:cNvSpPr>
          <p:nvPr>
            <p:ph idx="1"/>
          </p:nvPr>
        </p:nvSpPr>
        <p:spPr>
          <a:xfrm>
            <a:off x="484632" y="1810512"/>
            <a:ext cx="11311128" cy="492861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marL="0" indent="0">
              <a:buNone/>
            </a:pPr>
            <a:r>
              <a:rPr lang="en-US" sz="3600" b="1" i="0" dirty="0">
                <a:ln w="9525">
                  <a:solidFill>
                    <a:schemeClr val="bg1"/>
                  </a:solidFill>
                  <a:prstDash val="solid"/>
                </a:ln>
                <a:solidFill>
                  <a:schemeClr val="tx1"/>
                </a:solidFill>
                <a:effectLst>
                  <a:outerShdw blurRad="12700" dist="38100" dir="2700000" algn="tl" rotWithShape="0">
                    <a:schemeClr val="bg1">
                      <a:lumMod val="50000"/>
                    </a:schemeClr>
                  </a:outerShdw>
                </a:effectLst>
                <a:highlight>
                  <a:srgbClr val="FFFF00"/>
                </a:highlight>
                <a:latin typeface="Comic Sans MS" panose="030F0702030302020204" pitchFamily="66" charset="0"/>
              </a:rPr>
              <a:t>Identifiers</a:t>
            </a:r>
          </a:p>
          <a:p>
            <a:pPr marL="0" indent="0">
              <a:buNone/>
            </a:pPr>
            <a:r>
              <a:rPr lang="en-US" sz="3600" b="1" i="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 Identifiers can only contain letters, numbers, and underscores.</a:t>
            </a:r>
          </a:p>
          <a:p>
            <a:pPr marL="0" indent="0">
              <a:buNone/>
            </a:pPr>
            <a:r>
              <a:rPr lang="en-US" sz="3600" b="1" i="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 Identifiers are case-sensitive, so </a:t>
            </a:r>
            <a:r>
              <a:rPr lang="en-US" sz="3600" b="1" i="0"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myVariable</a:t>
            </a:r>
            <a:r>
              <a:rPr lang="en-US" sz="3600" b="1" i="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 and </a:t>
            </a:r>
            <a:r>
              <a:rPr lang="en-US" sz="3600" b="1" i="0"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myvariable</a:t>
            </a:r>
            <a:r>
              <a:rPr lang="en-US" sz="3600" b="1" i="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 are considered to be different identifiers.</a:t>
            </a:r>
          </a:p>
          <a:p>
            <a:pPr marL="0" indent="0">
              <a:buNone/>
            </a:pPr>
            <a:br>
              <a:rPr lang="en-US" sz="2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br>
            <a:endPar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endParaRPr>
          </a:p>
        </p:txBody>
      </p:sp>
      <p:sp>
        <p:nvSpPr>
          <p:cNvPr id="4" name="Slide Number Placeholder 3">
            <a:extLst>
              <a:ext uri="{FF2B5EF4-FFF2-40B4-BE49-F238E27FC236}">
                <a16:creationId xmlns:a16="http://schemas.microsoft.com/office/drawing/2014/main" id="{C8338DAA-7F6D-AFF6-EDD2-0ADD1382F1D5}"/>
              </a:ext>
            </a:extLst>
          </p:cNvPr>
          <p:cNvSpPr>
            <a:spLocks noGrp="1"/>
          </p:cNvSpPr>
          <p:nvPr>
            <p:ph type="sldNum" sz="quarter" idx="12"/>
          </p:nvPr>
        </p:nvSpPr>
        <p:spPr>
          <a:xfrm>
            <a:off x="11291305" y="6269957"/>
            <a:ext cx="771089" cy="365125"/>
          </a:xfrm>
        </p:spPr>
        <p:txBody>
          <a:bodyPr/>
          <a:lstStyle/>
          <a:p>
            <a:fld id="{6D22F896-40B5-4ADD-8801-0D06FADFA095}" type="slidenum">
              <a:rPr lang="en-US" smtClean="0"/>
              <a:t>33</a:t>
            </a:fld>
            <a:endParaRPr lang="en-US" dirty="0"/>
          </a:p>
        </p:txBody>
      </p:sp>
      <p:sp>
        <p:nvSpPr>
          <p:cNvPr id="5" name="AutoShape 2" descr="Selected image presented in a lightbox.">
            <a:extLst>
              <a:ext uri="{FF2B5EF4-FFF2-40B4-BE49-F238E27FC236}">
                <a16:creationId xmlns:a16="http://schemas.microsoft.com/office/drawing/2014/main" id="{BAF67787-122D-A5A0-CBBB-7E15F1EE5E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57146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037B-6585-401E-1611-0156424EC736}"/>
              </a:ext>
            </a:extLst>
          </p:cNvPr>
          <p:cNvSpPr>
            <a:spLocks noGrp="1"/>
          </p:cNvSpPr>
          <p:nvPr>
            <p:ph type="title"/>
          </p:nvPr>
        </p:nvSpPr>
        <p:spPr>
          <a:xfrm>
            <a:off x="484632" y="225326"/>
            <a:ext cx="11411711" cy="147857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a:normAutofit/>
          </a:bodyPr>
          <a:lstStyle/>
          <a:p>
            <a:r>
              <a:rPr lang="en-US" sz="4000" b="1" i="0"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rPr>
              <a:t>INTRODUCTION TO PYTHON</a:t>
            </a:r>
            <a:endParaRPr lang="en-US" sz="4000" b="1"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3E6753F8-D321-8471-932E-9E8C656F2F4C}"/>
              </a:ext>
            </a:extLst>
          </p:cNvPr>
          <p:cNvSpPr>
            <a:spLocks noGrp="1"/>
          </p:cNvSpPr>
          <p:nvPr>
            <p:ph idx="1"/>
          </p:nvPr>
        </p:nvSpPr>
        <p:spPr>
          <a:xfrm>
            <a:off x="484632" y="1810512"/>
            <a:ext cx="11311128" cy="492861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marL="0" indent="0">
              <a:buNone/>
            </a:pPr>
            <a:r>
              <a:rPr lang="en-US" sz="2800" b="1" i="0" dirty="0">
                <a:ln w="9525">
                  <a:solidFill>
                    <a:schemeClr val="bg1"/>
                  </a:solidFill>
                  <a:prstDash val="solid"/>
                </a:ln>
                <a:solidFill>
                  <a:schemeClr val="tx1"/>
                </a:solidFill>
                <a:effectLst>
                  <a:outerShdw blurRad="12700" dist="38100" dir="2700000" algn="tl" rotWithShape="0">
                    <a:schemeClr val="bg1">
                      <a:lumMod val="50000"/>
                    </a:schemeClr>
                  </a:outerShdw>
                </a:effectLst>
                <a:highlight>
                  <a:srgbClr val="FFFF00"/>
                </a:highlight>
                <a:latin typeface="Comic Sans MS" panose="030F0702030302020204" pitchFamily="66" charset="0"/>
              </a:rPr>
              <a:t>Identifiers</a:t>
            </a:r>
          </a:p>
          <a:p>
            <a:pPr marL="0" indent="0">
              <a:buNone/>
            </a:pPr>
            <a:r>
              <a:rPr lang="en-US" sz="3200" b="1" i="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Python reserves a set of keywords that cannot be used as identifiers.</a:t>
            </a:r>
            <a:endParaRPr lang="en-US" sz="3200" b="1" i="0" dirty="0">
              <a:ln w="9525">
                <a:solidFill>
                  <a:schemeClr val="bg1"/>
                </a:solidFill>
                <a:prstDash val="solid"/>
              </a:ln>
              <a:solidFill>
                <a:schemeClr val="tx1"/>
              </a:solidFill>
              <a:effectLst>
                <a:outerShdw blurRad="12700" dist="38100" dir="2700000" algn="tl" rotWithShape="0">
                  <a:schemeClr val="bg1">
                    <a:lumMod val="50000"/>
                  </a:schemeClr>
                </a:outerShdw>
              </a:effectLst>
              <a:highlight>
                <a:srgbClr val="FFFF00"/>
              </a:highlight>
              <a:latin typeface="Comic Sans MS" panose="030F0702030302020204" pitchFamily="66" charset="0"/>
            </a:endParaRPr>
          </a:p>
          <a:p>
            <a:r>
              <a:rPr lang="en-US" sz="3200" b="1" i="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Examples include if, else, for, class, etc.</a:t>
            </a:r>
            <a:r>
              <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 </a:t>
            </a:r>
          </a:p>
          <a:p>
            <a:pPr marL="0" indent="0">
              <a:buNone/>
            </a:pPr>
            <a:r>
              <a:rPr lang="en-US" sz="3200" b="1" i="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Identifiers should be descriptive and meaningful, using camelCase or </a:t>
            </a:r>
            <a:r>
              <a:rPr lang="en-US" sz="3200" b="1" i="0"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snake_case</a:t>
            </a:r>
            <a:r>
              <a:rPr lang="en-US" sz="3200" b="1" i="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 depending on the project’s style guide.</a:t>
            </a:r>
            <a:r>
              <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 </a:t>
            </a:r>
            <a:br>
              <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br>
            <a:endPar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endParaRPr>
          </a:p>
          <a:p>
            <a:pPr marL="0" indent="0">
              <a:buNone/>
            </a:pPr>
            <a:br>
              <a:rPr lang="en-US" sz="2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br>
            <a:endPar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endParaRPr>
          </a:p>
        </p:txBody>
      </p:sp>
      <p:sp>
        <p:nvSpPr>
          <p:cNvPr id="4" name="Slide Number Placeholder 3">
            <a:extLst>
              <a:ext uri="{FF2B5EF4-FFF2-40B4-BE49-F238E27FC236}">
                <a16:creationId xmlns:a16="http://schemas.microsoft.com/office/drawing/2014/main" id="{C8338DAA-7F6D-AFF6-EDD2-0ADD1382F1D5}"/>
              </a:ext>
            </a:extLst>
          </p:cNvPr>
          <p:cNvSpPr>
            <a:spLocks noGrp="1"/>
          </p:cNvSpPr>
          <p:nvPr>
            <p:ph type="sldNum" sz="quarter" idx="12"/>
          </p:nvPr>
        </p:nvSpPr>
        <p:spPr>
          <a:xfrm>
            <a:off x="11291305" y="6269957"/>
            <a:ext cx="771089" cy="365125"/>
          </a:xfrm>
        </p:spPr>
        <p:txBody>
          <a:bodyPr/>
          <a:lstStyle/>
          <a:p>
            <a:fld id="{6D22F896-40B5-4ADD-8801-0D06FADFA095}" type="slidenum">
              <a:rPr lang="en-US" smtClean="0"/>
              <a:t>34</a:t>
            </a:fld>
            <a:endParaRPr lang="en-US" dirty="0"/>
          </a:p>
        </p:txBody>
      </p:sp>
      <p:sp>
        <p:nvSpPr>
          <p:cNvPr id="5" name="AutoShape 2" descr="Selected image presented in a lightbox.">
            <a:extLst>
              <a:ext uri="{FF2B5EF4-FFF2-40B4-BE49-F238E27FC236}">
                <a16:creationId xmlns:a16="http://schemas.microsoft.com/office/drawing/2014/main" id="{BAF67787-122D-A5A0-CBBB-7E15F1EE5E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654516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037B-6585-401E-1611-0156424EC736}"/>
              </a:ext>
            </a:extLst>
          </p:cNvPr>
          <p:cNvSpPr>
            <a:spLocks noGrp="1"/>
          </p:cNvSpPr>
          <p:nvPr>
            <p:ph type="title"/>
          </p:nvPr>
        </p:nvSpPr>
        <p:spPr>
          <a:xfrm>
            <a:off x="484632" y="225326"/>
            <a:ext cx="11411711" cy="147857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a:normAutofit/>
          </a:bodyPr>
          <a:lstStyle/>
          <a:p>
            <a:r>
              <a:rPr lang="en-US" sz="4000" b="1" i="0"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rPr>
              <a:t>INTRODUCTION TO PYTHON</a:t>
            </a:r>
            <a:endParaRPr lang="en-US" sz="4000" b="1"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3E6753F8-D321-8471-932E-9E8C656F2F4C}"/>
              </a:ext>
            </a:extLst>
          </p:cNvPr>
          <p:cNvSpPr>
            <a:spLocks noGrp="1"/>
          </p:cNvSpPr>
          <p:nvPr>
            <p:ph idx="1"/>
          </p:nvPr>
        </p:nvSpPr>
        <p:spPr>
          <a:xfrm>
            <a:off x="484632" y="1810512"/>
            <a:ext cx="11311128" cy="492861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marL="0" indent="0">
              <a:buNone/>
            </a:pPr>
            <a:r>
              <a:rPr lang="en-US" sz="2800" b="1" i="0" dirty="0">
                <a:ln w="9525">
                  <a:solidFill>
                    <a:schemeClr val="bg1"/>
                  </a:solidFill>
                  <a:prstDash val="solid"/>
                </a:ln>
                <a:solidFill>
                  <a:schemeClr val="tx1"/>
                </a:solidFill>
                <a:effectLst>
                  <a:outerShdw blurRad="12700" dist="38100" dir="2700000" algn="tl" rotWithShape="0">
                    <a:schemeClr val="bg1">
                      <a:lumMod val="50000"/>
                    </a:schemeClr>
                  </a:outerShdw>
                </a:effectLst>
                <a:highlight>
                  <a:srgbClr val="FFFF00"/>
                </a:highlight>
                <a:latin typeface="Comic Sans MS" panose="030F0702030302020204" pitchFamily="66" charset="0"/>
              </a:rPr>
              <a:t> </a:t>
            </a:r>
            <a:br>
              <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br>
            <a:endPar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endParaRPr>
          </a:p>
          <a:p>
            <a:pPr marL="0" indent="0">
              <a:buNone/>
            </a:pPr>
            <a:br>
              <a:rPr lang="en-US" sz="2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br>
            <a:endPar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endParaRPr>
          </a:p>
        </p:txBody>
      </p:sp>
      <p:sp>
        <p:nvSpPr>
          <p:cNvPr id="4" name="Slide Number Placeholder 3">
            <a:extLst>
              <a:ext uri="{FF2B5EF4-FFF2-40B4-BE49-F238E27FC236}">
                <a16:creationId xmlns:a16="http://schemas.microsoft.com/office/drawing/2014/main" id="{C8338DAA-7F6D-AFF6-EDD2-0ADD1382F1D5}"/>
              </a:ext>
            </a:extLst>
          </p:cNvPr>
          <p:cNvSpPr>
            <a:spLocks noGrp="1"/>
          </p:cNvSpPr>
          <p:nvPr>
            <p:ph type="sldNum" sz="quarter" idx="12"/>
          </p:nvPr>
        </p:nvSpPr>
        <p:spPr>
          <a:xfrm>
            <a:off x="11291305" y="6269957"/>
            <a:ext cx="771089" cy="365125"/>
          </a:xfrm>
        </p:spPr>
        <p:txBody>
          <a:bodyPr/>
          <a:lstStyle/>
          <a:p>
            <a:fld id="{6D22F896-40B5-4ADD-8801-0D06FADFA095}" type="slidenum">
              <a:rPr lang="en-US" smtClean="0"/>
              <a:t>35</a:t>
            </a:fld>
            <a:endParaRPr lang="en-US" dirty="0"/>
          </a:p>
        </p:txBody>
      </p:sp>
      <p:sp>
        <p:nvSpPr>
          <p:cNvPr id="5" name="AutoShape 2" descr="Selected image presented in a lightbox.">
            <a:extLst>
              <a:ext uri="{FF2B5EF4-FFF2-40B4-BE49-F238E27FC236}">
                <a16:creationId xmlns:a16="http://schemas.microsoft.com/office/drawing/2014/main" id="{BAF67787-122D-A5A0-CBBB-7E15F1EE5E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665E6577-6C65-13E7-8498-EBDA98272B0F}"/>
              </a:ext>
            </a:extLst>
          </p:cNvPr>
          <p:cNvPicPr>
            <a:picLocks noChangeAspect="1"/>
          </p:cNvPicPr>
          <p:nvPr/>
        </p:nvPicPr>
        <p:blipFill>
          <a:blip r:embed="rId2"/>
          <a:stretch>
            <a:fillRect/>
          </a:stretch>
        </p:blipFill>
        <p:spPr>
          <a:xfrm>
            <a:off x="2004440" y="1362789"/>
            <a:ext cx="7084695" cy="5248275"/>
          </a:xfrm>
          <a:prstGeom prst="rect">
            <a:avLst/>
          </a:prstGeom>
        </p:spPr>
      </p:pic>
    </p:spTree>
    <p:extLst>
      <p:ext uri="{BB962C8B-B14F-4D97-AF65-F5344CB8AC3E}">
        <p14:creationId xmlns:p14="http://schemas.microsoft.com/office/powerpoint/2010/main" val="2089719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037B-6585-401E-1611-0156424EC736}"/>
              </a:ext>
            </a:extLst>
          </p:cNvPr>
          <p:cNvSpPr>
            <a:spLocks noGrp="1"/>
          </p:cNvSpPr>
          <p:nvPr>
            <p:ph type="title"/>
          </p:nvPr>
        </p:nvSpPr>
        <p:spPr>
          <a:xfrm>
            <a:off x="484632" y="225326"/>
            <a:ext cx="11411711" cy="147857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a:normAutofit/>
          </a:bodyPr>
          <a:lstStyle/>
          <a:p>
            <a:r>
              <a:rPr lang="en-US" sz="4000" b="1" i="0"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rPr>
              <a:t>INTRODUCTION TO PYTHON</a:t>
            </a:r>
            <a:endParaRPr lang="en-US" sz="4000" b="1"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3E6753F8-D321-8471-932E-9E8C656F2F4C}"/>
              </a:ext>
            </a:extLst>
          </p:cNvPr>
          <p:cNvSpPr>
            <a:spLocks noGrp="1"/>
          </p:cNvSpPr>
          <p:nvPr>
            <p:ph idx="1"/>
          </p:nvPr>
        </p:nvSpPr>
        <p:spPr>
          <a:xfrm>
            <a:off x="484632" y="1810512"/>
            <a:ext cx="11311128" cy="492861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marL="0" indent="0">
              <a:buNone/>
            </a:pPr>
            <a:r>
              <a:rPr lang="en-US" sz="2800" b="1" i="0" dirty="0">
                <a:ln w="9525">
                  <a:solidFill>
                    <a:schemeClr val="bg1"/>
                  </a:solidFill>
                  <a:prstDash val="solid"/>
                </a:ln>
                <a:solidFill>
                  <a:schemeClr val="tx1"/>
                </a:solidFill>
                <a:effectLst>
                  <a:outerShdw blurRad="12700" dist="38100" dir="2700000" algn="tl" rotWithShape="0">
                    <a:schemeClr val="bg1">
                      <a:lumMod val="50000"/>
                    </a:schemeClr>
                  </a:outerShdw>
                </a:effectLst>
                <a:highlight>
                  <a:srgbClr val="FFFF00"/>
                </a:highlight>
                <a:latin typeface="Comic Sans MS" panose="030F0702030302020204" pitchFamily="66" charset="0"/>
              </a:rPr>
              <a:t>Python Statements</a:t>
            </a:r>
          </a:p>
          <a:p>
            <a:pPr marL="0" indent="0">
              <a:buNone/>
            </a:pPr>
            <a:r>
              <a:rPr lang="en-US" sz="2800" b="1" i="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In Python, a statement is a single line of code that performs a specific action or instruction. There are several types of statements in Python, including:</a:t>
            </a:r>
          </a:p>
          <a:p>
            <a:pPr marL="0" indent="0">
              <a:buNone/>
            </a:pPr>
            <a:r>
              <a:rPr lang="en-US" sz="2800" b="1" i="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 Expressions: These are statements that evaluate to a value, such as mathematical operations or function calls. Examples include “2 + 2” or</a:t>
            </a:r>
          </a:p>
          <a:p>
            <a:pPr marL="0" indent="0">
              <a:buNone/>
            </a:pPr>
            <a:r>
              <a:rPr lang="en-US" sz="2800" b="1" i="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“print(‘Hello, world!’)”.</a:t>
            </a:r>
          </a:p>
          <a:p>
            <a:pPr marL="0" indent="0">
              <a:buNone/>
            </a:pPr>
            <a:r>
              <a:rPr lang="en-US" sz="2800" b="1" i="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a:t>
            </a:r>
            <a:br>
              <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br>
            <a:endPar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endParaRPr>
          </a:p>
          <a:p>
            <a:pPr marL="0" indent="0">
              <a:buNone/>
            </a:pPr>
            <a:br>
              <a:rPr lang="en-US" sz="2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br>
            <a:endPar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endParaRPr>
          </a:p>
        </p:txBody>
      </p:sp>
      <p:sp>
        <p:nvSpPr>
          <p:cNvPr id="4" name="Slide Number Placeholder 3">
            <a:extLst>
              <a:ext uri="{FF2B5EF4-FFF2-40B4-BE49-F238E27FC236}">
                <a16:creationId xmlns:a16="http://schemas.microsoft.com/office/drawing/2014/main" id="{C8338DAA-7F6D-AFF6-EDD2-0ADD1382F1D5}"/>
              </a:ext>
            </a:extLst>
          </p:cNvPr>
          <p:cNvSpPr>
            <a:spLocks noGrp="1"/>
          </p:cNvSpPr>
          <p:nvPr>
            <p:ph type="sldNum" sz="quarter" idx="12"/>
          </p:nvPr>
        </p:nvSpPr>
        <p:spPr>
          <a:xfrm>
            <a:off x="11291305" y="6269957"/>
            <a:ext cx="771089" cy="365125"/>
          </a:xfrm>
        </p:spPr>
        <p:txBody>
          <a:bodyPr/>
          <a:lstStyle/>
          <a:p>
            <a:fld id="{6D22F896-40B5-4ADD-8801-0D06FADFA095}" type="slidenum">
              <a:rPr lang="en-US" smtClean="0"/>
              <a:t>36</a:t>
            </a:fld>
            <a:endParaRPr lang="en-US" dirty="0"/>
          </a:p>
        </p:txBody>
      </p:sp>
      <p:sp>
        <p:nvSpPr>
          <p:cNvPr id="5" name="AutoShape 2" descr="Selected image presented in a lightbox.">
            <a:extLst>
              <a:ext uri="{FF2B5EF4-FFF2-40B4-BE49-F238E27FC236}">
                <a16:creationId xmlns:a16="http://schemas.microsoft.com/office/drawing/2014/main" id="{BAF67787-122D-A5A0-CBBB-7E15F1EE5E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80271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037B-6585-401E-1611-0156424EC736}"/>
              </a:ext>
            </a:extLst>
          </p:cNvPr>
          <p:cNvSpPr>
            <a:spLocks noGrp="1"/>
          </p:cNvSpPr>
          <p:nvPr>
            <p:ph type="title"/>
          </p:nvPr>
        </p:nvSpPr>
        <p:spPr>
          <a:xfrm>
            <a:off x="484632" y="225326"/>
            <a:ext cx="11411711" cy="147857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a:normAutofit/>
          </a:bodyPr>
          <a:lstStyle/>
          <a:p>
            <a:r>
              <a:rPr lang="en-US" sz="4000" b="1" i="0"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rPr>
              <a:t>INTRODUCTION TO PYTHON</a:t>
            </a:r>
            <a:endParaRPr lang="en-US" sz="4000" b="1"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3E6753F8-D321-8471-932E-9E8C656F2F4C}"/>
              </a:ext>
            </a:extLst>
          </p:cNvPr>
          <p:cNvSpPr>
            <a:spLocks noGrp="1"/>
          </p:cNvSpPr>
          <p:nvPr>
            <p:ph idx="1"/>
          </p:nvPr>
        </p:nvSpPr>
        <p:spPr>
          <a:xfrm>
            <a:off x="484632" y="1810512"/>
            <a:ext cx="11311128" cy="492861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marL="0" indent="0">
              <a:buNone/>
            </a:pPr>
            <a:r>
              <a:rPr lang="en-US" sz="2800" b="1" i="0" dirty="0">
                <a:ln w="9525">
                  <a:solidFill>
                    <a:schemeClr val="bg1"/>
                  </a:solidFill>
                  <a:prstDash val="solid"/>
                </a:ln>
                <a:solidFill>
                  <a:schemeClr val="tx1"/>
                </a:solidFill>
                <a:effectLst>
                  <a:outerShdw blurRad="12700" dist="38100" dir="2700000" algn="tl" rotWithShape="0">
                    <a:schemeClr val="bg1">
                      <a:lumMod val="50000"/>
                    </a:schemeClr>
                  </a:outerShdw>
                </a:effectLst>
                <a:highlight>
                  <a:srgbClr val="FFFF00"/>
                </a:highlight>
                <a:latin typeface="Comic Sans MS" panose="030F0702030302020204" pitchFamily="66" charset="0"/>
              </a:rPr>
              <a:t>Python Statements</a:t>
            </a:r>
          </a:p>
          <a:p>
            <a:pPr marL="0" indent="0">
              <a:buNone/>
            </a:pPr>
            <a:r>
              <a:rPr lang="en-US" sz="2800" b="1" i="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 Assignment statements: These are statements that assign a value to a variable. Examples include “x = 2” or “name = ‘John’”.</a:t>
            </a:r>
          </a:p>
          <a:p>
            <a:pPr marL="0" indent="0">
              <a:buNone/>
            </a:pPr>
            <a:r>
              <a:rPr lang="en-US" sz="2800" b="1" i="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 Control flow statements: These are statements that control the flow of execution of a program, such as conditional statements (if/else) and loops (for/while).</a:t>
            </a:r>
          </a:p>
          <a:p>
            <a:pPr marL="0" indent="0">
              <a:buNone/>
            </a:pPr>
            <a:br>
              <a:rPr lang="en-US" sz="2000" dirty="0"/>
            </a:br>
            <a:br>
              <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br>
            <a:endPar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endParaRPr>
          </a:p>
          <a:p>
            <a:pPr marL="0" indent="0">
              <a:buNone/>
            </a:pPr>
            <a:br>
              <a:rPr lang="en-US" sz="2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br>
            <a:endPar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endParaRPr>
          </a:p>
        </p:txBody>
      </p:sp>
      <p:sp>
        <p:nvSpPr>
          <p:cNvPr id="4" name="Slide Number Placeholder 3">
            <a:extLst>
              <a:ext uri="{FF2B5EF4-FFF2-40B4-BE49-F238E27FC236}">
                <a16:creationId xmlns:a16="http://schemas.microsoft.com/office/drawing/2014/main" id="{C8338DAA-7F6D-AFF6-EDD2-0ADD1382F1D5}"/>
              </a:ext>
            </a:extLst>
          </p:cNvPr>
          <p:cNvSpPr>
            <a:spLocks noGrp="1"/>
          </p:cNvSpPr>
          <p:nvPr>
            <p:ph type="sldNum" sz="quarter" idx="12"/>
          </p:nvPr>
        </p:nvSpPr>
        <p:spPr>
          <a:xfrm>
            <a:off x="11291305" y="6269957"/>
            <a:ext cx="771089" cy="365125"/>
          </a:xfrm>
        </p:spPr>
        <p:txBody>
          <a:bodyPr/>
          <a:lstStyle/>
          <a:p>
            <a:fld id="{6D22F896-40B5-4ADD-8801-0D06FADFA095}" type="slidenum">
              <a:rPr lang="en-US" smtClean="0"/>
              <a:t>37</a:t>
            </a:fld>
            <a:endParaRPr lang="en-US" dirty="0"/>
          </a:p>
        </p:txBody>
      </p:sp>
      <p:sp>
        <p:nvSpPr>
          <p:cNvPr id="5" name="AutoShape 2" descr="Selected image presented in a lightbox.">
            <a:extLst>
              <a:ext uri="{FF2B5EF4-FFF2-40B4-BE49-F238E27FC236}">
                <a16:creationId xmlns:a16="http://schemas.microsoft.com/office/drawing/2014/main" id="{BAF67787-122D-A5A0-CBBB-7E15F1EE5E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953560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037B-6585-401E-1611-0156424EC736}"/>
              </a:ext>
            </a:extLst>
          </p:cNvPr>
          <p:cNvSpPr>
            <a:spLocks noGrp="1"/>
          </p:cNvSpPr>
          <p:nvPr>
            <p:ph type="title"/>
          </p:nvPr>
        </p:nvSpPr>
        <p:spPr>
          <a:xfrm>
            <a:off x="484632" y="225326"/>
            <a:ext cx="11411711" cy="147857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a:normAutofit/>
          </a:bodyPr>
          <a:lstStyle/>
          <a:p>
            <a:r>
              <a:rPr lang="en-US" sz="4000" b="1" i="0"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rPr>
              <a:t>INTRODUCTION TO PYTHON</a:t>
            </a:r>
            <a:endParaRPr lang="en-US" sz="4000" b="1"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3E6753F8-D321-8471-932E-9E8C656F2F4C}"/>
              </a:ext>
            </a:extLst>
          </p:cNvPr>
          <p:cNvSpPr>
            <a:spLocks noGrp="1"/>
          </p:cNvSpPr>
          <p:nvPr>
            <p:ph idx="1"/>
          </p:nvPr>
        </p:nvSpPr>
        <p:spPr>
          <a:xfrm>
            <a:off x="484632" y="1810512"/>
            <a:ext cx="11311128" cy="492861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marL="0" indent="0">
              <a:buNone/>
            </a:pPr>
            <a:r>
              <a:rPr lang="en-US" sz="2800" b="1" i="0" dirty="0">
                <a:ln w="9525">
                  <a:solidFill>
                    <a:schemeClr val="bg1"/>
                  </a:solidFill>
                  <a:prstDash val="solid"/>
                </a:ln>
                <a:solidFill>
                  <a:schemeClr val="tx1"/>
                </a:solidFill>
                <a:effectLst>
                  <a:outerShdw blurRad="12700" dist="38100" dir="2700000" algn="tl" rotWithShape="0">
                    <a:schemeClr val="bg1">
                      <a:lumMod val="50000"/>
                    </a:schemeClr>
                  </a:outerShdw>
                </a:effectLst>
                <a:highlight>
                  <a:srgbClr val="FFFF00"/>
                </a:highlight>
                <a:latin typeface="Comic Sans MS" panose="030F0702030302020204" pitchFamily="66" charset="0"/>
              </a:rPr>
              <a:t>Python Statements</a:t>
            </a:r>
          </a:p>
          <a:p>
            <a:pPr marL="0" indent="0">
              <a:buNone/>
            </a:pPr>
            <a:r>
              <a:rPr lang="en-US" sz="2800" b="1" i="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 Function and class definitions: These are statements that define a function or class, respectively. Examples include “def </a:t>
            </a:r>
            <a:r>
              <a:rPr lang="en-US" sz="2800" b="1" i="0"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my_function</a:t>
            </a:r>
            <a:r>
              <a:rPr lang="en-US" sz="2800" b="1" i="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 and “class </a:t>
            </a:r>
            <a:r>
              <a:rPr lang="en-US" sz="2800" b="1" i="0"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MyClass</a:t>
            </a:r>
            <a:r>
              <a:rPr lang="en-US" sz="2800" b="1" i="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a:t>
            </a:r>
          </a:p>
          <a:p>
            <a:pPr marL="0" indent="0">
              <a:buNone/>
            </a:pPr>
            <a:r>
              <a:rPr lang="en-US" sz="2800" b="1" i="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 Import statements: These statements are used to import modules or packages in python. Examples include “import </a:t>
            </a:r>
            <a:r>
              <a:rPr lang="en-US" sz="2800" b="1" i="0"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os</a:t>
            </a:r>
            <a:r>
              <a:rPr lang="en-US" sz="2800" b="1" i="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 or “from math import sqrt”</a:t>
            </a:r>
            <a:r>
              <a:rPr 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 </a:t>
            </a:r>
            <a:br>
              <a:rPr lang="en-US" sz="2000" dirty="0"/>
            </a:br>
            <a:br>
              <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br>
            <a:endPar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endParaRPr>
          </a:p>
          <a:p>
            <a:pPr marL="0" indent="0">
              <a:buNone/>
            </a:pPr>
            <a:br>
              <a:rPr lang="en-US" sz="2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br>
            <a:endPar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endParaRPr>
          </a:p>
        </p:txBody>
      </p:sp>
      <p:sp>
        <p:nvSpPr>
          <p:cNvPr id="4" name="Slide Number Placeholder 3">
            <a:extLst>
              <a:ext uri="{FF2B5EF4-FFF2-40B4-BE49-F238E27FC236}">
                <a16:creationId xmlns:a16="http://schemas.microsoft.com/office/drawing/2014/main" id="{C8338DAA-7F6D-AFF6-EDD2-0ADD1382F1D5}"/>
              </a:ext>
            </a:extLst>
          </p:cNvPr>
          <p:cNvSpPr>
            <a:spLocks noGrp="1"/>
          </p:cNvSpPr>
          <p:nvPr>
            <p:ph type="sldNum" sz="quarter" idx="12"/>
          </p:nvPr>
        </p:nvSpPr>
        <p:spPr>
          <a:xfrm>
            <a:off x="11291305" y="6269957"/>
            <a:ext cx="771089" cy="365125"/>
          </a:xfrm>
        </p:spPr>
        <p:txBody>
          <a:bodyPr/>
          <a:lstStyle/>
          <a:p>
            <a:fld id="{6D22F896-40B5-4ADD-8801-0D06FADFA095}" type="slidenum">
              <a:rPr lang="en-US" smtClean="0"/>
              <a:t>38</a:t>
            </a:fld>
            <a:endParaRPr lang="en-US" dirty="0"/>
          </a:p>
        </p:txBody>
      </p:sp>
      <p:sp>
        <p:nvSpPr>
          <p:cNvPr id="5" name="AutoShape 2" descr="Selected image presented in a lightbox.">
            <a:extLst>
              <a:ext uri="{FF2B5EF4-FFF2-40B4-BE49-F238E27FC236}">
                <a16:creationId xmlns:a16="http://schemas.microsoft.com/office/drawing/2014/main" id="{BAF67787-122D-A5A0-CBBB-7E15F1EE5E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34120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037B-6585-401E-1611-0156424EC736}"/>
              </a:ext>
            </a:extLst>
          </p:cNvPr>
          <p:cNvSpPr>
            <a:spLocks noGrp="1"/>
          </p:cNvSpPr>
          <p:nvPr>
            <p:ph type="title"/>
          </p:nvPr>
        </p:nvSpPr>
        <p:spPr>
          <a:xfrm>
            <a:off x="484632" y="225326"/>
            <a:ext cx="11411711" cy="147857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a:normAutofit/>
          </a:bodyPr>
          <a:lstStyle/>
          <a:p>
            <a:r>
              <a:rPr lang="en-US" sz="4000" b="1" i="0"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rPr>
              <a:t>    LEARNING FROM DATA</a:t>
            </a:r>
            <a:r>
              <a:rPr lang="en-US" sz="4000" b="1"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rPr>
              <a:t> </a:t>
            </a:r>
          </a:p>
        </p:txBody>
      </p:sp>
      <p:sp>
        <p:nvSpPr>
          <p:cNvPr id="3" name="Content Placeholder 2">
            <a:extLst>
              <a:ext uri="{FF2B5EF4-FFF2-40B4-BE49-F238E27FC236}">
                <a16:creationId xmlns:a16="http://schemas.microsoft.com/office/drawing/2014/main" id="{3E6753F8-D321-8471-932E-9E8C656F2F4C}"/>
              </a:ext>
            </a:extLst>
          </p:cNvPr>
          <p:cNvSpPr>
            <a:spLocks noGrp="1"/>
          </p:cNvSpPr>
          <p:nvPr>
            <p:ph idx="1"/>
          </p:nvPr>
        </p:nvSpPr>
        <p:spPr>
          <a:xfrm>
            <a:off x="484632" y="2002504"/>
            <a:ext cx="11311128" cy="4630170"/>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fontScale="92500" lnSpcReduction="10000"/>
          </a:bodyPr>
          <a:lstStyle/>
          <a:p>
            <a:pPr marL="0" indent="0">
              <a:buNone/>
            </a:pPr>
            <a:r>
              <a:rPr lang="en-US" sz="3200" b="1" i="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A general notion of machine learning is to focus on the process of learning from data to discover hidden patterns or predict future events.</a:t>
            </a:r>
            <a:r>
              <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 This data can be anything from customer purchase history and product reviews to sensor readings from machines or images and videos. By analyzing these vast amounts of data, the algorithms identify patterns and relationships, enabling them to make predictions or decisions on new, unseen data.</a:t>
            </a:r>
            <a:br>
              <a:rPr lang="en-US" sz="3200" b="1" dirty="0">
                <a:latin typeface="Comic Sans MS" panose="030F0702030302020204" pitchFamily="66" charset="0"/>
              </a:rPr>
            </a:br>
            <a:endParaRPr lang="en-US" sz="3200" b="1" dirty="0">
              <a:latin typeface="Comic Sans MS" panose="030F0702030302020204" pitchFamily="66" charset="0"/>
            </a:endParaRPr>
          </a:p>
        </p:txBody>
      </p:sp>
      <p:sp>
        <p:nvSpPr>
          <p:cNvPr id="4" name="Slide Number Placeholder 3">
            <a:extLst>
              <a:ext uri="{FF2B5EF4-FFF2-40B4-BE49-F238E27FC236}">
                <a16:creationId xmlns:a16="http://schemas.microsoft.com/office/drawing/2014/main" id="{C8338DAA-7F6D-AFF6-EDD2-0ADD1382F1D5}"/>
              </a:ext>
            </a:extLst>
          </p:cNvPr>
          <p:cNvSpPr>
            <a:spLocks noGrp="1"/>
          </p:cNvSpPr>
          <p:nvPr>
            <p:ph type="sldNum" sz="quarter" idx="12"/>
          </p:nvPr>
        </p:nvSpPr>
        <p:spPr>
          <a:xfrm>
            <a:off x="11291305" y="6269957"/>
            <a:ext cx="771089" cy="365125"/>
          </a:xfrm>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843507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037B-6585-401E-1611-0156424EC736}"/>
              </a:ext>
            </a:extLst>
          </p:cNvPr>
          <p:cNvSpPr>
            <a:spLocks noGrp="1"/>
          </p:cNvSpPr>
          <p:nvPr>
            <p:ph type="title"/>
          </p:nvPr>
        </p:nvSpPr>
        <p:spPr>
          <a:xfrm>
            <a:off x="484632" y="225326"/>
            <a:ext cx="11411711" cy="147857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a:normAutofit/>
          </a:bodyPr>
          <a:lstStyle/>
          <a:p>
            <a:r>
              <a:rPr lang="en-US" sz="4000" b="1"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rPr>
              <a:t>THE IMPORTANCE OF MACHINE LEARNING</a:t>
            </a:r>
          </a:p>
        </p:txBody>
      </p:sp>
      <p:sp>
        <p:nvSpPr>
          <p:cNvPr id="3" name="Content Placeholder 2">
            <a:extLst>
              <a:ext uri="{FF2B5EF4-FFF2-40B4-BE49-F238E27FC236}">
                <a16:creationId xmlns:a16="http://schemas.microsoft.com/office/drawing/2014/main" id="{3E6753F8-D321-8471-932E-9E8C656F2F4C}"/>
              </a:ext>
            </a:extLst>
          </p:cNvPr>
          <p:cNvSpPr>
            <a:spLocks noGrp="1"/>
          </p:cNvSpPr>
          <p:nvPr>
            <p:ph idx="1"/>
          </p:nvPr>
        </p:nvSpPr>
        <p:spPr>
          <a:xfrm>
            <a:off x="484632" y="1801368"/>
            <a:ext cx="11311128" cy="4956048"/>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marL="0" indent="0">
              <a:buNone/>
            </a:pPr>
            <a:r>
              <a:rPr lang="en-US" sz="2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The importance of machine learning (ML) can be understood from various perspectives: its impact on industries, the capabilities it offers, and the career opportunities it unlocks. Here's a breakdown of its significance:</a:t>
            </a:r>
          </a:p>
          <a:p>
            <a:pPr marL="0" indent="0">
              <a:buNone/>
            </a:pPr>
            <a:r>
              <a:rPr lang="en-US" sz="2600" b="1" dirty="0">
                <a:ln w="9525">
                  <a:solidFill>
                    <a:schemeClr val="bg1"/>
                  </a:solidFill>
                  <a:prstDash val="solid"/>
                </a:ln>
                <a:solidFill>
                  <a:schemeClr val="tx1"/>
                </a:solidFill>
                <a:effectLst>
                  <a:outerShdw blurRad="12700" dist="38100" dir="2700000" algn="tl" rotWithShape="0">
                    <a:schemeClr val="bg1">
                      <a:lumMod val="50000"/>
                    </a:schemeClr>
                  </a:outerShdw>
                </a:effectLst>
                <a:highlight>
                  <a:srgbClr val="FFFF00"/>
                </a:highlight>
                <a:latin typeface="Comic Sans MS" panose="030F0702030302020204" pitchFamily="66" charset="0"/>
              </a:rPr>
              <a:t>Impact on Industries:</a:t>
            </a:r>
          </a:p>
          <a:p>
            <a:pPr>
              <a:buFont typeface="Arial" panose="020B0604020202020204" pitchFamily="34" charset="0"/>
              <a:buChar char="•"/>
            </a:pPr>
            <a:r>
              <a:rPr lang="en-US" sz="2600" b="1" dirty="0">
                <a:ln w="9525">
                  <a:solidFill>
                    <a:schemeClr val="bg1"/>
                  </a:solidFill>
                  <a:prstDash val="solid"/>
                </a:ln>
                <a:solidFill>
                  <a:schemeClr val="accent3"/>
                </a:solidFill>
                <a:effectLst>
                  <a:outerShdw blurRad="12700" dist="38100" dir="2700000" algn="tl" rotWithShape="0">
                    <a:schemeClr val="bg1">
                      <a:lumMod val="50000"/>
                    </a:schemeClr>
                  </a:outerShdw>
                </a:effectLst>
                <a:latin typeface="Comic Sans MS" panose="030F0702030302020204" pitchFamily="66" charset="0"/>
              </a:rPr>
              <a:t>Automating Tasks and Processes</a:t>
            </a:r>
            <a:r>
              <a:rPr lang="en-US" sz="2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 Machine learning algorithms can automate repetitive and time-consuming tasks, improving efficiency and productivity across various sectors. From manufacturing robots to chatbots in customer service, ML is streamlining workflows.</a:t>
            </a:r>
          </a:p>
          <a:p>
            <a:pPr marL="0" indent="0">
              <a:buNone/>
            </a:pPr>
            <a:endPar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endParaRPr>
          </a:p>
        </p:txBody>
      </p:sp>
      <p:sp>
        <p:nvSpPr>
          <p:cNvPr id="4" name="Slide Number Placeholder 3">
            <a:extLst>
              <a:ext uri="{FF2B5EF4-FFF2-40B4-BE49-F238E27FC236}">
                <a16:creationId xmlns:a16="http://schemas.microsoft.com/office/drawing/2014/main" id="{C8338DAA-7F6D-AFF6-EDD2-0ADD1382F1D5}"/>
              </a:ext>
            </a:extLst>
          </p:cNvPr>
          <p:cNvSpPr>
            <a:spLocks noGrp="1"/>
          </p:cNvSpPr>
          <p:nvPr>
            <p:ph type="sldNum" sz="quarter" idx="12"/>
          </p:nvPr>
        </p:nvSpPr>
        <p:spPr>
          <a:xfrm>
            <a:off x="11291305" y="6269957"/>
            <a:ext cx="771089" cy="365125"/>
          </a:xfrm>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3924839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037B-6585-401E-1611-0156424EC736}"/>
              </a:ext>
            </a:extLst>
          </p:cNvPr>
          <p:cNvSpPr>
            <a:spLocks noGrp="1"/>
          </p:cNvSpPr>
          <p:nvPr>
            <p:ph type="title"/>
          </p:nvPr>
        </p:nvSpPr>
        <p:spPr>
          <a:xfrm>
            <a:off x="484632" y="225326"/>
            <a:ext cx="11411711" cy="147857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a:normAutofit/>
          </a:bodyPr>
          <a:lstStyle/>
          <a:p>
            <a:r>
              <a:rPr lang="en-US" sz="4000" b="1"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rPr>
              <a:t>THE IMPORTANCE OF MACHINE LEARNING</a:t>
            </a:r>
          </a:p>
        </p:txBody>
      </p:sp>
      <p:sp>
        <p:nvSpPr>
          <p:cNvPr id="3" name="Content Placeholder 2">
            <a:extLst>
              <a:ext uri="{FF2B5EF4-FFF2-40B4-BE49-F238E27FC236}">
                <a16:creationId xmlns:a16="http://schemas.microsoft.com/office/drawing/2014/main" id="{3E6753F8-D321-8471-932E-9E8C656F2F4C}"/>
              </a:ext>
            </a:extLst>
          </p:cNvPr>
          <p:cNvSpPr>
            <a:spLocks noGrp="1"/>
          </p:cNvSpPr>
          <p:nvPr>
            <p:ph idx="1"/>
          </p:nvPr>
        </p:nvSpPr>
        <p:spPr>
          <a:xfrm>
            <a:off x="484632" y="1801368"/>
            <a:ext cx="11311128" cy="4956048"/>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marL="0" indent="0">
              <a:buNone/>
            </a:pPr>
            <a:r>
              <a:rPr lang="en-US" sz="2600" b="1" dirty="0">
                <a:ln w="9525">
                  <a:solidFill>
                    <a:schemeClr val="bg1"/>
                  </a:solidFill>
                  <a:prstDash val="solid"/>
                </a:ln>
                <a:solidFill>
                  <a:schemeClr val="tx1"/>
                </a:solidFill>
                <a:effectLst>
                  <a:outerShdw blurRad="12700" dist="38100" dir="2700000" algn="tl" rotWithShape="0">
                    <a:schemeClr val="bg1">
                      <a:lumMod val="50000"/>
                    </a:schemeClr>
                  </a:outerShdw>
                </a:effectLst>
                <a:highlight>
                  <a:srgbClr val="FFFF00"/>
                </a:highlight>
                <a:latin typeface="Comic Sans MS" panose="030F0702030302020204" pitchFamily="66" charset="0"/>
              </a:rPr>
              <a:t>Impact on Industries:</a:t>
            </a:r>
          </a:p>
          <a:p>
            <a:pPr>
              <a:buFont typeface="Arial" panose="020B0604020202020204" pitchFamily="34" charset="0"/>
              <a:buChar char="•"/>
            </a:pPr>
            <a:r>
              <a:rPr lang="en-US" sz="2600" b="1" dirty="0">
                <a:ln w="9525">
                  <a:solidFill>
                    <a:schemeClr val="bg1"/>
                  </a:solidFill>
                  <a:prstDash val="solid"/>
                </a:ln>
                <a:solidFill>
                  <a:schemeClr val="accent3"/>
                </a:solidFill>
                <a:effectLst>
                  <a:outerShdw blurRad="12700" dist="38100" dir="2700000" algn="tl" rotWithShape="0">
                    <a:schemeClr val="bg1">
                      <a:lumMod val="50000"/>
                    </a:schemeClr>
                  </a:outerShdw>
                </a:effectLst>
                <a:latin typeface="Comic Sans MS" panose="030F0702030302020204" pitchFamily="66" charset="0"/>
              </a:rPr>
              <a:t>Data-Driven Decision Making</a:t>
            </a:r>
            <a:r>
              <a:rPr lang="en-US" sz="2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 ML empowers businesses to leverage data for informed decision-making. By analyzing vast amounts of data, companies can gain insights into customer behavior, market trends, and potential risks, enabling them to make strategic choices.</a:t>
            </a:r>
          </a:p>
          <a:p>
            <a:pPr>
              <a:buFont typeface="Arial" panose="020B0604020202020204" pitchFamily="34" charset="0"/>
              <a:buChar char="•"/>
            </a:pPr>
            <a:r>
              <a:rPr lang="en-US" sz="2600" b="1" dirty="0">
                <a:ln w="9525">
                  <a:solidFill>
                    <a:schemeClr val="bg1"/>
                  </a:solidFill>
                  <a:prstDash val="solid"/>
                </a:ln>
                <a:solidFill>
                  <a:schemeClr val="accent3"/>
                </a:solidFill>
                <a:effectLst>
                  <a:outerShdw blurRad="12700" dist="38100" dir="2700000" algn="tl" rotWithShape="0">
                    <a:schemeClr val="bg1">
                      <a:lumMod val="50000"/>
                    </a:schemeClr>
                  </a:outerShdw>
                </a:effectLst>
                <a:latin typeface="Comic Sans MS" panose="030F0702030302020204" pitchFamily="66" charset="0"/>
              </a:rPr>
              <a:t>Innovation and Progress</a:t>
            </a:r>
            <a:r>
              <a:rPr lang="en-US" sz="2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 Machine learning is driving innovation in numerous fields. From medical diagnosis and drug discovery in healthcare to developing self-driving cars and financial fraud detection, ML is pushing the boundaries of what's possible.</a:t>
            </a:r>
            <a:endPar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endParaRPr>
          </a:p>
        </p:txBody>
      </p:sp>
      <p:sp>
        <p:nvSpPr>
          <p:cNvPr id="4" name="Slide Number Placeholder 3">
            <a:extLst>
              <a:ext uri="{FF2B5EF4-FFF2-40B4-BE49-F238E27FC236}">
                <a16:creationId xmlns:a16="http://schemas.microsoft.com/office/drawing/2014/main" id="{C8338DAA-7F6D-AFF6-EDD2-0ADD1382F1D5}"/>
              </a:ext>
            </a:extLst>
          </p:cNvPr>
          <p:cNvSpPr>
            <a:spLocks noGrp="1"/>
          </p:cNvSpPr>
          <p:nvPr>
            <p:ph type="sldNum" sz="quarter" idx="12"/>
          </p:nvPr>
        </p:nvSpPr>
        <p:spPr>
          <a:xfrm>
            <a:off x="11291305" y="6269957"/>
            <a:ext cx="771089" cy="365125"/>
          </a:xfrm>
        </p:spPr>
        <p:txBody>
          <a:bodyPr/>
          <a:lstStyle/>
          <a:p>
            <a:fld id="{6D22F896-40B5-4ADD-8801-0D06FADFA095}" type="slidenum">
              <a:rPr lang="en-US" smtClean="0"/>
              <a:t>6</a:t>
            </a:fld>
            <a:endParaRPr lang="en-US" dirty="0"/>
          </a:p>
        </p:txBody>
      </p:sp>
      <p:sp>
        <p:nvSpPr>
          <p:cNvPr id="5" name="Rectangle 1">
            <a:extLst>
              <a:ext uri="{FF2B5EF4-FFF2-40B4-BE49-F238E27FC236}">
                <a16:creationId xmlns:a16="http://schemas.microsoft.com/office/drawing/2014/main" id="{BA3DA051-7856-ACAC-3599-5A4377E7449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Data-Driven Decision Making:</a:t>
            </a:r>
            <a:r>
              <a:rPr kumimoji="0" lang="en-US" altLang="en-US" sz="1800" b="0" i="0" u="none" strike="noStrike" cap="none" normalizeH="0" baseline="0">
                <a:ln>
                  <a:noFill/>
                </a:ln>
                <a:solidFill>
                  <a:schemeClr val="tx1"/>
                </a:solidFill>
                <a:effectLst/>
                <a:latin typeface="Arial" panose="020B0604020202020204" pitchFamily="34" charset="0"/>
              </a:rPr>
              <a:t> ML empowers businesses to leverage data for informed decision-making. By analyzing vast amounts of data, companies can gain insights into customer behavior, market trends, and potential risks, enabling them to make strategic choices.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Innovation and Progress:</a:t>
            </a:r>
            <a:r>
              <a:rPr kumimoji="0" lang="en-US" altLang="en-US" sz="1800" b="0" i="0" u="none" strike="noStrike" cap="none" normalizeH="0" baseline="0">
                <a:ln>
                  <a:noFill/>
                </a:ln>
                <a:solidFill>
                  <a:schemeClr val="tx1"/>
                </a:solidFill>
                <a:effectLst/>
                <a:latin typeface="Arial" panose="020B0604020202020204" pitchFamily="34" charset="0"/>
              </a:rPr>
              <a:t> Machine learning is driving innovation in numerous fields. From medical diagnosis and drug discovery in healthcare to developing self-driving cars and financial fraud detection, ML is pushing the boundaries of what's possible. </a:t>
            </a:r>
          </a:p>
        </p:txBody>
      </p:sp>
      <p:sp>
        <p:nvSpPr>
          <p:cNvPr id="6" name="Rectangle 2">
            <a:extLst>
              <a:ext uri="{FF2B5EF4-FFF2-40B4-BE49-F238E27FC236}">
                <a16:creationId xmlns:a16="http://schemas.microsoft.com/office/drawing/2014/main" id="{57AD98BC-D365-76B9-E29C-33D5F87C444D}"/>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Data-Driven Decision Making:</a:t>
            </a:r>
            <a:r>
              <a:rPr kumimoji="0" lang="en-US" altLang="en-US" sz="1800" b="0" i="0" u="none" strike="noStrike" cap="none" normalizeH="0" baseline="0">
                <a:ln>
                  <a:noFill/>
                </a:ln>
                <a:solidFill>
                  <a:schemeClr val="tx1"/>
                </a:solidFill>
                <a:effectLst/>
                <a:latin typeface="Arial" panose="020B0604020202020204" pitchFamily="34" charset="0"/>
              </a:rPr>
              <a:t> ML empowers businesses to leverage data for informed decision-making. By analyzing vast amounts of data, companies can gain insights into customer behavior, market trends, and potential risks, enabling them to make strategic choices.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Innovation and Progress:</a:t>
            </a:r>
            <a:r>
              <a:rPr kumimoji="0" lang="en-US" altLang="en-US" sz="1800" b="0" i="0" u="none" strike="noStrike" cap="none" normalizeH="0" baseline="0">
                <a:ln>
                  <a:noFill/>
                </a:ln>
                <a:solidFill>
                  <a:schemeClr val="tx1"/>
                </a:solidFill>
                <a:effectLst/>
                <a:latin typeface="Arial" panose="020B0604020202020204" pitchFamily="34" charset="0"/>
              </a:rPr>
              <a:t> Machine learning is driving innovation in numerous fields. From medical diagnosis and drug discovery in healthcare to developing self-driving cars and financial fraud detection, ML is pushing the boundaries of what's possible. </a:t>
            </a:r>
          </a:p>
        </p:txBody>
      </p:sp>
    </p:spTree>
    <p:extLst>
      <p:ext uri="{BB962C8B-B14F-4D97-AF65-F5344CB8AC3E}">
        <p14:creationId xmlns:p14="http://schemas.microsoft.com/office/powerpoint/2010/main" val="3971435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037B-6585-401E-1611-0156424EC736}"/>
              </a:ext>
            </a:extLst>
          </p:cNvPr>
          <p:cNvSpPr>
            <a:spLocks noGrp="1"/>
          </p:cNvSpPr>
          <p:nvPr>
            <p:ph type="title"/>
          </p:nvPr>
        </p:nvSpPr>
        <p:spPr>
          <a:xfrm>
            <a:off x="484632" y="225326"/>
            <a:ext cx="11411711" cy="147857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a:normAutofit/>
          </a:bodyPr>
          <a:lstStyle/>
          <a:p>
            <a:r>
              <a:rPr lang="en-US" sz="4000" b="1"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rPr>
              <a:t>THE IMPORTANCE OF MACHINE LEARNING</a:t>
            </a:r>
          </a:p>
        </p:txBody>
      </p:sp>
      <p:sp>
        <p:nvSpPr>
          <p:cNvPr id="3" name="Content Placeholder 2">
            <a:extLst>
              <a:ext uri="{FF2B5EF4-FFF2-40B4-BE49-F238E27FC236}">
                <a16:creationId xmlns:a16="http://schemas.microsoft.com/office/drawing/2014/main" id="{3E6753F8-D321-8471-932E-9E8C656F2F4C}"/>
              </a:ext>
            </a:extLst>
          </p:cNvPr>
          <p:cNvSpPr>
            <a:spLocks noGrp="1"/>
          </p:cNvSpPr>
          <p:nvPr>
            <p:ph idx="1"/>
          </p:nvPr>
        </p:nvSpPr>
        <p:spPr>
          <a:xfrm>
            <a:off x="484632" y="1801368"/>
            <a:ext cx="11311128" cy="4956048"/>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marL="0" indent="0">
              <a:buNone/>
            </a:pPr>
            <a:r>
              <a:rPr lang="en-US" sz="2600" b="1" dirty="0">
                <a:ln w="9525">
                  <a:solidFill>
                    <a:schemeClr val="bg1"/>
                  </a:solidFill>
                  <a:prstDash val="solid"/>
                </a:ln>
                <a:solidFill>
                  <a:schemeClr val="tx1"/>
                </a:solidFill>
                <a:effectLst>
                  <a:outerShdw blurRad="12700" dist="38100" dir="2700000" algn="tl" rotWithShape="0">
                    <a:schemeClr val="bg1">
                      <a:lumMod val="50000"/>
                    </a:schemeClr>
                  </a:outerShdw>
                </a:effectLst>
                <a:highlight>
                  <a:srgbClr val="FFFF00"/>
                </a:highlight>
                <a:latin typeface="Comic Sans MS" panose="030F0702030302020204" pitchFamily="66" charset="0"/>
              </a:rPr>
              <a:t>Capabilities of Machine Learning:</a:t>
            </a:r>
          </a:p>
          <a:p>
            <a:pPr>
              <a:buFont typeface="Arial" panose="020B0604020202020204" pitchFamily="34" charset="0"/>
              <a:buChar char="•"/>
            </a:pPr>
            <a:r>
              <a:rPr lang="en-US" sz="2600" b="1" dirty="0">
                <a:ln w="9525">
                  <a:solidFill>
                    <a:schemeClr val="bg1"/>
                  </a:solidFill>
                  <a:prstDash val="solid"/>
                </a:ln>
                <a:solidFill>
                  <a:schemeClr val="accent3"/>
                </a:solidFill>
                <a:effectLst>
                  <a:outerShdw blurRad="12700" dist="38100" dir="2700000" algn="tl" rotWithShape="0">
                    <a:schemeClr val="bg1">
                      <a:lumMod val="50000"/>
                    </a:schemeClr>
                  </a:outerShdw>
                </a:effectLst>
                <a:latin typeface="Comic Sans MS" panose="030F0702030302020204" pitchFamily="66" charset="0"/>
              </a:rPr>
              <a:t>Pattern Recognition and Prediction</a:t>
            </a:r>
            <a:r>
              <a:rPr lang="en-US" sz="2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 Machine learning algorithms excel at identifying patterns and relationships within data. This allows them to make predictions about future events, recommend relevant products or content to users, and personalize experiences.</a:t>
            </a:r>
          </a:p>
          <a:p>
            <a:pPr>
              <a:buFont typeface="Arial" panose="020B0604020202020204" pitchFamily="34" charset="0"/>
              <a:buChar char="•"/>
            </a:pPr>
            <a:r>
              <a:rPr lang="en-US" sz="2600" b="1" dirty="0">
                <a:ln w="9525">
                  <a:solidFill>
                    <a:schemeClr val="bg1"/>
                  </a:solidFill>
                  <a:prstDash val="solid"/>
                </a:ln>
                <a:solidFill>
                  <a:schemeClr val="accent3"/>
                </a:solidFill>
                <a:effectLst>
                  <a:outerShdw blurRad="12700" dist="38100" dir="2700000" algn="tl" rotWithShape="0">
                    <a:schemeClr val="bg1">
                      <a:lumMod val="50000"/>
                    </a:schemeClr>
                  </a:outerShdw>
                </a:effectLst>
                <a:latin typeface="Comic Sans MS" panose="030F0702030302020204" pitchFamily="66" charset="0"/>
              </a:rPr>
              <a:t>Continuous Learning and Improvement</a:t>
            </a:r>
            <a:r>
              <a:rPr lang="en-US" sz="2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 Unlike traditional software, machine learning models can continuously learn and improve over time. As they are exposed to more data, they can refine their predictions and become more accurate.</a:t>
            </a:r>
          </a:p>
        </p:txBody>
      </p:sp>
      <p:sp>
        <p:nvSpPr>
          <p:cNvPr id="4" name="Slide Number Placeholder 3">
            <a:extLst>
              <a:ext uri="{FF2B5EF4-FFF2-40B4-BE49-F238E27FC236}">
                <a16:creationId xmlns:a16="http://schemas.microsoft.com/office/drawing/2014/main" id="{C8338DAA-7F6D-AFF6-EDD2-0ADD1382F1D5}"/>
              </a:ext>
            </a:extLst>
          </p:cNvPr>
          <p:cNvSpPr>
            <a:spLocks noGrp="1"/>
          </p:cNvSpPr>
          <p:nvPr>
            <p:ph type="sldNum" sz="quarter" idx="12"/>
          </p:nvPr>
        </p:nvSpPr>
        <p:spPr>
          <a:xfrm>
            <a:off x="11291305" y="6269957"/>
            <a:ext cx="771089" cy="365125"/>
          </a:xfrm>
        </p:spPr>
        <p:txBody>
          <a:bodyPr/>
          <a:lstStyle/>
          <a:p>
            <a:fld id="{6D22F896-40B5-4ADD-8801-0D06FADFA095}" type="slidenum">
              <a:rPr lang="en-US" smtClean="0"/>
              <a:t>7</a:t>
            </a:fld>
            <a:endParaRPr lang="en-US" dirty="0"/>
          </a:p>
        </p:txBody>
      </p:sp>
      <p:sp>
        <p:nvSpPr>
          <p:cNvPr id="5" name="Rectangle 1">
            <a:extLst>
              <a:ext uri="{FF2B5EF4-FFF2-40B4-BE49-F238E27FC236}">
                <a16:creationId xmlns:a16="http://schemas.microsoft.com/office/drawing/2014/main" id="{BA3DA051-7856-ACAC-3599-5A4377E7449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Data-Driven Decision Making:</a:t>
            </a:r>
            <a:r>
              <a:rPr kumimoji="0" lang="en-US" altLang="en-US" sz="1800" b="0" i="0" u="none" strike="noStrike" cap="none" normalizeH="0" baseline="0">
                <a:ln>
                  <a:noFill/>
                </a:ln>
                <a:solidFill>
                  <a:schemeClr val="tx1"/>
                </a:solidFill>
                <a:effectLst/>
                <a:latin typeface="Arial" panose="020B0604020202020204" pitchFamily="34" charset="0"/>
              </a:rPr>
              <a:t> ML empowers businesses to leverage data for informed decision-making. By analyzing vast amounts of data, companies can gain insights into customer behavior, market trends, and potential risks, enabling them to make strategic choices.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Innovation and Progress:</a:t>
            </a:r>
            <a:r>
              <a:rPr kumimoji="0" lang="en-US" altLang="en-US" sz="1800" b="0" i="0" u="none" strike="noStrike" cap="none" normalizeH="0" baseline="0">
                <a:ln>
                  <a:noFill/>
                </a:ln>
                <a:solidFill>
                  <a:schemeClr val="tx1"/>
                </a:solidFill>
                <a:effectLst/>
                <a:latin typeface="Arial" panose="020B0604020202020204" pitchFamily="34" charset="0"/>
              </a:rPr>
              <a:t> Machine learning is driving innovation in numerous fields. From medical diagnosis and drug discovery in healthcare to developing self-driving cars and financial fraud detection, ML is pushing the boundaries of what's possible. </a:t>
            </a:r>
          </a:p>
        </p:txBody>
      </p:sp>
      <p:sp>
        <p:nvSpPr>
          <p:cNvPr id="6" name="Rectangle 2">
            <a:extLst>
              <a:ext uri="{FF2B5EF4-FFF2-40B4-BE49-F238E27FC236}">
                <a16:creationId xmlns:a16="http://schemas.microsoft.com/office/drawing/2014/main" id="{57AD98BC-D365-76B9-E29C-33D5F87C444D}"/>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Data-Driven Decision Making:</a:t>
            </a:r>
            <a:r>
              <a:rPr kumimoji="0" lang="en-US" altLang="en-US" sz="1800" b="0" i="0" u="none" strike="noStrike" cap="none" normalizeH="0" baseline="0">
                <a:ln>
                  <a:noFill/>
                </a:ln>
                <a:solidFill>
                  <a:schemeClr val="tx1"/>
                </a:solidFill>
                <a:effectLst/>
                <a:latin typeface="Arial" panose="020B0604020202020204" pitchFamily="34" charset="0"/>
              </a:rPr>
              <a:t> ML empowers businesses to leverage data for informed decision-making. By analyzing vast amounts of data, companies can gain insights into customer behavior, market trends, and potential risks, enabling them to make strategic choices.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Innovation and Progress:</a:t>
            </a:r>
            <a:r>
              <a:rPr kumimoji="0" lang="en-US" altLang="en-US" sz="1800" b="0" i="0" u="none" strike="noStrike" cap="none" normalizeH="0" baseline="0">
                <a:ln>
                  <a:noFill/>
                </a:ln>
                <a:solidFill>
                  <a:schemeClr val="tx1"/>
                </a:solidFill>
                <a:effectLst/>
                <a:latin typeface="Arial" panose="020B0604020202020204" pitchFamily="34" charset="0"/>
              </a:rPr>
              <a:t> Machine learning is driving innovation in numerous fields. From medical diagnosis and drug discovery in healthcare to developing self-driving cars and financial fraud detection, ML is pushing the boundaries of what's possible. </a:t>
            </a:r>
          </a:p>
        </p:txBody>
      </p:sp>
    </p:spTree>
    <p:extLst>
      <p:ext uri="{BB962C8B-B14F-4D97-AF65-F5344CB8AC3E}">
        <p14:creationId xmlns:p14="http://schemas.microsoft.com/office/powerpoint/2010/main" val="3583884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037B-6585-401E-1611-0156424EC736}"/>
              </a:ext>
            </a:extLst>
          </p:cNvPr>
          <p:cNvSpPr>
            <a:spLocks noGrp="1"/>
          </p:cNvSpPr>
          <p:nvPr>
            <p:ph type="title"/>
          </p:nvPr>
        </p:nvSpPr>
        <p:spPr>
          <a:xfrm>
            <a:off x="484632" y="225326"/>
            <a:ext cx="11411711" cy="147857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a:normAutofit/>
          </a:bodyPr>
          <a:lstStyle/>
          <a:p>
            <a:r>
              <a:rPr lang="en-US" sz="4000" b="1"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rPr>
              <a:t>THE IMPORTANCE OF MACHINE LEARNING</a:t>
            </a:r>
          </a:p>
        </p:txBody>
      </p:sp>
      <p:sp>
        <p:nvSpPr>
          <p:cNvPr id="3" name="Content Placeholder 2">
            <a:extLst>
              <a:ext uri="{FF2B5EF4-FFF2-40B4-BE49-F238E27FC236}">
                <a16:creationId xmlns:a16="http://schemas.microsoft.com/office/drawing/2014/main" id="{3E6753F8-D321-8471-932E-9E8C656F2F4C}"/>
              </a:ext>
            </a:extLst>
          </p:cNvPr>
          <p:cNvSpPr>
            <a:spLocks noGrp="1"/>
          </p:cNvSpPr>
          <p:nvPr>
            <p:ph idx="1"/>
          </p:nvPr>
        </p:nvSpPr>
        <p:spPr>
          <a:xfrm>
            <a:off x="484632" y="1801368"/>
            <a:ext cx="11311128" cy="4956048"/>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marL="0" indent="0">
              <a:buNone/>
            </a:pPr>
            <a:r>
              <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highlight>
                  <a:srgbClr val="FFFF00"/>
                </a:highlight>
                <a:latin typeface="Comic Sans MS" panose="030F0702030302020204" pitchFamily="66" charset="0"/>
              </a:rPr>
              <a:t>Capabilities of Machine Learning:</a:t>
            </a:r>
          </a:p>
          <a:p>
            <a:pPr>
              <a:buFont typeface="Arial" panose="020B0604020202020204" pitchFamily="34" charset="0"/>
              <a:buChar char="•"/>
            </a:pPr>
            <a:r>
              <a:rPr lang="en-US" sz="3200" b="1" dirty="0">
                <a:ln w="9525">
                  <a:solidFill>
                    <a:schemeClr val="bg1"/>
                  </a:solidFill>
                  <a:prstDash val="solid"/>
                </a:ln>
                <a:solidFill>
                  <a:schemeClr val="accent3"/>
                </a:solidFill>
                <a:effectLst>
                  <a:outerShdw blurRad="12700" dist="38100" dir="2700000" algn="tl" rotWithShape="0">
                    <a:schemeClr val="bg1">
                      <a:lumMod val="50000"/>
                    </a:schemeClr>
                  </a:outerShdw>
                </a:effectLst>
                <a:latin typeface="Comic Sans MS" panose="030F0702030302020204" pitchFamily="66" charset="0"/>
              </a:rPr>
              <a:t>Handling Complex Data</a:t>
            </a:r>
            <a:r>
              <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 Machine learning algorithms can handle large and complex datasets that would be overwhelming for traditional data analysis methods. This allows them to uncover hidden patterns and insights that might go unnoticed with simpler approaches.</a:t>
            </a:r>
          </a:p>
        </p:txBody>
      </p:sp>
      <p:sp>
        <p:nvSpPr>
          <p:cNvPr id="4" name="Slide Number Placeholder 3">
            <a:extLst>
              <a:ext uri="{FF2B5EF4-FFF2-40B4-BE49-F238E27FC236}">
                <a16:creationId xmlns:a16="http://schemas.microsoft.com/office/drawing/2014/main" id="{C8338DAA-7F6D-AFF6-EDD2-0ADD1382F1D5}"/>
              </a:ext>
            </a:extLst>
          </p:cNvPr>
          <p:cNvSpPr>
            <a:spLocks noGrp="1"/>
          </p:cNvSpPr>
          <p:nvPr>
            <p:ph type="sldNum" sz="quarter" idx="12"/>
          </p:nvPr>
        </p:nvSpPr>
        <p:spPr>
          <a:xfrm>
            <a:off x="11291305" y="6269957"/>
            <a:ext cx="771089" cy="365125"/>
          </a:xfrm>
        </p:spPr>
        <p:txBody>
          <a:bodyPr/>
          <a:lstStyle/>
          <a:p>
            <a:fld id="{6D22F896-40B5-4ADD-8801-0D06FADFA095}" type="slidenum">
              <a:rPr lang="en-US" smtClean="0"/>
              <a:t>8</a:t>
            </a:fld>
            <a:endParaRPr lang="en-US" dirty="0"/>
          </a:p>
        </p:txBody>
      </p:sp>
      <p:sp>
        <p:nvSpPr>
          <p:cNvPr id="5" name="Rectangle 1">
            <a:extLst>
              <a:ext uri="{FF2B5EF4-FFF2-40B4-BE49-F238E27FC236}">
                <a16:creationId xmlns:a16="http://schemas.microsoft.com/office/drawing/2014/main" id="{BA3DA051-7856-ACAC-3599-5A4377E7449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Data-Driven Decision Making:</a:t>
            </a:r>
            <a:r>
              <a:rPr kumimoji="0" lang="en-US" altLang="en-US" sz="1800" b="0" i="0" u="none" strike="noStrike" cap="none" normalizeH="0" baseline="0">
                <a:ln>
                  <a:noFill/>
                </a:ln>
                <a:solidFill>
                  <a:schemeClr val="tx1"/>
                </a:solidFill>
                <a:effectLst/>
                <a:latin typeface="Arial" panose="020B0604020202020204" pitchFamily="34" charset="0"/>
              </a:rPr>
              <a:t> ML empowers businesses to leverage data for informed decision-making. By analyzing vast amounts of data, companies can gain insights into customer behavior, market trends, and potential risks, enabling them to make strategic choices.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Innovation and Progress:</a:t>
            </a:r>
            <a:r>
              <a:rPr kumimoji="0" lang="en-US" altLang="en-US" sz="1800" b="0" i="0" u="none" strike="noStrike" cap="none" normalizeH="0" baseline="0">
                <a:ln>
                  <a:noFill/>
                </a:ln>
                <a:solidFill>
                  <a:schemeClr val="tx1"/>
                </a:solidFill>
                <a:effectLst/>
                <a:latin typeface="Arial" panose="020B0604020202020204" pitchFamily="34" charset="0"/>
              </a:rPr>
              <a:t> Machine learning is driving innovation in numerous fields. From medical diagnosis and drug discovery in healthcare to developing self-driving cars and financial fraud detection, ML is pushing the boundaries of what's possible. </a:t>
            </a:r>
          </a:p>
        </p:txBody>
      </p:sp>
      <p:sp>
        <p:nvSpPr>
          <p:cNvPr id="6" name="Rectangle 2">
            <a:extLst>
              <a:ext uri="{FF2B5EF4-FFF2-40B4-BE49-F238E27FC236}">
                <a16:creationId xmlns:a16="http://schemas.microsoft.com/office/drawing/2014/main" id="{57AD98BC-D365-76B9-E29C-33D5F87C444D}"/>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Data-Driven Decision Making:</a:t>
            </a:r>
            <a:r>
              <a:rPr kumimoji="0" lang="en-US" altLang="en-US" sz="1800" b="0" i="0" u="none" strike="noStrike" cap="none" normalizeH="0" baseline="0">
                <a:ln>
                  <a:noFill/>
                </a:ln>
                <a:solidFill>
                  <a:schemeClr val="tx1"/>
                </a:solidFill>
                <a:effectLst/>
                <a:latin typeface="Arial" panose="020B0604020202020204" pitchFamily="34" charset="0"/>
              </a:rPr>
              <a:t> ML empowers businesses to leverage data for informed decision-making. By analyzing vast amounts of data, companies can gain insights into customer behavior, market trends, and potential risks, enabling them to make strategic choices.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Innovation and Progress:</a:t>
            </a:r>
            <a:r>
              <a:rPr kumimoji="0" lang="en-US" altLang="en-US" sz="1800" b="0" i="0" u="none" strike="noStrike" cap="none" normalizeH="0" baseline="0">
                <a:ln>
                  <a:noFill/>
                </a:ln>
                <a:solidFill>
                  <a:schemeClr val="tx1"/>
                </a:solidFill>
                <a:effectLst/>
                <a:latin typeface="Arial" panose="020B0604020202020204" pitchFamily="34" charset="0"/>
              </a:rPr>
              <a:t> Machine learning is driving innovation in numerous fields. From medical diagnosis and drug discovery in healthcare to developing self-driving cars and financial fraud detection, ML is pushing the boundaries of what's possible. </a:t>
            </a:r>
          </a:p>
        </p:txBody>
      </p:sp>
    </p:spTree>
    <p:extLst>
      <p:ext uri="{BB962C8B-B14F-4D97-AF65-F5344CB8AC3E}">
        <p14:creationId xmlns:p14="http://schemas.microsoft.com/office/powerpoint/2010/main" val="852214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037B-6585-401E-1611-0156424EC736}"/>
              </a:ext>
            </a:extLst>
          </p:cNvPr>
          <p:cNvSpPr>
            <a:spLocks noGrp="1"/>
          </p:cNvSpPr>
          <p:nvPr>
            <p:ph type="title"/>
          </p:nvPr>
        </p:nvSpPr>
        <p:spPr>
          <a:xfrm>
            <a:off x="484632" y="225326"/>
            <a:ext cx="11411711" cy="147857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a:normAutofit/>
          </a:bodyPr>
          <a:lstStyle/>
          <a:p>
            <a:r>
              <a:rPr lang="en-US" sz="4000" b="1" cap="none" dirty="0">
                <a:ln w="22225">
                  <a:solidFill>
                    <a:schemeClr val="bg2">
                      <a:lumMod val="50000"/>
                    </a:schemeClr>
                  </a:solidFill>
                  <a:prstDash val="solid"/>
                </a:ln>
                <a:solidFill>
                  <a:schemeClr val="accent2">
                    <a:lumMod val="40000"/>
                    <a:lumOff val="60000"/>
                  </a:schemeClr>
                </a:solidFill>
                <a:latin typeface="Comic Sans MS" panose="030F0702030302020204" pitchFamily="66" charset="0"/>
              </a:rPr>
              <a:t>THE IMPORTANCE OF MACHINE LEARNING</a:t>
            </a:r>
          </a:p>
        </p:txBody>
      </p:sp>
      <p:sp>
        <p:nvSpPr>
          <p:cNvPr id="3" name="Content Placeholder 2">
            <a:extLst>
              <a:ext uri="{FF2B5EF4-FFF2-40B4-BE49-F238E27FC236}">
                <a16:creationId xmlns:a16="http://schemas.microsoft.com/office/drawing/2014/main" id="{3E6753F8-D321-8471-932E-9E8C656F2F4C}"/>
              </a:ext>
            </a:extLst>
          </p:cNvPr>
          <p:cNvSpPr>
            <a:spLocks noGrp="1"/>
          </p:cNvSpPr>
          <p:nvPr>
            <p:ph idx="1"/>
          </p:nvPr>
        </p:nvSpPr>
        <p:spPr>
          <a:xfrm>
            <a:off x="484632" y="1801368"/>
            <a:ext cx="11311128" cy="4956048"/>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marL="0" indent="0">
              <a:buNone/>
            </a:pPr>
            <a:r>
              <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highlight>
                  <a:srgbClr val="FFFF00"/>
                </a:highlight>
                <a:latin typeface="Comic Sans MS" panose="030F0702030302020204" pitchFamily="66" charset="0"/>
              </a:rPr>
              <a:t>Capabilities of Machine Learning:</a:t>
            </a:r>
          </a:p>
          <a:p>
            <a:pPr>
              <a:buFont typeface="Arial" panose="020B0604020202020204" pitchFamily="34" charset="0"/>
              <a:buChar char="•"/>
            </a:pPr>
            <a:r>
              <a:rPr lang="en-US" sz="3200" b="1" dirty="0">
                <a:ln w="9525">
                  <a:solidFill>
                    <a:schemeClr val="bg1"/>
                  </a:solidFill>
                  <a:prstDash val="solid"/>
                </a:ln>
                <a:solidFill>
                  <a:schemeClr val="accent3"/>
                </a:solidFill>
                <a:effectLst>
                  <a:outerShdw blurRad="12700" dist="38100" dir="2700000" algn="tl" rotWithShape="0">
                    <a:schemeClr val="bg1">
                      <a:lumMod val="50000"/>
                    </a:schemeClr>
                  </a:outerShdw>
                </a:effectLst>
                <a:latin typeface="Comic Sans MS" panose="030F0702030302020204" pitchFamily="66" charset="0"/>
              </a:rPr>
              <a:t>Handling Complex Data</a:t>
            </a:r>
            <a:r>
              <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 Machine learning algorithms can handle large and complex datasets that would be overwhelming for traditional data analysis methods. This allows them to uncover hidden patterns and insights that might go unnoticed with simpler approaches.</a:t>
            </a:r>
          </a:p>
        </p:txBody>
      </p:sp>
      <p:sp>
        <p:nvSpPr>
          <p:cNvPr id="4" name="Slide Number Placeholder 3">
            <a:extLst>
              <a:ext uri="{FF2B5EF4-FFF2-40B4-BE49-F238E27FC236}">
                <a16:creationId xmlns:a16="http://schemas.microsoft.com/office/drawing/2014/main" id="{C8338DAA-7F6D-AFF6-EDD2-0ADD1382F1D5}"/>
              </a:ext>
            </a:extLst>
          </p:cNvPr>
          <p:cNvSpPr>
            <a:spLocks noGrp="1"/>
          </p:cNvSpPr>
          <p:nvPr>
            <p:ph type="sldNum" sz="quarter" idx="12"/>
          </p:nvPr>
        </p:nvSpPr>
        <p:spPr>
          <a:xfrm>
            <a:off x="11291305" y="6269957"/>
            <a:ext cx="771089" cy="365125"/>
          </a:xfrm>
        </p:spPr>
        <p:txBody>
          <a:bodyPr/>
          <a:lstStyle/>
          <a:p>
            <a:fld id="{6D22F896-40B5-4ADD-8801-0D06FADFA095}" type="slidenum">
              <a:rPr lang="en-US" smtClean="0"/>
              <a:t>9</a:t>
            </a:fld>
            <a:endParaRPr lang="en-US" dirty="0"/>
          </a:p>
        </p:txBody>
      </p:sp>
      <p:sp>
        <p:nvSpPr>
          <p:cNvPr id="5" name="Rectangle 1">
            <a:extLst>
              <a:ext uri="{FF2B5EF4-FFF2-40B4-BE49-F238E27FC236}">
                <a16:creationId xmlns:a16="http://schemas.microsoft.com/office/drawing/2014/main" id="{BA3DA051-7856-ACAC-3599-5A4377E7449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Data-Driven Decision Making:</a:t>
            </a:r>
            <a:r>
              <a:rPr kumimoji="0" lang="en-US" altLang="en-US" sz="1800" b="0" i="0" u="none" strike="noStrike" cap="none" normalizeH="0" baseline="0">
                <a:ln>
                  <a:noFill/>
                </a:ln>
                <a:solidFill>
                  <a:schemeClr val="tx1"/>
                </a:solidFill>
                <a:effectLst/>
                <a:latin typeface="Arial" panose="020B0604020202020204" pitchFamily="34" charset="0"/>
              </a:rPr>
              <a:t> ML empowers businesses to leverage data for informed decision-making. By analyzing vast amounts of data, companies can gain insights into customer behavior, market trends, and potential risks, enabling them to make strategic choices.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Innovation and Progress:</a:t>
            </a:r>
            <a:r>
              <a:rPr kumimoji="0" lang="en-US" altLang="en-US" sz="1800" b="0" i="0" u="none" strike="noStrike" cap="none" normalizeH="0" baseline="0">
                <a:ln>
                  <a:noFill/>
                </a:ln>
                <a:solidFill>
                  <a:schemeClr val="tx1"/>
                </a:solidFill>
                <a:effectLst/>
                <a:latin typeface="Arial" panose="020B0604020202020204" pitchFamily="34" charset="0"/>
              </a:rPr>
              <a:t> Machine learning is driving innovation in numerous fields. From medical diagnosis and drug discovery in healthcare to developing self-driving cars and financial fraud detection, ML is pushing the boundaries of what's possible. </a:t>
            </a:r>
          </a:p>
        </p:txBody>
      </p:sp>
      <p:sp>
        <p:nvSpPr>
          <p:cNvPr id="6" name="Rectangle 2">
            <a:extLst>
              <a:ext uri="{FF2B5EF4-FFF2-40B4-BE49-F238E27FC236}">
                <a16:creationId xmlns:a16="http://schemas.microsoft.com/office/drawing/2014/main" id="{57AD98BC-D365-76B9-E29C-33D5F87C444D}"/>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Data-Driven Decision Making:</a:t>
            </a:r>
            <a:r>
              <a:rPr kumimoji="0" lang="en-US" altLang="en-US" sz="1800" b="0" i="0" u="none" strike="noStrike" cap="none" normalizeH="0" baseline="0">
                <a:ln>
                  <a:noFill/>
                </a:ln>
                <a:solidFill>
                  <a:schemeClr val="tx1"/>
                </a:solidFill>
                <a:effectLst/>
                <a:latin typeface="Arial" panose="020B0604020202020204" pitchFamily="34" charset="0"/>
              </a:rPr>
              <a:t> ML empowers businesses to leverage data for informed decision-making. By analyzing vast amounts of data, companies can gain insights into customer behavior, market trends, and potential risks, enabling them to make strategic choices.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Innovation and Progress:</a:t>
            </a:r>
            <a:r>
              <a:rPr kumimoji="0" lang="en-US" altLang="en-US" sz="1800" b="0" i="0" u="none" strike="noStrike" cap="none" normalizeH="0" baseline="0">
                <a:ln>
                  <a:noFill/>
                </a:ln>
                <a:solidFill>
                  <a:schemeClr val="tx1"/>
                </a:solidFill>
                <a:effectLst/>
                <a:latin typeface="Arial" panose="020B0604020202020204" pitchFamily="34" charset="0"/>
              </a:rPr>
              <a:t> Machine learning is driving innovation in numerous fields. From medical diagnosis and drug discovery in healthcare to developing self-driving cars and financial fraud detection, ML is pushing the boundaries of what's possible. </a:t>
            </a:r>
          </a:p>
        </p:txBody>
      </p:sp>
    </p:spTree>
    <p:extLst>
      <p:ext uri="{BB962C8B-B14F-4D97-AF65-F5344CB8AC3E}">
        <p14:creationId xmlns:p14="http://schemas.microsoft.com/office/powerpoint/2010/main" val="34963945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205</TotalTime>
  <Words>2743</Words>
  <Application>Microsoft Office PowerPoint</Application>
  <PresentationFormat>Widescreen</PresentationFormat>
  <Paragraphs>189</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Arial-BoldMT</vt:lpstr>
      <vt:lpstr>Calibri</vt:lpstr>
      <vt:lpstr>Comic Sans MS</vt:lpstr>
      <vt:lpstr>Tw Cen MT</vt:lpstr>
      <vt:lpstr>Circuit</vt:lpstr>
      <vt:lpstr>PowerPoint Presentation</vt:lpstr>
      <vt:lpstr>DTI 412 SPECIAL TOPIC</vt:lpstr>
      <vt:lpstr>  WHAT ‘ S MACHINE LEARNING</vt:lpstr>
      <vt:lpstr>    LEARNING FROM DATA </vt:lpstr>
      <vt:lpstr>THE IMPORTANCE OF MACHINE LEARNING</vt:lpstr>
      <vt:lpstr>THE IMPORTANCE OF MACHINE LEARNING</vt:lpstr>
      <vt:lpstr>THE IMPORTANCE OF MACHINE LEARNING</vt:lpstr>
      <vt:lpstr>THE IMPORTANCE OF MACHINE LEARNING</vt:lpstr>
      <vt:lpstr>THE IMPORTANCE OF MACHINE LEARNING</vt:lpstr>
      <vt:lpstr>    TYPE OF MACHINE LEARNING</vt:lpstr>
      <vt:lpstr>    SUPERVISED LEARNING</vt:lpstr>
      <vt:lpstr>    UNSUPERVISED LEARNING</vt:lpstr>
      <vt:lpstr>    REINFORCEMENT LEARNING</vt:lpstr>
      <vt:lpstr>END TO END PROCESS OF ML</vt:lpstr>
      <vt:lpstr>END TO END PROCESS OF ML</vt:lpstr>
      <vt:lpstr>END TO END PROCESS OF ML</vt:lpstr>
      <vt:lpstr>END TO END PROCESS OF ML</vt:lpstr>
      <vt:lpstr>END TO END PROCESS OF ML</vt:lpstr>
      <vt:lpstr>END TO END PROCESS OF ML</vt:lpstr>
      <vt:lpstr>END TO END PROCESS OF ML</vt:lpstr>
      <vt:lpstr>END TO END PROCESS OF ML</vt:lpstr>
      <vt:lpstr>END TO END PROCESS OF ML</vt:lpstr>
      <vt:lpstr>END TO END PROCESS OF ML</vt:lpstr>
      <vt:lpstr>END TO END PROCESS OF ML</vt:lpstr>
      <vt:lpstr>END TO END PROCESS OF ML</vt:lpstr>
      <vt:lpstr>END TO END PROCESS OF ML</vt:lpstr>
      <vt:lpstr>END TO END PROCESS OF ML</vt:lpstr>
      <vt:lpstr>END TO END PROCESS OF ML</vt:lpstr>
      <vt:lpstr>INTRODUCTION TO PYTHON</vt:lpstr>
      <vt:lpstr>INTRODUCTION TO PYTHON</vt:lpstr>
      <vt:lpstr>INTRODUCTION TO PYTHON</vt:lpstr>
      <vt:lpstr>INTRODUCTION TO PYTHON</vt:lpstr>
      <vt:lpstr>INTRODUCTION TO PYTHON</vt:lpstr>
      <vt:lpstr>INTRODUCTION TO PYTHON</vt:lpstr>
      <vt:lpstr>INTRODUCTION TO PYTHON</vt:lpstr>
      <vt:lpstr>INTRODUCTION TO PYTHON</vt:lpstr>
      <vt:lpstr>INTRODUCTION TO PYTHON</vt:lpstr>
      <vt:lpstr>INTRODUCTION TO PYTHON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Somchai Thangsathityangkul</dc:creator>
  <cp:lastModifiedBy>Somchai Thangsathityangkul</cp:lastModifiedBy>
  <cp:revision>31</cp:revision>
  <dcterms:created xsi:type="dcterms:W3CDTF">2024-06-20T15:27:23Z</dcterms:created>
  <dcterms:modified xsi:type="dcterms:W3CDTF">2024-06-20T18:55:58Z</dcterms:modified>
</cp:coreProperties>
</file>