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7"/>
  </p:notesMasterIdLst>
  <p:sldIdLst>
    <p:sldId id="256" r:id="rId2"/>
    <p:sldId id="294" r:id="rId3"/>
    <p:sldId id="270" r:id="rId4"/>
    <p:sldId id="271" r:id="rId5"/>
    <p:sldId id="296" r:id="rId6"/>
    <p:sldId id="262" r:id="rId7"/>
    <p:sldId id="264" r:id="rId8"/>
    <p:sldId id="266" r:id="rId9"/>
    <p:sldId id="267" r:id="rId10"/>
    <p:sldId id="269" r:id="rId11"/>
    <p:sldId id="273" r:id="rId12"/>
    <p:sldId id="261" r:id="rId13"/>
    <p:sldId id="298" r:id="rId14"/>
    <p:sldId id="299" r:id="rId15"/>
    <p:sldId id="300" r:id="rId16"/>
    <p:sldId id="301" r:id="rId17"/>
    <p:sldId id="302" r:id="rId18"/>
    <p:sldId id="303" r:id="rId19"/>
    <p:sldId id="304" r:id="rId20"/>
    <p:sldId id="272" r:id="rId21"/>
    <p:sldId id="274" r:id="rId22"/>
    <p:sldId id="306" r:id="rId23"/>
    <p:sldId id="307" r:id="rId24"/>
    <p:sldId id="333" r:id="rId25"/>
    <p:sldId id="332" r:id="rId26"/>
    <p:sldId id="334" r:id="rId27"/>
    <p:sldId id="335" r:id="rId28"/>
    <p:sldId id="336" r:id="rId29"/>
    <p:sldId id="338" r:id="rId30"/>
    <p:sldId id="33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82"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a:srgbClr val="99FFCC"/>
    <a:srgbClr val="FF2549"/>
    <a:srgbClr val="5EEC3C"/>
    <a:srgbClr val="CC0099"/>
    <a:srgbClr val="990099"/>
    <a:srgbClr val="5C3500"/>
    <a:srgbClr val="00AACC"/>
    <a:srgbClr val="1D3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6/28/2024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571750"/>
            <a:ext cx="8246070" cy="1527050"/>
          </a:xfrm>
          <a:noFill/>
          <a:effectLst>
            <a:outerShdw blurRad="50800" dist="38100" dir="2700000" algn="tl" rotWithShape="0">
              <a:prstClr val="black">
                <a:alpha val="40000"/>
              </a:prstClr>
            </a:outerShdw>
          </a:effectLst>
        </p:spPr>
        <p:txBody>
          <a:bodyPr>
            <a:normAutofit/>
          </a:bodyPr>
          <a:lstStyle>
            <a:lvl1pPr algn="r">
              <a:defRPr sz="3600">
                <a:solidFill>
                  <a:schemeClr val="tx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4098800"/>
            <a:ext cx="8231372" cy="763525"/>
          </a:xfrm>
        </p:spPr>
        <p:txBody>
          <a:bodyPr>
            <a:normAutofit/>
          </a:bodyPr>
          <a:lstStyle>
            <a:lvl1pPr marL="0" indent="0" algn="r">
              <a:buNone/>
              <a:defRPr sz="2800" b="0" i="0">
                <a:solidFill>
                  <a:srgbClr val="5C35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D466A53-1183-4073-9BD1-F9886A036A06}" type="datetime1">
              <a:rPr lang="en-US" smtClean="0"/>
              <a:t>6/28/2024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51463E-40EA-4A8F-953A-68887E621E77}" type="datetime1">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4621DE-D60E-4DEC-8486-B0CF65486D58}" type="datetime1">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0AE110-C4EF-4FF2-ABEE-8DA14D95CE5D}" type="datetime1">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763526"/>
          </a:xfrm>
        </p:spPr>
        <p:txBody>
          <a:bodyPr>
            <a:normAutofit/>
          </a:bodyPr>
          <a:lstStyle>
            <a:lvl1pPr algn="r">
              <a:defRPr sz="3600" baseline="0">
                <a:solidFill>
                  <a:srgbClr val="5C35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512212"/>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A098D8A-F830-491A-8BA6-CC3C571775E4}" type="datetime1">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29" y="281175"/>
            <a:ext cx="6260905" cy="725349"/>
          </a:xfrm>
        </p:spPr>
        <p:txBody>
          <a:bodyPr>
            <a:normAutofit/>
          </a:bodyPr>
          <a:lstStyle>
            <a:lvl1pPr algn="l">
              <a:defRPr sz="3600">
                <a:solidFill>
                  <a:srgbClr val="5C35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29" y="1044700"/>
            <a:ext cx="626090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186375A-83CA-49BD-9820-134565F5A3FE}" type="datetime1">
              <a:rPr lang="en-US" smtClean="0"/>
              <a:t>6/28/2024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4EA69B-5FC1-4C07-96A7-0138FD1961FC}" type="datetime1">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9DFEAA-8B51-4187-B548-8C46DC40DD6F}" type="datetime1">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7" y="433880"/>
            <a:ext cx="8093365" cy="763525"/>
          </a:xfrm>
        </p:spPr>
        <p:txBody>
          <a:bodyPr>
            <a:normAutofit/>
          </a:bodyPr>
          <a:lstStyle>
            <a:lvl1pPr algn="r">
              <a:defRPr sz="3600" baseline="0">
                <a:solidFill>
                  <a:srgbClr val="5C35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55519"/>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27916"/>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55519"/>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27916"/>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F0C3350-5ED7-4540-A6D1-40162E57A122}" type="datetime1">
              <a:rPr lang="en-US" smtClean="0"/>
              <a:t>6/28/2024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019010-EE3E-4B65-9383-013AC0EAF889}" type="datetime1">
              <a:rPr lang="en-US" smtClean="0"/>
              <a:t>6/28/2024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78207-7523-49B7-ADD8-85854E3E5494}" type="datetime1">
              <a:rPr lang="en-US" smtClean="0"/>
              <a:t>6/28/2024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ED30B-12E2-4F47-89A4-987692DC9C56}" type="datetime1">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2868AAC-8F42-4C97-924A-5C655D08F993}" type="datetime1">
              <a:rPr lang="en-US" smtClean="0"/>
              <a:t>6/28/2024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965" y="3029864"/>
            <a:ext cx="8246070" cy="1068935"/>
          </a:xfrm>
        </p:spPr>
        <p:txBody>
          <a:bodyPr>
            <a:normAutofit/>
            <a:scene3d>
              <a:camera prst="orthographicFront"/>
              <a:lightRig rig="threePt" dir="t"/>
            </a:scene3d>
            <a:sp3d extrusionH="184150" contourW="31750">
              <a:bevelT w="63500" prst="angle"/>
              <a:extrusionClr>
                <a:srgbClr val="990099"/>
              </a:extrusionClr>
              <a:contourClr>
                <a:srgbClr val="00B050"/>
              </a:contourClr>
            </a:sp3d>
          </a:bodyPr>
          <a:lstStyle/>
          <a:p>
            <a:r>
              <a:rPr lang="en-US" sz="4000" b="1" dirty="0"/>
              <a:t>Data Structure and Algorithm</a:t>
            </a:r>
          </a:p>
        </p:txBody>
      </p:sp>
      <p:sp>
        <p:nvSpPr>
          <p:cNvPr id="3" name="Subtitle 2"/>
          <p:cNvSpPr>
            <a:spLocks noGrp="1"/>
          </p:cNvSpPr>
          <p:nvPr>
            <p:ph type="subTitle" idx="1"/>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rPr>
              <a:t>Lecture 02</a:t>
            </a:r>
          </a:p>
        </p:txBody>
      </p:sp>
      <p:sp>
        <p:nvSpPr>
          <p:cNvPr id="5" name="Rectangle 4">
            <a:extLst>
              <a:ext uri="{FF2B5EF4-FFF2-40B4-BE49-F238E27FC236}">
                <a16:creationId xmlns:a16="http://schemas.microsoft.com/office/drawing/2014/main" id="{43B09746-E5EF-479A-A6AA-9ADDFE10BFAA}"/>
              </a:ext>
            </a:extLst>
          </p:cNvPr>
          <p:cNvSpPr/>
          <p:nvPr/>
        </p:nvSpPr>
        <p:spPr>
          <a:xfrm>
            <a:off x="754374" y="963581"/>
            <a:ext cx="2290576" cy="707886"/>
          </a:xfrm>
          <a:prstGeom prst="rect">
            <a:avLst/>
          </a:prstGeom>
        </p:spPr>
        <p:txBody>
          <a:bodyPr wrap="square">
            <a:spAutoFit/>
          </a:bodyPr>
          <a:lstStyle/>
          <a:p>
            <a:pPr algn="ctr"/>
            <a:r>
              <a:rPr lang="en-US" sz="4000" b="1" dirty="0">
                <a:ln w="6600">
                  <a:solidFill>
                    <a:schemeClr val="accent2"/>
                  </a:solidFill>
                  <a:prstDash val="solid"/>
                </a:ln>
                <a:solidFill>
                  <a:srgbClr val="FFFF00"/>
                </a:solidFill>
                <a:effectLst>
                  <a:outerShdw dist="38100" dir="2700000" algn="tl" rotWithShape="0">
                    <a:schemeClr val="accent2"/>
                  </a:outerShdw>
                </a:effectLst>
              </a:rPr>
              <a:t>DTI 212</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4751-F02E-4EA0-92C5-86A996B86DE7}"/>
              </a:ext>
            </a:extLst>
          </p:cNvPr>
          <p:cNvSpPr>
            <a:spLocks noGrp="1"/>
          </p:cNvSpPr>
          <p:nvPr>
            <p:ph type="title"/>
          </p:nvPr>
        </p:nvSpPr>
        <p:spPr/>
        <p:txBody>
          <a:bodyPr>
            <a:normAutofit fontScale="90000"/>
          </a:bodyPr>
          <a:lstStyle/>
          <a:p>
            <a:r>
              <a:rPr lang="en-US" dirty="0" err="1"/>
              <a:t>Linkedlist</a:t>
            </a:r>
            <a:r>
              <a:rPr lang="en-US" dirty="0"/>
              <a:t>:</a:t>
            </a:r>
            <a:br>
              <a:rPr lang="en-US" dirty="0"/>
            </a:br>
            <a:r>
              <a:rPr lang="en-US" dirty="0" err="1"/>
              <a:t>deleteFirst</a:t>
            </a:r>
            <a:r>
              <a:rPr lang="en-US" dirty="0"/>
              <a:t> method</a:t>
            </a:r>
          </a:p>
        </p:txBody>
      </p:sp>
      <p:sp>
        <p:nvSpPr>
          <p:cNvPr id="4" name="Slide Number Placeholder 3">
            <a:extLst>
              <a:ext uri="{FF2B5EF4-FFF2-40B4-BE49-F238E27FC236}">
                <a16:creationId xmlns:a16="http://schemas.microsoft.com/office/drawing/2014/main" id="{9A400822-962E-4000-AE86-1AA0896F7728}"/>
              </a:ext>
            </a:extLst>
          </p:cNvPr>
          <p:cNvSpPr>
            <a:spLocks noGrp="1"/>
          </p:cNvSpPr>
          <p:nvPr>
            <p:ph type="sldNum" sz="quarter" idx="12"/>
          </p:nvPr>
        </p:nvSpPr>
        <p:spPr/>
        <p:txBody>
          <a:bodyPr/>
          <a:lstStyle/>
          <a:p>
            <a:fld id="{B82CCC60-E8CD-4174-8B1A-7DF615B22EEF}" type="slidenum">
              <a:rPr lang="en-US" smtClean="0"/>
              <a:pPr/>
              <a:t>10</a:t>
            </a:fld>
            <a:endParaRPr lang="en-US"/>
          </a:p>
        </p:txBody>
      </p:sp>
      <p:pic>
        <p:nvPicPr>
          <p:cNvPr id="6" name="Picture 5">
            <a:extLst>
              <a:ext uri="{FF2B5EF4-FFF2-40B4-BE49-F238E27FC236}">
                <a16:creationId xmlns:a16="http://schemas.microsoft.com/office/drawing/2014/main" id="{B06B7410-271D-48DE-A2FE-CE8D2936BF4B}"/>
              </a:ext>
            </a:extLst>
          </p:cNvPr>
          <p:cNvPicPr>
            <a:picLocks noChangeAspect="1"/>
          </p:cNvPicPr>
          <p:nvPr/>
        </p:nvPicPr>
        <p:blipFill>
          <a:blip r:embed="rId2"/>
          <a:stretch>
            <a:fillRect/>
          </a:stretch>
        </p:blipFill>
        <p:spPr>
          <a:xfrm>
            <a:off x="666749" y="1960930"/>
            <a:ext cx="8028285" cy="2443280"/>
          </a:xfrm>
          <a:prstGeom prst="rect">
            <a:avLst/>
          </a:prstGeom>
          <a:ln w="127000" cap="sq">
            <a:solidFill>
              <a:srgbClr val="5EEC3C"/>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28344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CD55-78ED-4EFF-8FA8-C3C4033B22D3}"/>
              </a:ext>
            </a:extLst>
          </p:cNvPr>
          <p:cNvSpPr>
            <a:spLocks noGrp="1"/>
          </p:cNvSpPr>
          <p:nvPr>
            <p:ph type="title"/>
          </p:nvPr>
        </p:nvSpPr>
        <p:spPr/>
        <p:txBody>
          <a:bodyPr>
            <a:normAutofit fontScale="90000"/>
          </a:bodyPr>
          <a:lstStyle/>
          <a:p>
            <a:r>
              <a:rPr lang="en-US" dirty="0"/>
              <a:t>LinkedList:</a:t>
            </a:r>
            <a:br>
              <a:rPr lang="en-US" dirty="0"/>
            </a:br>
            <a:r>
              <a:rPr lang="en-US" dirty="0"/>
              <a:t>Delete a specific link</a:t>
            </a:r>
          </a:p>
        </p:txBody>
      </p:sp>
      <p:sp>
        <p:nvSpPr>
          <p:cNvPr id="4" name="Slide Number Placeholder 3">
            <a:extLst>
              <a:ext uri="{FF2B5EF4-FFF2-40B4-BE49-F238E27FC236}">
                <a16:creationId xmlns:a16="http://schemas.microsoft.com/office/drawing/2014/main" id="{4DAB8F9B-C6F1-47A5-921D-0CBA9F8E2AB8}"/>
              </a:ext>
            </a:extLst>
          </p:cNvPr>
          <p:cNvSpPr>
            <a:spLocks noGrp="1"/>
          </p:cNvSpPr>
          <p:nvPr>
            <p:ph type="sldNum" sz="quarter" idx="12"/>
          </p:nvPr>
        </p:nvSpPr>
        <p:spPr>
          <a:xfrm>
            <a:off x="6750347" y="4741186"/>
            <a:ext cx="2133600" cy="273844"/>
          </a:xfrm>
        </p:spPr>
        <p:txBody>
          <a:bodyPr/>
          <a:lstStyle/>
          <a:p>
            <a:fld id="{B82CCC60-E8CD-4174-8B1A-7DF615B22EEF}" type="slidenum">
              <a:rPr lang="en-US" smtClean="0"/>
              <a:pPr/>
              <a:t>11</a:t>
            </a:fld>
            <a:endParaRPr lang="en-US" dirty="0"/>
          </a:p>
        </p:txBody>
      </p:sp>
      <p:pic>
        <p:nvPicPr>
          <p:cNvPr id="5" name="Picture 4">
            <a:extLst>
              <a:ext uri="{FF2B5EF4-FFF2-40B4-BE49-F238E27FC236}">
                <a16:creationId xmlns:a16="http://schemas.microsoft.com/office/drawing/2014/main" id="{06BAB06F-DD8E-46C3-AF51-CF7840BA6872}"/>
              </a:ext>
            </a:extLst>
          </p:cNvPr>
          <p:cNvPicPr>
            <a:picLocks noChangeAspect="1"/>
          </p:cNvPicPr>
          <p:nvPr/>
        </p:nvPicPr>
        <p:blipFill>
          <a:blip r:embed="rId2"/>
          <a:stretch>
            <a:fillRect/>
          </a:stretch>
        </p:blipFill>
        <p:spPr>
          <a:xfrm>
            <a:off x="296260" y="1421075"/>
            <a:ext cx="8093365" cy="3512216"/>
          </a:xfrm>
          <a:prstGeom prst="rect">
            <a:avLst/>
          </a:prstGeom>
          <a:ln w="88900" cap="sq" cmpd="thickThin">
            <a:solidFill>
              <a:srgbClr val="99FFCC"/>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743C881C-2252-428F-BC4A-02F9C79809D0}"/>
              </a:ext>
            </a:extLst>
          </p:cNvPr>
          <p:cNvSpPr/>
          <p:nvPr/>
        </p:nvSpPr>
        <p:spPr>
          <a:xfrm>
            <a:off x="8084215" y="4709620"/>
            <a:ext cx="152705" cy="152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88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58AC-5DB1-4B07-9D0D-FD2DF81A5826}"/>
              </a:ext>
            </a:extLst>
          </p:cNvPr>
          <p:cNvSpPr>
            <a:spLocks noGrp="1"/>
          </p:cNvSpPr>
          <p:nvPr>
            <p:ph type="title"/>
          </p:nvPr>
        </p:nvSpPr>
        <p:spPr>
          <a:xfrm>
            <a:off x="3197655" y="433880"/>
            <a:ext cx="5497380" cy="763526"/>
          </a:xfrm>
        </p:spPr>
        <p:txBody>
          <a:bodyPr/>
          <a:lstStyle/>
          <a:p>
            <a:r>
              <a:rPr lang="en-US" dirty="0"/>
              <a:t>Doubly Linked List</a:t>
            </a:r>
          </a:p>
        </p:txBody>
      </p:sp>
      <p:sp>
        <p:nvSpPr>
          <p:cNvPr id="4" name="Slide Number Placeholder 3">
            <a:extLst>
              <a:ext uri="{FF2B5EF4-FFF2-40B4-BE49-F238E27FC236}">
                <a16:creationId xmlns:a16="http://schemas.microsoft.com/office/drawing/2014/main" id="{41814CC6-1811-47D0-B56F-D6FE463E5C7D}"/>
              </a:ext>
            </a:extLst>
          </p:cNvPr>
          <p:cNvSpPr>
            <a:spLocks noGrp="1"/>
          </p:cNvSpPr>
          <p:nvPr>
            <p:ph type="sldNum" sz="quarter" idx="12"/>
          </p:nvPr>
        </p:nvSpPr>
        <p:spPr>
          <a:xfrm>
            <a:off x="6862575" y="4849960"/>
            <a:ext cx="2133600" cy="273844"/>
          </a:xfrm>
        </p:spPr>
        <p:txBody>
          <a:bodyPr/>
          <a:lstStyle/>
          <a:p>
            <a:fld id="{B82CCC60-E8CD-4174-8B1A-7DF615B22EEF}" type="slidenum">
              <a:rPr lang="en-US" smtClean="0"/>
              <a:pPr/>
              <a:t>12</a:t>
            </a:fld>
            <a:endParaRPr lang="en-US" dirty="0"/>
          </a:p>
        </p:txBody>
      </p:sp>
      <p:pic>
        <p:nvPicPr>
          <p:cNvPr id="5" name="Picture 4">
            <a:extLst>
              <a:ext uri="{FF2B5EF4-FFF2-40B4-BE49-F238E27FC236}">
                <a16:creationId xmlns:a16="http://schemas.microsoft.com/office/drawing/2014/main" id="{410AD7E3-90E3-41CA-8C31-3FA55A94A215}"/>
              </a:ext>
            </a:extLst>
          </p:cNvPr>
          <p:cNvPicPr>
            <a:picLocks noChangeAspect="1"/>
          </p:cNvPicPr>
          <p:nvPr/>
        </p:nvPicPr>
        <p:blipFill>
          <a:blip r:embed="rId2"/>
          <a:stretch>
            <a:fillRect/>
          </a:stretch>
        </p:blipFill>
        <p:spPr>
          <a:xfrm>
            <a:off x="907080" y="1197407"/>
            <a:ext cx="7482545" cy="3652554"/>
          </a:xfrm>
          <a:prstGeom prst="rect">
            <a:avLst/>
          </a:prstGeom>
          <a:ln w="127000" cap="sq">
            <a:solidFill>
              <a:srgbClr val="FF2549"/>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0280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D4BD-E61D-4E13-9EA5-0E639B77EA8B}"/>
              </a:ext>
            </a:extLst>
          </p:cNvPr>
          <p:cNvSpPr>
            <a:spLocks noGrp="1"/>
          </p:cNvSpPr>
          <p:nvPr>
            <p:ph type="title"/>
          </p:nvPr>
        </p:nvSpPr>
        <p:spPr>
          <a:xfrm>
            <a:off x="3350360" y="281175"/>
            <a:ext cx="5650085" cy="642386"/>
          </a:xfrm>
        </p:spPr>
        <p:style>
          <a:lnRef idx="0">
            <a:schemeClr val="accent6"/>
          </a:lnRef>
          <a:fillRef idx="3">
            <a:schemeClr val="accent6"/>
          </a:fillRef>
          <a:effectRef idx="3">
            <a:schemeClr val="accent6"/>
          </a:effectRef>
          <a:fontRef idx="minor">
            <a:schemeClr val="lt1"/>
          </a:fontRef>
        </p:style>
        <p:txBody>
          <a:bodyPr>
            <a:normAutofit/>
          </a:bodyPr>
          <a:lstStyle/>
          <a:p>
            <a:r>
              <a:rPr lang="en-US" dirty="0"/>
              <a:t>Doubly Linked-List: </a:t>
            </a:r>
            <a:r>
              <a:rPr lang="en-US" dirty="0" err="1"/>
              <a:t>insertFirst</a:t>
            </a:r>
            <a:endParaRPr lang="en-US" dirty="0"/>
          </a:p>
        </p:txBody>
      </p:sp>
      <p:sp>
        <p:nvSpPr>
          <p:cNvPr id="4" name="Slide Number Placeholder 3">
            <a:extLst>
              <a:ext uri="{FF2B5EF4-FFF2-40B4-BE49-F238E27FC236}">
                <a16:creationId xmlns:a16="http://schemas.microsoft.com/office/drawing/2014/main" id="{B5306C1D-DBEA-4CAE-9AF2-F6BC13C9D0A9}"/>
              </a:ext>
            </a:extLst>
          </p:cNvPr>
          <p:cNvSpPr>
            <a:spLocks noGrp="1"/>
          </p:cNvSpPr>
          <p:nvPr>
            <p:ph type="sldNum" sz="quarter" idx="12"/>
          </p:nvPr>
        </p:nvSpPr>
        <p:spPr/>
        <p:txBody>
          <a:bodyPr/>
          <a:lstStyle/>
          <a:p>
            <a:fld id="{B82CCC60-E8CD-4174-8B1A-7DF615B22EEF}" type="slidenum">
              <a:rPr lang="en-US" smtClean="0"/>
              <a:pPr/>
              <a:t>13</a:t>
            </a:fld>
            <a:endParaRPr lang="en-US"/>
          </a:p>
        </p:txBody>
      </p:sp>
      <p:pic>
        <p:nvPicPr>
          <p:cNvPr id="6" name="Picture 5">
            <a:extLst>
              <a:ext uri="{FF2B5EF4-FFF2-40B4-BE49-F238E27FC236}">
                <a16:creationId xmlns:a16="http://schemas.microsoft.com/office/drawing/2014/main" id="{02A7DEE6-E48C-4C7F-B85B-449821AACADF}"/>
              </a:ext>
            </a:extLst>
          </p:cNvPr>
          <p:cNvPicPr>
            <a:picLocks noChangeAspect="1"/>
          </p:cNvPicPr>
          <p:nvPr/>
        </p:nvPicPr>
        <p:blipFill>
          <a:blip r:embed="rId2"/>
          <a:stretch>
            <a:fillRect/>
          </a:stretch>
        </p:blipFill>
        <p:spPr>
          <a:xfrm>
            <a:off x="754374" y="1315153"/>
            <a:ext cx="7482545" cy="3547171"/>
          </a:xfrm>
          <a:prstGeom prst="rect">
            <a:avLst/>
          </a:prstGeom>
          <a:ln w="127000" cap="sq">
            <a:solidFill>
              <a:srgbClr val="5EEC3C"/>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00143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D4BD-E61D-4E13-9EA5-0E639B77EA8B}"/>
              </a:ext>
            </a:extLst>
          </p:cNvPr>
          <p:cNvSpPr>
            <a:spLocks noGrp="1"/>
          </p:cNvSpPr>
          <p:nvPr>
            <p:ph type="title"/>
          </p:nvPr>
        </p:nvSpPr>
        <p:spPr>
          <a:xfrm>
            <a:off x="3197654" y="249609"/>
            <a:ext cx="5802791" cy="642386"/>
          </a:xfrm>
        </p:spPr>
        <p:style>
          <a:lnRef idx="3">
            <a:schemeClr val="lt1"/>
          </a:lnRef>
          <a:fillRef idx="1">
            <a:schemeClr val="accent5"/>
          </a:fillRef>
          <a:effectRef idx="1">
            <a:schemeClr val="accent5"/>
          </a:effectRef>
          <a:fontRef idx="minor">
            <a:schemeClr val="lt1"/>
          </a:fontRef>
        </p:style>
        <p:txBody>
          <a:bodyPr>
            <a:normAutofit/>
          </a:bodyPr>
          <a:lstStyle/>
          <a:p>
            <a:r>
              <a:rPr lang="en-US" dirty="0"/>
              <a:t>Doubly Linked-List: </a:t>
            </a:r>
            <a:r>
              <a:rPr lang="en-US" dirty="0" err="1"/>
              <a:t>insertAfter</a:t>
            </a:r>
            <a:endParaRPr lang="en-US" dirty="0"/>
          </a:p>
        </p:txBody>
      </p:sp>
      <p:sp>
        <p:nvSpPr>
          <p:cNvPr id="4" name="Slide Number Placeholder 3">
            <a:extLst>
              <a:ext uri="{FF2B5EF4-FFF2-40B4-BE49-F238E27FC236}">
                <a16:creationId xmlns:a16="http://schemas.microsoft.com/office/drawing/2014/main" id="{B5306C1D-DBEA-4CAE-9AF2-F6BC13C9D0A9}"/>
              </a:ext>
            </a:extLst>
          </p:cNvPr>
          <p:cNvSpPr>
            <a:spLocks noGrp="1"/>
          </p:cNvSpPr>
          <p:nvPr>
            <p:ph type="sldNum" sz="quarter" idx="12"/>
          </p:nvPr>
        </p:nvSpPr>
        <p:spPr/>
        <p:txBody>
          <a:bodyPr/>
          <a:lstStyle/>
          <a:p>
            <a:fld id="{B82CCC60-E8CD-4174-8B1A-7DF615B22EEF}" type="slidenum">
              <a:rPr lang="en-US" smtClean="0"/>
              <a:pPr/>
              <a:t>14</a:t>
            </a:fld>
            <a:endParaRPr lang="en-US"/>
          </a:p>
        </p:txBody>
      </p:sp>
      <p:pic>
        <p:nvPicPr>
          <p:cNvPr id="7" name="Picture 6">
            <a:extLst>
              <a:ext uri="{FF2B5EF4-FFF2-40B4-BE49-F238E27FC236}">
                <a16:creationId xmlns:a16="http://schemas.microsoft.com/office/drawing/2014/main" id="{751E945F-0527-477B-81F1-7533B71167ED}"/>
              </a:ext>
            </a:extLst>
          </p:cNvPr>
          <p:cNvPicPr>
            <a:picLocks noChangeAspect="1"/>
          </p:cNvPicPr>
          <p:nvPr/>
        </p:nvPicPr>
        <p:blipFill>
          <a:blip r:embed="rId2"/>
          <a:stretch>
            <a:fillRect/>
          </a:stretch>
        </p:blipFill>
        <p:spPr>
          <a:xfrm>
            <a:off x="907080" y="1548515"/>
            <a:ext cx="7177135" cy="3008399"/>
          </a:xfrm>
          <a:prstGeom prst="rect">
            <a:avLst/>
          </a:prstGeom>
          <a:ln w="127000" cap="sq">
            <a:solidFill>
              <a:srgbClr val="00B0F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019196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BBD4-9D81-4238-B186-97DFB585387B}"/>
              </a:ext>
            </a:extLst>
          </p:cNvPr>
          <p:cNvSpPr>
            <a:spLocks noGrp="1"/>
          </p:cNvSpPr>
          <p:nvPr>
            <p:ph type="title"/>
          </p:nvPr>
        </p:nvSpPr>
        <p:spPr/>
        <p:txBody>
          <a:bodyPr>
            <a:normAutofit/>
          </a:bodyPr>
          <a:lstStyle/>
          <a:p>
            <a:r>
              <a:rPr lang="en-US" dirty="0"/>
              <a:t>Doubly Linked-List: delete</a:t>
            </a:r>
          </a:p>
        </p:txBody>
      </p:sp>
      <p:sp>
        <p:nvSpPr>
          <p:cNvPr id="4" name="Slide Number Placeholder 3">
            <a:extLst>
              <a:ext uri="{FF2B5EF4-FFF2-40B4-BE49-F238E27FC236}">
                <a16:creationId xmlns:a16="http://schemas.microsoft.com/office/drawing/2014/main" id="{29D71B72-9C80-4676-ABA7-7323984CDB30}"/>
              </a:ext>
            </a:extLst>
          </p:cNvPr>
          <p:cNvSpPr>
            <a:spLocks noGrp="1"/>
          </p:cNvSpPr>
          <p:nvPr>
            <p:ph type="sldNum" sz="quarter" idx="12"/>
          </p:nvPr>
        </p:nvSpPr>
        <p:spPr/>
        <p:txBody>
          <a:bodyPr/>
          <a:lstStyle/>
          <a:p>
            <a:fld id="{B82CCC60-E8CD-4174-8B1A-7DF615B22EEF}" type="slidenum">
              <a:rPr lang="en-US" smtClean="0"/>
              <a:pPr/>
              <a:t>15</a:t>
            </a:fld>
            <a:endParaRPr lang="en-US"/>
          </a:p>
        </p:txBody>
      </p:sp>
      <p:pic>
        <p:nvPicPr>
          <p:cNvPr id="6" name="Picture 5">
            <a:extLst>
              <a:ext uri="{FF2B5EF4-FFF2-40B4-BE49-F238E27FC236}">
                <a16:creationId xmlns:a16="http://schemas.microsoft.com/office/drawing/2014/main" id="{3808A121-8154-4223-959E-B025BC79805B}"/>
              </a:ext>
            </a:extLst>
          </p:cNvPr>
          <p:cNvPicPr>
            <a:picLocks noChangeAspect="1"/>
          </p:cNvPicPr>
          <p:nvPr/>
        </p:nvPicPr>
        <p:blipFill>
          <a:blip r:embed="rId2"/>
          <a:stretch>
            <a:fillRect/>
          </a:stretch>
        </p:blipFill>
        <p:spPr>
          <a:xfrm>
            <a:off x="601670" y="1681162"/>
            <a:ext cx="7940660" cy="2723048"/>
          </a:xfrm>
          <a:prstGeom prst="rect">
            <a:avLst/>
          </a:prstGeom>
          <a:ln w="228600" cap="sq" cmpd="thickThin">
            <a:solidFill>
              <a:srgbClr val="CC0099"/>
            </a:solidFill>
            <a:prstDash val="solid"/>
            <a:miter lim="800000"/>
          </a:ln>
          <a:effectLst>
            <a:innerShdw blurRad="76200">
              <a:srgbClr val="000000"/>
            </a:innerShdw>
          </a:effectLst>
        </p:spPr>
      </p:pic>
    </p:spTree>
    <p:extLst>
      <p:ext uri="{BB962C8B-B14F-4D97-AF65-F5344CB8AC3E}">
        <p14:creationId xmlns:p14="http://schemas.microsoft.com/office/powerpoint/2010/main" val="861374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E5C8-E6AD-4E90-9783-1A2E11E9EF0A}"/>
              </a:ext>
            </a:extLst>
          </p:cNvPr>
          <p:cNvSpPr>
            <a:spLocks noGrp="1"/>
          </p:cNvSpPr>
          <p:nvPr>
            <p:ph type="title"/>
          </p:nvPr>
        </p:nvSpPr>
        <p:spPr/>
        <p:txBody>
          <a:bodyPr/>
          <a:lstStyle/>
          <a:p>
            <a:r>
              <a:rPr lang="en-US" dirty="0"/>
              <a:t>Recursion</a:t>
            </a:r>
          </a:p>
        </p:txBody>
      </p:sp>
      <p:sp>
        <p:nvSpPr>
          <p:cNvPr id="4" name="Slide Number Placeholder 3">
            <a:extLst>
              <a:ext uri="{FF2B5EF4-FFF2-40B4-BE49-F238E27FC236}">
                <a16:creationId xmlns:a16="http://schemas.microsoft.com/office/drawing/2014/main" id="{62127CE1-5C93-4AFE-93BB-E2A19976359A}"/>
              </a:ext>
            </a:extLst>
          </p:cNvPr>
          <p:cNvSpPr>
            <a:spLocks noGrp="1"/>
          </p:cNvSpPr>
          <p:nvPr>
            <p:ph type="sldNum" sz="quarter" idx="12"/>
          </p:nvPr>
        </p:nvSpPr>
        <p:spPr/>
        <p:txBody>
          <a:bodyPr/>
          <a:lstStyle/>
          <a:p>
            <a:fld id="{B82CCC60-E8CD-4174-8B1A-7DF615B22EEF}" type="slidenum">
              <a:rPr lang="en-US" smtClean="0"/>
              <a:pPr/>
              <a:t>16</a:t>
            </a:fld>
            <a:endParaRPr lang="en-US"/>
          </a:p>
        </p:txBody>
      </p:sp>
      <p:pic>
        <p:nvPicPr>
          <p:cNvPr id="5" name="Picture 4">
            <a:extLst>
              <a:ext uri="{FF2B5EF4-FFF2-40B4-BE49-F238E27FC236}">
                <a16:creationId xmlns:a16="http://schemas.microsoft.com/office/drawing/2014/main" id="{786AE335-9097-4455-807C-FC54D776F91D}"/>
              </a:ext>
            </a:extLst>
          </p:cNvPr>
          <p:cNvPicPr>
            <a:picLocks noChangeAspect="1"/>
          </p:cNvPicPr>
          <p:nvPr/>
        </p:nvPicPr>
        <p:blipFill>
          <a:blip r:embed="rId2"/>
          <a:stretch>
            <a:fillRect/>
          </a:stretch>
        </p:blipFill>
        <p:spPr>
          <a:xfrm>
            <a:off x="457201" y="1350110"/>
            <a:ext cx="7932424" cy="3704242"/>
          </a:xfrm>
          <a:prstGeom prst="rect">
            <a:avLst/>
          </a:prstGeom>
        </p:spPr>
      </p:pic>
    </p:spTree>
    <p:extLst>
      <p:ext uri="{BB962C8B-B14F-4D97-AF65-F5344CB8AC3E}">
        <p14:creationId xmlns:p14="http://schemas.microsoft.com/office/powerpoint/2010/main" val="1227721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6534-D098-43FB-8AC2-ED739CA05265}"/>
              </a:ext>
            </a:extLst>
          </p:cNvPr>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a:solidFill>
                  <a:srgbClr val="FF0000"/>
                </a:solidFill>
              </a:rPr>
              <a:t>Example 1:</a:t>
            </a:r>
            <a:r>
              <a:rPr lang="en-US" dirty="0">
                <a:solidFill>
                  <a:srgbClr val="FFFF00"/>
                </a:solidFill>
              </a:rPr>
              <a:t> </a:t>
            </a:r>
            <a:r>
              <a:rPr lang="en-US" dirty="0"/>
              <a:t>Triangular numbers/ summation</a:t>
            </a:r>
          </a:p>
        </p:txBody>
      </p:sp>
      <p:sp>
        <p:nvSpPr>
          <p:cNvPr id="4" name="Slide Number Placeholder 3">
            <a:extLst>
              <a:ext uri="{FF2B5EF4-FFF2-40B4-BE49-F238E27FC236}">
                <a16:creationId xmlns:a16="http://schemas.microsoft.com/office/drawing/2014/main" id="{96105946-1CC2-4145-92BC-543124469030}"/>
              </a:ext>
            </a:extLst>
          </p:cNvPr>
          <p:cNvSpPr>
            <a:spLocks noGrp="1"/>
          </p:cNvSpPr>
          <p:nvPr>
            <p:ph type="sldNum" sz="quarter" idx="12"/>
          </p:nvPr>
        </p:nvSpPr>
        <p:spPr>
          <a:xfrm>
            <a:off x="6992834" y="4849960"/>
            <a:ext cx="2133600" cy="273844"/>
          </a:xfrm>
        </p:spPr>
        <p:txBody>
          <a:bodyPr/>
          <a:lstStyle/>
          <a:p>
            <a:fld id="{B82CCC60-E8CD-4174-8B1A-7DF615B22EEF}" type="slidenum">
              <a:rPr lang="en-US" smtClean="0"/>
              <a:pPr/>
              <a:t>17</a:t>
            </a:fld>
            <a:endParaRPr lang="en-US" dirty="0"/>
          </a:p>
        </p:txBody>
      </p:sp>
      <p:pic>
        <p:nvPicPr>
          <p:cNvPr id="5" name="Picture 4">
            <a:extLst>
              <a:ext uri="{FF2B5EF4-FFF2-40B4-BE49-F238E27FC236}">
                <a16:creationId xmlns:a16="http://schemas.microsoft.com/office/drawing/2014/main" id="{4AC5DFF8-FCBC-4D40-A7F8-1F6DF1B93D1B}"/>
              </a:ext>
            </a:extLst>
          </p:cNvPr>
          <p:cNvPicPr>
            <a:picLocks noChangeAspect="1"/>
          </p:cNvPicPr>
          <p:nvPr/>
        </p:nvPicPr>
        <p:blipFill>
          <a:blip r:embed="rId2"/>
          <a:stretch>
            <a:fillRect/>
          </a:stretch>
        </p:blipFill>
        <p:spPr>
          <a:xfrm>
            <a:off x="457200" y="1350110"/>
            <a:ext cx="8246070" cy="3551210"/>
          </a:xfrm>
          <a:prstGeom prst="rect">
            <a:avLst/>
          </a:prstGeom>
          <a:ln w="127000" cap="sq">
            <a:solidFill>
              <a:srgbClr val="99FFCC"/>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535180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6534-D098-43FB-8AC2-ED739CA05265}"/>
              </a:ext>
            </a:extLst>
          </p:cNvPr>
          <p:cNvSpPr>
            <a:spLocks noGrp="1"/>
          </p:cNvSpPr>
          <p:nvPr>
            <p:ph type="title"/>
          </p:nvPr>
        </p:nvSpPr>
        <p:spPr>
          <a:xfrm>
            <a:off x="448965" y="281175"/>
            <a:ext cx="8246070" cy="763526"/>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a:solidFill>
                  <a:srgbClr val="FF0000"/>
                </a:solidFill>
              </a:rPr>
              <a:t>Example 1:</a:t>
            </a:r>
            <a:r>
              <a:rPr lang="en-US" dirty="0">
                <a:solidFill>
                  <a:srgbClr val="FFFF00"/>
                </a:solidFill>
              </a:rPr>
              <a:t> </a:t>
            </a:r>
            <a:r>
              <a:rPr lang="en-US" dirty="0"/>
              <a:t>Triangular numbers/ summation</a:t>
            </a:r>
          </a:p>
        </p:txBody>
      </p:sp>
      <p:sp>
        <p:nvSpPr>
          <p:cNvPr id="4" name="Slide Number Placeholder 3">
            <a:extLst>
              <a:ext uri="{FF2B5EF4-FFF2-40B4-BE49-F238E27FC236}">
                <a16:creationId xmlns:a16="http://schemas.microsoft.com/office/drawing/2014/main" id="{96105946-1CC2-4145-92BC-543124469030}"/>
              </a:ext>
            </a:extLst>
          </p:cNvPr>
          <p:cNvSpPr>
            <a:spLocks noGrp="1"/>
          </p:cNvSpPr>
          <p:nvPr>
            <p:ph type="sldNum" sz="quarter" idx="12"/>
          </p:nvPr>
        </p:nvSpPr>
        <p:spPr>
          <a:xfrm>
            <a:off x="7022331" y="4871218"/>
            <a:ext cx="2133600" cy="273844"/>
          </a:xfrm>
        </p:spPr>
        <p:txBody>
          <a:bodyPr/>
          <a:lstStyle/>
          <a:p>
            <a:fld id="{B82CCC60-E8CD-4174-8B1A-7DF615B22EEF}" type="slidenum">
              <a:rPr lang="en-US" smtClean="0"/>
              <a:pPr/>
              <a:t>18</a:t>
            </a:fld>
            <a:endParaRPr lang="en-US" dirty="0"/>
          </a:p>
        </p:txBody>
      </p:sp>
      <p:pic>
        <p:nvPicPr>
          <p:cNvPr id="3" name="Picture 2">
            <a:extLst>
              <a:ext uri="{FF2B5EF4-FFF2-40B4-BE49-F238E27FC236}">
                <a16:creationId xmlns:a16="http://schemas.microsoft.com/office/drawing/2014/main" id="{A6307545-9029-4016-B72F-1613EAC5137F}"/>
              </a:ext>
            </a:extLst>
          </p:cNvPr>
          <p:cNvPicPr>
            <a:picLocks noChangeAspect="1"/>
          </p:cNvPicPr>
          <p:nvPr/>
        </p:nvPicPr>
        <p:blipFill>
          <a:blip r:embed="rId2"/>
          <a:stretch>
            <a:fillRect/>
          </a:stretch>
        </p:blipFill>
        <p:spPr>
          <a:xfrm>
            <a:off x="601669" y="1191708"/>
            <a:ext cx="8093365" cy="3835875"/>
          </a:xfrm>
          <a:prstGeom prst="rect">
            <a:avLst/>
          </a:prstGeom>
          <a:ln w="88900" cap="sq" cmpd="thickThin">
            <a:solidFill>
              <a:srgbClr val="FFFF00"/>
            </a:solidFill>
            <a:prstDash val="solid"/>
            <a:miter lim="800000"/>
          </a:ln>
          <a:effectLst>
            <a:innerShdw blurRad="76200">
              <a:srgbClr val="000000"/>
            </a:innerShdw>
          </a:effectLst>
        </p:spPr>
      </p:pic>
    </p:spTree>
    <p:extLst>
      <p:ext uri="{BB962C8B-B14F-4D97-AF65-F5344CB8AC3E}">
        <p14:creationId xmlns:p14="http://schemas.microsoft.com/office/powerpoint/2010/main" val="1779578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6534-D098-43FB-8AC2-ED739CA05265}"/>
              </a:ext>
            </a:extLst>
          </p:cNvPr>
          <p:cNvSpPr>
            <a:spLocks noGrp="1"/>
          </p:cNvSpPr>
          <p:nvPr>
            <p:ph type="title"/>
          </p:nvPr>
        </p:nvSpPr>
        <p:spPr>
          <a:xfrm>
            <a:off x="1018173" y="433880"/>
            <a:ext cx="7676862" cy="763526"/>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n-US" dirty="0">
                <a:solidFill>
                  <a:srgbClr val="FF0000"/>
                </a:solidFill>
              </a:rPr>
              <a:t>Example 1:</a:t>
            </a:r>
            <a:r>
              <a:rPr lang="en-US" dirty="0">
                <a:solidFill>
                  <a:srgbClr val="FFFF00"/>
                </a:solidFill>
              </a:rPr>
              <a:t> </a:t>
            </a:r>
            <a:r>
              <a:rPr lang="en-US" dirty="0"/>
              <a:t>Triangular numbers/ summation</a:t>
            </a:r>
          </a:p>
        </p:txBody>
      </p:sp>
      <p:sp>
        <p:nvSpPr>
          <p:cNvPr id="4" name="Slide Number Placeholder 3">
            <a:extLst>
              <a:ext uri="{FF2B5EF4-FFF2-40B4-BE49-F238E27FC236}">
                <a16:creationId xmlns:a16="http://schemas.microsoft.com/office/drawing/2014/main" id="{96105946-1CC2-4145-92BC-543124469030}"/>
              </a:ext>
            </a:extLst>
          </p:cNvPr>
          <p:cNvSpPr>
            <a:spLocks noGrp="1"/>
          </p:cNvSpPr>
          <p:nvPr>
            <p:ph type="sldNum" sz="quarter" idx="12"/>
          </p:nvPr>
        </p:nvSpPr>
        <p:spPr>
          <a:xfrm>
            <a:off x="6968559" y="4869656"/>
            <a:ext cx="2133600" cy="273844"/>
          </a:xfrm>
        </p:spPr>
        <p:txBody>
          <a:bodyPr/>
          <a:lstStyle/>
          <a:p>
            <a:fld id="{B82CCC60-E8CD-4174-8B1A-7DF615B22EEF}" type="slidenum">
              <a:rPr lang="en-US" smtClean="0"/>
              <a:pPr/>
              <a:t>19</a:t>
            </a:fld>
            <a:endParaRPr lang="en-US" dirty="0"/>
          </a:p>
        </p:txBody>
      </p:sp>
      <p:pic>
        <p:nvPicPr>
          <p:cNvPr id="5" name="Picture 4">
            <a:extLst>
              <a:ext uri="{FF2B5EF4-FFF2-40B4-BE49-F238E27FC236}">
                <a16:creationId xmlns:a16="http://schemas.microsoft.com/office/drawing/2014/main" id="{1A855034-A87F-4D81-8573-1F05D2F955A7}"/>
              </a:ext>
            </a:extLst>
          </p:cNvPr>
          <p:cNvPicPr>
            <a:picLocks noChangeAspect="1"/>
          </p:cNvPicPr>
          <p:nvPr/>
        </p:nvPicPr>
        <p:blipFill>
          <a:blip r:embed="rId2"/>
          <a:stretch>
            <a:fillRect/>
          </a:stretch>
        </p:blipFill>
        <p:spPr>
          <a:xfrm>
            <a:off x="1018173" y="1487032"/>
            <a:ext cx="7676862" cy="3519546"/>
          </a:xfrm>
          <a:prstGeom prst="rect">
            <a:avLst/>
          </a:prstGeom>
          <a:ln w="88900" cap="sq" cmpd="thickThin">
            <a:solidFill>
              <a:srgbClr val="5EEC3C"/>
            </a:solidFill>
            <a:prstDash val="solid"/>
            <a:miter lim="800000"/>
          </a:ln>
          <a:effectLst>
            <a:innerShdw blurRad="76200">
              <a:srgbClr val="000000"/>
            </a:innerShdw>
          </a:effectLst>
        </p:spPr>
      </p:pic>
    </p:spTree>
    <p:extLst>
      <p:ext uri="{BB962C8B-B14F-4D97-AF65-F5344CB8AC3E}">
        <p14:creationId xmlns:p14="http://schemas.microsoft.com/office/powerpoint/2010/main" val="104669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09987" y="1526876"/>
            <a:ext cx="8960689" cy="3538987"/>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DTI 212 </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Data Structure and Algorithm</a:t>
            </a: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49370" y="1717042"/>
            <a:ext cx="8604849" cy="3221966"/>
          </a:xfrm>
        </p:spPr>
        <p:txBody>
          <a:bodyPr>
            <a:normAutofit/>
          </a:bodyPr>
          <a:lstStyle/>
          <a:p>
            <a:pPr marL="0" indent="0">
              <a:buNone/>
            </a:pPr>
            <a:r>
              <a:rPr lang="en-US" sz="2100" b="1" dirty="0">
                <a:solidFill>
                  <a:schemeClr val="bg2"/>
                </a:solidFill>
              </a:rPr>
              <a:t>Link to </a:t>
            </a:r>
            <a:r>
              <a:rPr lang="en-US" sz="2100" b="1" dirty="0" err="1">
                <a:solidFill>
                  <a:schemeClr val="bg2"/>
                </a:solidFill>
              </a:rPr>
              <a:t>powerpoint</a:t>
            </a:r>
            <a:r>
              <a:rPr lang="en-US" sz="2100" b="1" dirty="0">
                <a:solidFill>
                  <a:schemeClr val="bg2"/>
                </a:solidFill>
              </a:rPr>
              <a:t> handout : </a:t>
            </a:r>
          </a:p>
          <a:p>
            <a:pPr marL="0" indent="0">
              <a:buNone/>
            </a:pPr>
            <a:r>
              <a:rPr lang="en-US" sz="2100" b="1" dirty="0">
                <a:solidFill>
                  <a:schemeClr val="bg2"/>
                </a:solidFill>
              </a:rPr>
              <a:t>             </a:t>
            </a:r>
            <a:r>
              <a:rPr lang="en-US" sz="2700" b="1" dirty="0">
                <a:ln w="9525">
                  <a:solidFill>
                    <a:schemeClr val="bg1"/>
                  </a:solidFill>
                  <a:prstDash val="solid"/>
                </a:ln>
                <a:effectLst>
                  <a:outerShdw blurRad="12700" dist="38100" dir="2700000" algn="tl" rotWithShape="0">
                    <a:schemeClr val="bg1">
                      <a:lumMod val="50000"/>
                    </a:schemeClr>
                  </a:outerShdw>
                </a:effectLst>
              </a:rPr>
              <a:t>https://kbucomsci.weebly.com</a:t>
            </a:r>
            <a:endParaRPr lang="en-US" sz="2100" b="1" dirty="0">
              <a:solidFill>
                <a:srgbClr val="0070C0"/>
              </a:solidFill>
            </a:endParaRPr>
          </a:p>
          <a:p>
            <a:pPr marL="0" indent="0">
              <a:buNone/>
            </a:pPr>
            <a:r>
              <a:rPr lang="en-US" sz="2100" b="1" dirty="0">
                <a:solidFill>
                  <a:schemeClr val="bg2"/>
                </a:solidFill>
              </a:rPr>
              <a:t>QR-Code to handout : </a:t>
            </a:r>
          </a:p>
        </p:txBody>
      </p:sp>
      <p:pic>
        <p:nvPicPr>
          <p:cNvPr id="7170" name="Picture 2">
            <a:extLst>
              <a:ext uri="{FF2B5EF4-FFF2-40B4-BE49-F238E27FC236}">
                <a16:creationId xmlns:a16="http://schemas.microsoft.com/office/drawing/2014/main" id="{D3CF70A5-AAE0-CDBB-15D5-53EAF01A2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051" y="1834192"/>
            <a:ext cx="2643188" cy="243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4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6534-D098-43FB-8AC2-ED739CA05265}"/>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fontScale="90000"/>
          </a:bodyPr>
          <a:lstStyle/>
          <a:p>
            <a:r>
              <a:rPr lang="en-US" dirty="0">
                <a:solidFill>
                  <a:srgbClr val="FF0000"/>
                </a:solidFill>
              </a:rPr>
              <a:t>Example 1:</a:t>
            </a:r>
            <a:r>
              <a:rPr lang="en-US" dirty="0">
                <a:solidFill>
                  <a:srgbClr val="FFFF00"/>
                </a:solidFill>
              </a:rPr>
              <a:t> </a:t>
            </a:r>
            <a:r>
              <a:rPr lang="en-US" dirty="0"/>
              <a:t>Triangular numbers/ summation</a:t>
            </a:r>
          </a:p>
        </p:txBody>
      </p:sp>
      <p:sp>
        <p:nvSpPr>
          <p:cNvPr id="4" name="Slide Number Placeholder 3">
            <a:extLst>
              <a:ext uri="{FF2B5EF4-FFF2-40B4-BE49-F238E27FC236}">
                <a16:creationId xmlns:a16="http://schemas.microsoft.com/office/drawing/2014/main" id="{96105946-1CC2-4145-92BC-543124469030}"/>
              </a:ext>
            </a:extLst>
          </p:cNvPr>
          <p:cNvSpPr>
            <a:spLocks noGrp="1"/>
          </p:cNvSpPr>
          <p:nvPr>
            <p:ph type="sldNum" sz="quarter" idx="12"/>
          </p:nvPr>
        </p:nvSpPr>
        <p:spPr>
          <a:xfrm>
            <a:off x="6995634" y="4878107"/>
            <a:ext cx="2133600" cy="273844"/>
          </a:xfrm>
        </p:spPr>
        <p:txBody>
          <a:bodyPr/>
          <a:lstStyle/>
          <a:p>
            <a:fld id="{B82CCC60-E8CD-4174-8B1A-7DF615B22EEF}" type="slidenum">
              <a:rPr lang="en-US" smtClean="0"/>
              <a:pPr/>
              <a:t>20</a:t>
            </a:fld>
            <a:endParaRPr lang="en-US" dirty="0"/>
          </a:p>
        </p:txBody>
      </p:sp>
      <p:pic>
        <p:nvPicPr>
          <p:cNvPr id="3" name="Picture 2">
            <a:extLst>
              <a:ext uri="{FF2B5EF4-FFF2-40B4-BE49-F238E27FC236}">
                <a16:creationId xmlns:a16="http://schemas.microsoft.com/office/drawing/2014/main" id="{AE9C7999-09AF-4A18-8EB3-7996AF6F9ED4}"/>
              </a:ext>
            </a:extLst>
          </p:cNvPr>
          <p:cNvPicPr>
            <a:picLocks noChangeAspect="1"/>
          </p:cNvPicPr>
          <p:nvPr/>
        </p:nvPicPr>
        <p:blipFill>
          <a:blip r:embed="rId2"/>
          <a:stretch>
            <a:fillRect/>
          </a:stretch>
        </p:blipFill>
        <p:spPr>
          <a:xfrm>
            <a:off x="754375" y="1350110"/>
            <a:ext cx="7470291" cy="3512215"/>
          </a:xfrm>
          <a:prstGeom prst="rect">
            <a:avLst/>
          </a:prstGeom>
          <a:ln w="127000" cap="sq">
            <a:solidFill>
              <a:srgbClr val="FF2549"/>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82472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7FD0-196E-4045-9F5E-FD8B48721B19}"/>
              </a:ext>
            </a:extLst>
          </p:cNvPr>
          <p:cNvSpPr>
            <a:spLocks noGrp="1"/>
          </p:cNvSpPr>
          <p:nvPr>
            <p:ph type="title"/>
          </p:nvPr>
        </p:nvSpPr>
        <p:spPr>
          <a:xfrm>
            <a:off x="3197655" y="433880"/>
            <a:ext cx="5497380" cy="763526"/>
          </a:xfrm>
        </p:spPr>
        <p:style>
          <a:lnRef idx="3">
            <a:schemeClr val="lt1"/>
          </a:lnRef>
          <a:fillRef idx="1">
            <a:schemeClr val="accent6"/>
          </a:fillRef>
          <a:effectRef idx="1">
            <a:schemeClr val="accent6"/>
          </a:effectRef>
          <a:fontRef idx="minor">
            <a:schemeClr val="lt1"/>
          </a:fontRef>
        </p:style>
        <p:txBody>
          <a:bodyPr/>
          <a:lstStyle/>
          <a:p>
            <a:r>
              <a:rPr lang="en-US" dirty="0"/>
              <a:t>Example 2: Factorial</a:t>
            </a:r>
          </a:p>
        </p:txBody>
      </p:sp>
      <p:sp>
        <p:nvSpPr>
          <p:cNvPr id="4" name="Slide Number Placeholder 3">
            <a:extLst>
              <a:ext uri="{FF2B5EF4-FFF2-40B4-BE49-F238E27FC236}">
                <a16:creationId xmlns:a16="http://schemas.microsoft.com/office/drawing/2014/main" id="{F52AF52F-8C8E-4EED-9246-D3F0517F2D82}"/>
              </a:ext>
            </a:extLst>
          </p:cNvPr>
          <p:cNvSpPr>
            <a:spLocks noGrp="1"/>
          </p:cNvSpPr>
          <p:nvPr>
            <p:ph type="sldNum" sz="quarter" idx="12"/>
          </p:nvPr>
        </p:nvSpPr>
        <p:spPr>
          <a:xfrm>
            <a:off x="7017414" y="4785306"/>
            <a:ext cx="2133600" cy="273844"/>
          </a:xfrm>
        </p:spPr>
        <p:txBody>
          <a:bodyPr/>
          <a:lstStyle/>
          <a:p>
            <a:fld id="{B82CCC60-E8CD-4174-8B1A-7DF615B22EEF}" type="slidenum">
              <a:rPr lang="en-US" smtClean="0"/>
              <a:pPr/>
              <a:t>21</a:t>
            </a:fld>
            <a:endParaRPr lang="en-US" dirty="0"/>
          </a:p>
        </p:txBody>
      </p:sp>
      <p:pic>
        <p:nvPicPr>
          <p:cNvPr id="5" name="Picture 4">
            <a:extLst>
              <a:ext uri="{FF2B5EF4-FFF2-40B4-BE49-F238E27FC236}">
                <a16:creationId xmlns:a16="http://schemas.microsoft.com/office/drawing/2014/main" id="{4ADA7209-249F-4B0B-B882-94862EA16EA5}"/>
              </a:ext>
            </a:extLst>
          </p:cNvPr>
          <p:cNvPicPr>
            <a:picLocks noChangeAspect="1"/>
          </p:cNvPicPr>
          <p:nvPr/>
        </p:nvPicPr>
        <p:blipFill>
          <a:blip r:embed="rId2"/>
          <a:stretch>
            <a:fillRect/>
          </a:stretch>
        </p:blipFill>
        <p:spPr>
          <a:xfrm>
            <a:off x="352143" y="1502814"/>
            <a:ext cx="8342892" cy="3359511"/>
          </a:xfrm>
          <a:prstGeom prst="rect">
            <a:avLst/>
          </a:prstGeom>
          <a:ln w="127000" cap="sq">
            <a:solidFill>
              <a:schemeClr val="tx2">
                <a:lumMod val="75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044380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72D3-6B30-43B3-8A58-B9D54149BE3E}"/>
              </a:ext>
            </a:extLst>
          </p:cNvPr>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en-US" dirty="0">
                <a:solidFill>
                  <a:srgbClr val="FF0000"/>
                </a:solidFill>
              </a:rPr>
              <a:t>Example 3:</a:t>
            </a:r>
            <a:r>
              <a:rPr lang="en-US" dirty="0"/>
              <a:t> Fibonacci numbers</a:t>
            </a:r>
          </a:p>
        </p:txBody>
      </p:sp>
      <p:sp>
        <p:nvSpPr>
          <p:cNvPr id="4" name="Slide Number Placeholder 3">
            <a:extLst>
              <a:ext uri="{FF2B5EF4-FFF2-40B4-BE49-F238E27FC236}">
                <a16:creationId xmlns:a16="http://schemas.microsoft.com/office/drawing/2014/main" id="{595FD5A5-C504-4858-9F7E-836E0FD71D8F}"/>
              </a:ext>
            </a:extLst>
          </p:cNvPr>
          <p:cNvSpPr>
            <a:spLocks noGrp="1"/>
          </p:cNvSpPr>
          <p:nvPr>
            <p:ph type="sldNum" sz="quarter" idx="12"/>
          </p:nvPr>
        </p:nvSpPr>
        <p:spPr/>
        <p:txBody>
          <a:bodyPr/>
          <a:lstStyle/>
          <a:p>
            <a:fld id="{B82CCC60-E8CD-4174-8B1A-7DF615B22EEF}" type="slidenum">
              <a:rPr lang="en-US" smtClean="0"/>
              <a:pPr/>
              <a:t>22</a:t>
            </a:fld>
            <a:endParaRPr lang="en-US"/>
          </a:p>
        </p:txBody>
      </p:sp>
      <p:pic>
        <p:nvPicPr>
          <p:cNvPr id="5" name="Picture 4">
            <a:extLst>
              <a:ext uri="{FF2B5EF4-FFF2-40B4-BE49-F238E27FC236}">
                <a16:creationId xmlns:a16="http://schemas.microsoft.com/office/drawing/2014/main" id="{4B15E9E3-24C1-4F64-A7F9-1C00D803ACEB}"/>
              </a:ext>
            </a:extLst>
          </p:cNvPr>
          <p:cNvPicPr>
            <a:picLocks noChangeAspect="1"/>
          </p:cNvPicPr>
          <p:nvPr/>
        </p:nvPicPr>
        <p:blipFill>
          <a:blip r:embed="rId2"/>
          <a:stretch>
            <a:fillRect/>
          </a:stretch>
        </p:blipFill>
        <p:spPr>
          <a:xfrm>
            <a:off x="448965" y="1197405"/>
            <a:ext cx="7787955" cy="3731055"/>
          </a:xfrm>
          <a:prstGeom prst="rect">
            <a:avLst/>
          </a:prstGeom>
        </p:spPr>
      </p:pic>
      <p:sp>
        <p:nvSpPr>
          <p:cNvPr id="6" name="Rectangle 5">
            <a:extLst>
              <a:ext uri="{FF2B5EF4-FFF2-40B4-BE49-F238E27FC236}">
                <a16:creationId xmlns:a16="http://schemas.microsoft.com/office/drawing/2014/main" id="{074A832D-FD9D-48C1-A808-FA758B435591}"/>
              </a:ext>
            </a:extLst>
          </p:cNvPr>
          <p:cNvSpPr/>
          <p:nvPr/>
        </p:nvSpPr>
        <p:spPr>
          <a:xfrm>
            <a:off x="7931510" y="4654616"/>
            <a:ext cx="152705" cy="2077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12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197655" y="433880"/>
            <a:ext cx="5497380" cy="763526"/>
          </a:xfrm>
        </p:spPr>
        <p:style>
          <a:lnRef idx="3">
            <a:schemeClr val="lt1"/>
          </a:lnRef>
          <a:fillRef idx="1">
            <a:schemeClr val="accent6"/>
          </a:fillRef>
          <a:effectRef idx="1">
            <a:schemeClr val="accent6"/>
          </a:effectRef>
          <a:fontRef idx="minor">
            <a:schemeClr val="lt1"/>
          </a:fontRef>
        </p:style>
        <p:txBody>
          <a:bodyPr/>
          <a:lstStyle/>
          <a:p>
            <a:r>
              <a:rPr lang="en-US" dirty="0"/>
              <a:t>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fontScale="85000" lnSpcReduction="20000"/>
          </a:bodyPr>
          <a:lstStyle/>
          <a:p>
            <a:pPr marL="0" indent="0">
              <a:buNone/>
            </a:pPr>
            <a:endParaRPr lang="en-US" sz="3900" dirty="0"/>
          </a:p>
          <a:p>
            <a:pPr marL="0" indent="0">
              <a:buNone/>
            </a:pPr>
            <a:r>
              <a:rPr lang="en-US" sz="3900" dirty="0"/>
              <a:t>The tree is a nonlinear hierarchical data structure and comprises a collection of entities known as </a:t>
            </a:r>
            <a:r>
              <a:rPr lang="en-US" sz="3900" dirty="0">
                <a:highlight>
                  <a:srgbClr val="FFFF00"/>
                </a:highlight>
              </a:rPr>
              <a:t>nodes</a:t>
            </a:r>
            <a:r>
              <a:rPr lang="en-US" sz="3900" dirty="0"/>
              <a:t>. It connects each node in the tree data structure using "</a:t>
            </a:r>
            <a:r>
              <a:rPr lang="en-US" sz="3900" dirty="0">
                <a:highlight>
                  <a:srgbClr val="FFFF00"/>
                </a:highlight>
              </a:rPr>
              <a:t>edges</a:t>
            </a:r>
            <a:r>
              <a:rPr lang="en-US" sz="3900" dirty="0"/>
              <a:t>”, both directed and undirected.</a:t>
            </a:r>
          </a:p>
          <a:p>
            <a:pPr marL="0" indent="0">
              <a:buNone/>
            </a:pPr>
            <a:endParaRPr lang="en-US" sz="3200" dirty="0"/>
          </a:p>
          <a:p>
            <a:pPr marL="0" indent="0">
              <a:buNone/>
            </a:pPr>
            <a:r>
              <a:rPr lang="en-US" sz="3200" dirty="0"/>
              <a:t> </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p:txBody>
          <a:bodyPr/>
          <a:lstStyle/>
          <a:p>
            <a:fld id="{B82CCC60-E8CD-4174-8B1A-7DF615B22EEF}" type="slidenum">
              <a:rPr lang="en-US" smtClean="0"/>
              <a:pPr/>
              <a:t>23</a:t>
            </a:fld>
            <a:endParaRPr lang="en-US"/>
          </a:p>
        </p:txBody>
      </p:sp>
    </p:spTree>
    <p:extLst>
      <p:ext uri="{BB962C8B-B14F-4D97-AF65-F5344CB8AC3E}">
        <p14:creationId xmlns:p14="http://schemas.microsoft.com/office/powerpoint/2010/main" val="739911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196674" y="281175"/>
            <a:ext cx="5497380" cy="763526"/>
          </a:xfrm>
        </p:spPr>
        <p:style>
          <a:lnRef idx="3">
            <a:schemeClr val="lt1"/>
          </a:lnRef>
          <a:fillRef idx="1">
            <a:schemeClr val="accent6"/>
          </a:fillRef>
          <a:effectRef idx="1">
            <a:schemeClr val="accent6"/>
          </a:effectRef>
          <a:fontRef idx="minor">
            <a:schemeClr val="lt1"/>
          </a:fontRef>
        </p:style>
        <p:txBody>
          <a:bodyPr/>
          <a:lstStyle/>
          <a:p>
            <a:r>
              <a:rPr lang="en-US" dirty="0"/>
              <a:t>TREE</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p:txBody>
          <a:bodyPr/>
          <a:lstStyle/>
          <a:p>
            <a:fld id="{B82CCC60-E8CD-4174-8B1A-7DF615B22EEF}" type="slidenum">
              <a:rPr lang="en-US" smtClean="0"/>
              <a:pPr/>
              <a:t>24</a:t>
            </a:fld>
            <a:endParaRPr lang="en-US"/>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312533" y="1161990"/>
            <a:ext cx="8606353" cy="1679755"/>
          </a:xfrm>
        </p:spPr>
        <p:style>
          <a:lnRef idx="0">
            <a:schemeClr val="accent5"/>
          </a:lnRef>
          <a:fillRef idx="3">
            <a:schemeClr val="accent5"/>
          </a:fillRef>
          <a:effectRef idx="3">
            <a:schemeClr val="accent5"/>
          </a:effectRef>
          <a:fontRef idx="minor">
            <a:schemeClr val="lt1"/>
          </a:fontRef>
        </p:style>
        <p:txBody>
          <a:bodyPr>
            <a:normAutofit fontScale="92500" lnSpcReduction="20000"/>
          </a:bodyPr>
          <a:lstStyle/>
          <a:p>
            <a:pPr marL="0" indent="0">
              <a:buNone/>
            </a:pPr>
            <a:r>
              <a:rPr lang="en-US" sz="3200" dirty="0"/>
              <a:t>The image below represents the tree data structure. The blue-colored circles depict the nodes of the tree and the black lines connecting each node with another are called edges.</a:t>
            </a:r>
          </a:p>
        </p:txBody>
      </p:sp>
      <p:pic>
        <p:nvPicPr>
          <p:cNvPr id="1026" name="Picture 2" descr="what-is-tree">
            <a:extLst>
              <a:ext uri="{FF2B5EF4-FFF2-40B4-BE49-F238E27FC236}">
                <a16:creationId xmlns:a16="http://schemas.microsoft.com/office/drawing/2014/main" id="{E85144F4-558F-B291-8F43-AA83A080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675" y="2724455"/>
            <a:ext cx="4915309" cy="2354004"/>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ngl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14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197655" y="433880"/>
            <a:ext cx="5497380" cy="763526"/>
          </a:xfrm>
        </p:spPr>
        <p:style>
          <a:lnRef idx="3">
            <a:schemeClr val="lt1"/>
          </a:lnRef>
          <a:fillRef idx="1">
            <a:schemeClr val="accent6"/>
          </a:fillRef>
          <a:effectRef idx="1">
            <a:schemeClr val="accent6"/>
          </a:effectRef>
          <a:fontRef idx="minor">
            <a:schemeClr val="lt1"/>
          </a:fontRef>
        </p:style>
        <p:txBody>
          <a:bodyPr/>
          <a:lstStyle/>
          <a:p>
            <a:r>
              <a:rPr lang="en-US" dirty="0"/>
              <a:t>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3200" dirty="0"/>
              <a:t>Trees have</a:t>
            </a:r>
          </a:p>
          <a:p>
            <a:pPr marL="0" indent="0">
              <a:buNone/>
            </a:pPr>
            <a:r>
              <a:rPr lang="en-US" sz="3200" dirty="0"/>
              <a:t>two main characteristics:</a:t>
            </a:r>
          </a:p>
          <a:p>
            <a:pPr marL="0" indent="0">
              <a:buNone/>
            </a:pPr>
            <a:r>
              <a:rPr lang="en-US" sz="3200" dirty="0"/>
              <a:t>• Each item can have multiple children.</a:t>
            </a:r>
          </a:p>
          <a:p>
            <a:pPr marL="0" indent="0">
              <a:buNone/>
            </a:pPr>
            <a:r>
              <a:rPr lang="en-US" sz="3200" dirty="0"/>
              <a:t>• All items, except a privileged item called the root, have exactly one parent. The root has</a:t>
            </a:r>
          </a:p>
          <a:p>
            <a:pPr marL="0" indent="0">
              <a:buNone/>
            </a:pPr>
            <a:r>
              <a:rPr lang="en-US" sz="3200" dirty="0"/>
              <a:t>no parent.</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p:txBody>
          <a:bodyPr/>
          <a:lstStyle/>
          <a:p>
            <a:fld id="{B82CCC60-E8CD-4174-8B1A-7DF615B22EEF}" type="slidenum">
              <a:rPr lang="en-US" smtClean="0"/>
              <a:pPr/>
              <a:t>25</a:t>
            </a:fld>
            <a:endParaRPr lang="en-US"/>
          </a:p>
        </p:txBody>
      </p:sp>
    </p:spTree>
    <p:extLst>
      <p:ext uri="{BB962C8B-B14F-4D97-AF65-F5344CB8AC3E}">
        <p14:creationId xmlns:p14="http://schemas.microsoft.com/office/powerpoint/2010/main" val="3036947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197655" y="433880"/>
            <a:ext cx="5497380" cy="763526"/>
          </a:xfrm>
        </p:spPr>
        <p:style>
          <a:lnRef idx="3">
            <a:schemeClr val="lt1"/>
          </a:lnRef>
          <a:fillRef idx="1">
            <a:schemeClr val="accent6"/>
          </a:fillRef>
          <a:effectRef idx="1">
            <a:schemeClr val="accent6"/>
          </a:effectRef>
          <a:fontRef idx="minor">
            <a:schemeClr val="lt1"/>
          </a:fontRef>
        </p:style>
        <p:txBody>
          <a:bodyPr/>
          <a:lstStyle/>
          <a:p>
            <a:r>
              <a:rPr lang="en-US" dirty="0"/>
              <a:t>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3200" dirty="0"/>
              <a:t> </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p:txBody>
          <a:bodyPr/>
          <a:lstStyle/>
          <a:p>
            <a:fld id="{B82CCC60-E8CD-4174-8B1A-7DF615B22EEF}" type="slidenum">
              <a:rPr lang="en-US" smtClean="0"/>
              <a:pPr/>
              <a:t>26</a:t>
            </a:fld>
            <a:endParaRPr lang="en-US"/>
          </a:p>
        </p:txBody>
      </p:sp>
      <p:pic>
        <p:nvPicPr>
          <p:cNvPr id="2050" name="Picture 2" descr="Root-node.">
            <a:extLst>
              <a:ext uri="{FF2B5EF4-FFF2-40B4-BE49-F238E27FC236}">
                <a16:creationId xmlns:a16="http://schemas.microsoft.com/office/drawing/2014/main" id="{B5167B85-3AD1-E9E8-B00F-323871472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900" y="1533474"/>
            <a:ext cx="5650085" cy="3225893"/>
          </a:xfrm>
          <a:prstGeom prst="rect">
            <a:avLst/>
          </a:prstGeom>
          <a:ln w="190500" cap="sq">
            <a:solidFill>
              <a:srgbClr val="92D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645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197655" y="433880"/>
            <a:ext cx="5497380" cy="763526"/>
          </a:xfrm>
        </p:spPr>
        <p:style>
          <a:lnRef idx="3">
            <a:schemeClr val="lt1"/>
          </a:lnRef>
          <a:fillRef idx="1">
            <a:schemeClr val="accent6"/>
          </a:fillRef>
          <a:effectRef idx="1">
            <a:schemeClr val="accent6"/>
          </a:effectRef>
          <a:fontRef idx="minor">
            <a:schemeClr val="lt1"/>
          </a:fontRef>
        </p:style>
        <p:txBody>
          <a:bodyPr/>
          <a:lstStyle/>
          <a:p>
            <a:r>
              <a:rPr lang="en-US" dirty="0"/>
              <a:t>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754375" y="1360170"/>
            <a:ext cx="8246070" cy="3512212"/>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3200" dirty="0"/>
              <a:t> </a:t>
            </a:r>
            <a:r>
              <a:rPr lang="en-US" sz="3200" b="1" dirty="0">
                <a:highlight>
                  <a:srgbClr val="FFFF00"/>
                </a:highlight>
              </a:rPr>
              <a:t>Parent </a:t>
            </a:r>
          </a:p>
          <a:p>
            <a:pPr marL="0" indent="0">
              <a:buNone/>
            </a:pPr>
            <a:r>
              <a:rPr lang="en-US" sz="3200" dirty="0"/>
              <a:t>In the tree in data structures, the node that is the predecessor of any node is known as a </a:t>
            </a:r>
            <a:r>
              <a:rPr lang="en-US" sz="3200" dirty="0">
                <a:highlight>
                  <a:srgbClr val="FFFF00"/>
                </a:highlight>
              </a:rPr>
              <a:t>parent node</a:t>
            </a:r>
            <a:r>
              <a:rPr lang="en-US" sz="3200" dirty="0"/>
              <a:t>, or a node with a branch from itself to any other successive node is called the parent node.</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p:txBody>
          <a:bodyPr/>
          <a:lstStyle/>
          <a:p>
            <a:fld id="{B82CCC60-E8CD-4174-8B1A-7DF615B22EEF}" type="slidenum">
              <a:rPr lang="en-US" smtClean="0"/>
              <a:pPr/>
              <a:t>27</a:t>
            </a:fld>
            <a:endParaRPr lang="en-US"/>
          </a:p>
        </p:txBody>
      </p:sp>
    </p:spTree>
    <p:extLst>
      <p:ext uri="{BB962C8B-B14F-4D97-AF65-F5344CB8AC3E}">
        <p14:creationId xmlns:p14="http://schemas.microsoft.com/office/powerpoint/2010/main" val="3083395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197655" y="433880"/>
            <a:ext cx="5497380" cy="763526"/>
          </a:xfrm>
        </p:spPr>
        <p:style>
          <a:lnRef idx="3">
            <a:schemeClr val="lt1"/>
          </a:lnRef>
          <a:fillRef idx="1">
            <a:schemeClr val="accent6"/>
          </a:fillRef>
          <a:effectRef idx="1">
            <a:schemeClr val="accent6"/>
          </a:effectRef>
          <a:fontRef idx="minor">
            <a:schemeClr val="lt1"/>
          </a:fontRef>
        </p:style>
        <p:txBody>
          <a:bodyPr/>
          <a:lstStyle/>
          <a:p>
            <a:r>
              <a:rPr lang="en-US" dirty="0"/>
              <a:t>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754375" y="1360170"/>
            <a:ext cx="8246070" cy="3512212"/>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3200" dirty="0"/>
              <a:t> </a:t>
            </a:r>
            <a:r>
              <a:rPr lang="en-US" sz="3200" b="1" dirty="0">
                <a:highlight>
                  <a:srgbClr val="FFFF00"/>
                </a:highlight>
              </a:rPr>
              <a:t>Parent </a:t>
            </a:r>
          </a:p>
          <a:p>
            <a:pPr marL="0" indent="0">
              <a:buNone/>
            </a:pPr>
            <a:r>
              <a:rPr lang="en-US" sz="3200" dirty="0"/>
              <a:t> </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p:txBody>
          <a:bodyPr/>
          <a:lstStyle/>
          <a:p>
            <a:fld id="{B82CCC60-E8CD-4174-8B1A-7DF615B22EEF}" type="slidenum">
              <a:rPr lang="en-US" smtClean="0"/>
              <a:pPr/>
              <a:t>28</a:t>
            </a:fld>
            <a:endParaRPr lang="en-US"/>
          </a:p>
        </p:txBody>
      </p:sp>
      <p:pic>
        <p:nvPicPr>
          <p:cNvPr id="6" name="Picture 5">
            <a:extLst>
              <a:ext uri="{FF2B5EF4-FFF2-40B4-BE49-F238E27FC236}">
                <a16:creationId xmlns:a16="http://schemas.microsoft.com/office/drawing/2014/main" id="{39725AC5-D4A3-F5FD-7F4B-44874A4B04A2}"/>
              </a:ext>
            </a:extLst>
          </p:cNvPr>
          <p:cNvPicPr>
            <a:picLocks noChangeAspect="1"/>
          </p:cNvPicPr>
          <p:nvPr/>
        </p:nvPicPr>
        <p:blipFill>
          <a:blip r:embed="rId2"/>
          <a:stretch>
            <a:fillRect/>
          </a:stretch>
        </p:blipFill>
        <p:spPr>
          <a:xfrm>
            <a:off x="2281425" y="1500696"/>
            <a:ext cx="5646909" cy="3231160"/>
          </a:xfrm>
          <a:prstGeom prst="rect">
            <a:avLst/>
          </a:prstGeom>
          <a:ln w="1905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2502941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197655" y="433880"/>
            <a:ext cx="5497380" cy="763526"/>
          </a:xfrm>
        </p:spPr>
        <p:style>
          <a:lnRef idx="3">
            <a:schemeClr val="lt1"/>
          </a:lnRef>
          <a:fillRef idx="1">
            <a:schemeClr val="accent6"/>
          </a:fillRef>
          <a:effectRef idx="1">
            <a:schemeClr val="accent6"/>
          </a:effectRef>
          <a:fontRef idx="minor">
            <a:schemeClr val="lt1"/>
          </a:fontRef>
        </p:style>
        <p:txBody>
          <a:bodyPr/>
          <a:lstStyle/>
          <a:p>
            <a:r>
              <a:rPr lang="en-US" dirty="0"/>
              <a:t>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754375" y="1360170"/>
            <a:ext cx="8246070" cy="3512212"/>
          </a:xfrm>
        </p:spPr>
        <p:style>
          <a:lnRef idx="0">
            <a:schemeClr val="accent5"/>
          </a:lnRef>
          <a:fillRef idx="3">
            <a:schemeClr val="accent5"/>
          </a:fillRef>
          <a:effectRef idx="3">
            <a:schemeClr val="accent5"/>
          </a:effectRef>
          <a:fontRef idx="minor">
            <a:schemeClr val="lt1"/>
          </a:fontRef>
        </p:style>
        <p:txBody>
          <a:bodyPr>
            <a:normAutofit lnSpcReduction="10000"/>
          </a:bodyPr>
          <a:lstStyle/>
          <a:p>
            <a:pPr marL="0" indent="0">
              <a:buNone/>
            </a:pPr>
            <a:r>
              <a:rPr lang="en-US" sz="3200" dirty="0"/>
              <a:t> </a:t>
            </a:r>
            <a:r>
              <a:rPr lang="en-US" sz="3200" b="1" dirty="0">
                <a:highlight>
                  <a:srgbClr val="FFFF00"/>
                </a:highlight>
              </a:rPr>
              <a:t> Child</a:t>
            </a:r>
          </a:p>
          <a:p>
            <a:r>
              <a:rPr lang="en-US" sz="3200" b="1" dirty="0"/>
              <a:t>The node, a descendant of any node, is known as </a:t>
            </a:r>
            <a:r>
              <a:rPr lang="en-US" sz="3200" b="1" dirty="0">
                <a:highlight>
                  <a:srgbClr val="FFFF00"/>
                </a:highlight>
              </a:rPr>
              <a:t>child nodes </a:t>
            </a:r>
            <a:r>
              <a:rPr lang="en-US" sz="3200" b="1" dirty="0"/>
              <a:t>in data structures.</a:t>
            </a:r>
          </a:p>
          <a:p>
            <a:r>
              <a:rPr lang="en-US" sz="3200" b="1" dirty="0"/>
              <a:t>In a tree, any number of parent nodes can have any number of child nodes.</a:t>
            </a:r>
          </a:p>
          <a:p>
            <a:r>
              <a:rPr lang="en-US" sz="3200" b="1" dirty="0"/>
              <a:t>In a tree, every node except the root node is a child node.</a:t>
            </a:r>
            <a:endParaRPr lang="en-US" sz="3200" dirty="0"/>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p:txBody>
          <a:bodyPr/>
          <a:lstStyle/>
          <a:p>
            <a:fld id="{B82CCC60-E8CD-4174-8B1A-7DF615B22EEF}" type="slidenum">
              <a:rPr lang="en-US" smtClean="0"/>
              <a:pPr/>
              <a:t>29</a:t>
            </a:fld>
            <a:endParaRPr lang="en-US"/>
          </a:p>
        </p:txBody>
      </p:sp>
    </p:spTree>
    <p:extLst>
      <p:ext uri="{BB962C8B-B14F-4D97-AF65-F5344CB8AC3E}">
        <p14:creationId xmlns:p14="http://schemas.microsoft.com/office/powerpoint/2010/main" val="160998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FE20-5262-42CB-A04F-326CC1771FDD}"/>
              </a:ext>
            </a:extLst>
          </p:cNvPr>
          <p:cNvSpPr>
            <a:spLocks noGrp="1"/>
          </p:cNvSpPr>
          <p:nvPr>
            <p:ph type="title"/>
          </p:nvPr>
        </p:nvSpPr>
        <p:spPr/>
        <p:txBody>
          <a:bodyPr/>
          <a:lstStyle/>
          <a:p>
            <a:r>
              <a:rPr lang="en-US" dirty="0"/>
              <a:t>Priority Queues</a:t>
            </a:r>
          </a:p>
        </p:txBody>
      </p:sp>
      <p:sp>
        <p:nvSpPr>
          <p:cNvPr id="4" name="Slide Number Placeholder 3">
            <a:extLst>
              <a:ext uri="{FF2B5EF4-FFF2-40B4-BE49-F238E27FC236}">
                <a16:creationId xmlns:a16="http://schemas.microsoft.com/office/drawing/2014/main" id="{9F2FB351-A50B-49A2-96D1-89B7CC533633}"/>
              </a:ext>
            </a:extLst>
          </p:cNvPr>
          <p:cNvSpPr>
            <a:spLocks noGrp="1"/>
          </p:cNvSpPr>
          <p:nvPr>
            <p:ph type="sldNum" sz="quarter" idx="12"/>
          </p:nvPr>
        </p:nvSpPr>
        <p:spPr/>
        <p:txBody>
          <a:bodyPr/>
          <a:lstStyle/>
          <a:p>
            <a:fld id="{B82CCC60-E8CD-4174-8B1A-7DF615B22EEF}" type="slidenum">
              <a:rPr lang="en-US" smtClean="0"/>
              <a:pPr/>
              <a:t>3</a:t>
            </a:fld>
            <a:endParaRPr lang="en-US"/>
          </a:p>
        </p:txBody>
      </p:sp>
      <p:pic>
        <p:nvPicPr>
          <p:cNvPr id="5" name="Picture 4">
            <a:extLst>
              <a:ext uri="{FF2B5EF4-FFF2-40B4-BE49-F238E27FC236}">
                <a16:creationId xmlns:a16="http://schemas.microsoft.com/office/drawing/2014/main" id="{414D4F78-9042-4DFB-BE1C-271CBAC4EB7D}"/>
              </a:ext>
            </a:extLst>
          </p:cNvPr>
          <p:cNvPicPr>
            <a:picLocks noChangeAspect="1"/>
          </p:cNvPicPr>
          <p:nvPr/>
        </p:nvPicPr>
        <p:blipFill>
          <a:blip r:embed="rId2"/>
          <a:stretch>
            <a:fillRect/>
          </a:stretch>
        </p:blipFill>
        <p:spPr>
          <a:xfrm>
            <a:off x="754375" y="1350110"/>
            <a:ext cx="7506554" cy="3690997"/>
          </a:xfrm>
          <a:prstGeom prst="rect">
            <a:avLst/>
          </a:prstGeom>
        </p:spPr>
      </p:pic>
    </p:spTree>
    <p:extLst>
      <p:ext uri="{BB962C8B-B14F-4D97-AF65-F5344CB8AC3E}">
        <p14:creationId xmlns:p14="http://schemas.microsoft.com/office/powerpoint/2010/main" val="1214275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197655" y="433880"/>
            <a:ext cx="5497380" cy="763526"/>
          </a:xfrm>
        </p:spPr>
        <p:style>
          <a:lnRef idx="3">
            <a:schemeClr val="lt1"/>
          </a:lnRef>
          <a:fillRef idx="1">
            <a:schemeClr val="accent6"/>
          </a:fillRef>
          <a:effectRef idx="1">
            <a:schemeClr val="accent6"/>
          </a:effectRef>
          <a:fontRef idx="minor">
            <a:schemeClr val="lt1"/>
          </a:fontRef>
        </p:style>
        <p:txBody>
          <a:bodyPr/>
          <a:lstStyle/>
          <a:p>
            <a:r>
              <a:rPr lang="en-US" dirty="0"/>
              <a:t>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754375" y="1360170"/>
            <a:ext cx="8246070" cy="3512212"/>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3200" dirty="0"/>
              <a:t> </a:t>
            </a:r>
            <a:r>
              <a:rPr lang="en-US" sz="3200" b="1" dirty="0">
                <a:highlight>
                  <a:srgbClr val="FFFF00"/>
                </a:highlight>
              </a:rPr>
              <a:t> Child</a:t>
            </a:r>
          </a:p>
          <a:p>
            <a:endParaRPr lang="en-US" sz="3200" dirty="0"/>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p:txBody>
          <a:bodyPr/>
          <a:lstStyle/>
          <a:p>
            <a:fld id="{B82CCC60-E8CD-4174-8B1A-7DF615B22EEF}" type="slidenum">
              <a:rPr lang="en-US" smtClean="0"/>
              <a:pPr/>
              <a:t>30</a:t>
            </a:fld>
            <a:endParaRPr lang="en-US"/>
          </a:p>
        </p:txBody>
      </p:sp>
      <p:pic>
        <p:nvPicPr>
          <p:cNvPr id="6" name="Picture 5">
            <a:extLst>
              <a:ext uri="{FF2B5EF4-FFF2-40B4-BE49-F238E27FC236}">
                <a16:creationId xmlns:a16="http://schemas.microsoft.com/office/drawing/2014/main" id="{560DD249-6612-3531-6C1C-71A192361B04}"/>
              </a:ext>
            </a:extLst>
          </p:cNvPr>
          <p:cNvPicPr>
            <a:picLocks noChangeAspect="1"/>
          </p:cNvPicPr>
          <p:nvPr/>
        </p:nvPicPr>
        <p:blipFill>
          <a:blip r:embed="rId2"/>
          <a:stretch>
            <a:fillRect/>
          </a:stretch>
        </p:blipFill>
        <p:spPr>
          <a:xfrm>
            <a:off x="2128720" y="1536103"/>
            <a:ext cx="6248942" cy="3231160"/>
          </a:xfrm>
          <a:prstGeom prst="rect">
            <a:avLst/>
          </a:prstGeom>
          <a:ln w="190500" cap="sq">
            <a:solidFill>
              <a:schemeClr val="accent3"/>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ngle"/>
            <a:extrusionClr>
              <a:srgbClr val="000000"/>
            </a:extrusionClr>
          </a:sp3d>
        </p:spPr>
      </p:pic>
    </p:spTree>
    <p:extLst>
      <p:ext uri="{BB962C8B-B14F-4D97-AF65-F5344CB8AC3E}">
        <p14:creationId xmlns:p14="http://schemas.microsoft.com/office/powerpoint/2010/main" val="3560142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197656" y="199167"/>
            <a:ext cx="5497380" cy="763526"/>
          </a:xfrm>
        </p:spPr>
        <p:style>
          <a:lnRef idx="3">
            <a:schemeClr val="lt1"/>
          </a:lnRef>
          <a:fillRef idx="1">
            <a:schemeClr val="accent6"/>
          </a:fillRef>
          <a:effectRef idx="1">
            <a:schemeClr val="accent6"/>
          </a:effectRef>
          <a:fontRef idx="minor">
            <a:schemeClr val="lt1"/>
          </a:fontRef>
        </p:style>
        <p:txBody>
          <a:bodyPr/>
          <a:lstStyle/>
          <a:p>
            <a:r>
              <a:rPr lang="en-US" dirty="0"/>
              <a:t>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448966" y="1044700"/>
            <a:ext cx="8246070" cy="3996407"/>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b="1" dirty="0">
                <a:effectLst>
                  <a:outerShdw blurRad="38100" dist="38100" dir="2700000" algn="tl">
                    <a:srgbClr val="000000">
                      <a:alpha val="43137"/>
                    </a:srgbClr>
                  </a:outerShdw>
                </a:effectLst>
              </a:rPr>
              <a:t>The table shows a tree and some of its properties.</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7010400" y="4767263"/>
            <a:ext cx="2133600" cy="273844"/>
          </a:xfrm>
        </p:spPr>
        <p:txBody>
          <a:bodyPr/>
          <a:lstStyle/>
          <a:p>
            <a:fld id="{B82CCC60-E8CD-4174-8B1A-7DF615B22EEF}" type="slidenum">
              <a:rPr lang="en-US" smtClean="0"/>
              <a:pPr/>
              <a:t>31</a:t>
            </a:fld>
            <a:endParaRPr lang="en-US" dirty="0"/>
          </a:p>
        </p:txBody>
      </p:sp>
      <p:pic>
        <p:nvPicPr>
          <p:cNvPr id="6" name="Picture 5">
            <a:extLst>
              <a:ext uri="{FF2B5EF4-FFF2-40B4-BE49-F238E27FC236}">
                <a16:creationId xmlns:a16="http://schemas.microsoft.com/office/drawing/2014/main" id="{D32BF01D-2C90-49F0-A1FC-CDB9FA2C5F4C}"/>
              </a:ext>
            </a:extLst>
          </p:cNvPr>
          <p:cNvPicPr>
            <a:picLocks noChangeAspect="1"/>
          </p:cNvPicPr>
          <p:nvPr/>
        </p:nvPicPr>
        <p:blipFill>
          <a:blip r:embed="rId2"/>
          <a:stretch>
            <a:fillRect/>
          </a:stretch>
        </p:blipFill>
        <p:spPr>
          <a:xfrm>
            <a:off x="754375" y="1671918"/>
            <a:ext cx="7482545" cy="3190407"/>
          </a:xfrm>
          <a:prstGeom prst="rect">
            <a:avLst/>
          </a:prstGeom>
          <a:ln w="88900" cap="sq" cmpd="thickThin">
            <a:solidFill>
              <a:srgbClr val="FFFF00"/>
            </a:solidFill>
            <a:prstDash val="solid"/>
            <a:miter lim="800000"/>
          </a:ln>
          <a:effectLst>
            <a:innerShdw blurRad="76200">
              <a:srgbClr val="000000"/>
            </a:innerShdw>
          </a:effectLst>
        </p:spPr>
      </p:pic>
    </p:spTree>
    <p:extLst>
      <p:ext uri="{BB962C8B-B14F-4D97-AF65-F5344CB8AC3E}">
        <p14:creationId xmlns:p14="http://schemas.microsoft.com/office/powerpoint/2010/main" val="1988046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197656" y="199167"/>
            <a:ext cx="5497380" cy="763526"/>
          </a:xfrm>
        </p:spPr>
        <p:style>
          <a:lnRef idx="3">
            <a:schemeClr val="lt1"/>
          </a:lnRef>
          <a:fillRef idx="1">
            <a:schemeClr val="accent6"/>
          </a:fillRef>
          <a:effectRef idx="1">
            <a:schemeClr val="accent6"/>
          </a:effectRef>
          <a:fontRef idx="minor">
            <a:schemeClr val="lt1"/>
          </a:fontRef>
        </p:style>
        <p:txBody>
          <a:bodyPr/>
          <a:lstStyle/>
          <a:p>
            <a:r>
              <a:rPr lang="en-US" dirty="0"/>
              <a:t>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448966" y="1044700"/>
            <a:ext cx="8246070" cy="3996407"/>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b="1" dirty="0">
                <a:effectLst>
                  <a:outerShdw blurRad="38100" dist="38100" dir="2700000" algn="tl">
                    <a:srgbClr val="000000">
                      <a:alpha val="43137"/>
                    </a:srgbClr>
                  </a:outerShdw>
                </a:effectLst>
              </a:rPr>
              <a:t>The table shows a tree and some of its properties.</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7010400" y="4767263"/>
            <a:ext cx="2133600" cy="273844"/>
          </a:xfrm>
        </p:spPr>
        <p:txBody>
          <a:bodyPr/>
          <a:lstStyle/>
          <a:p>
            <a:fld id="{B82CCC60-E8CD-4174-8B1A-7DF615B22EEF}" type="slidenum">
              <a:rPr lang="en-US" smtClean="0"/>
              <a:pPr/>
              <a:t>32</a:t>
            </a:fld>
            <a:endParaRPr lang="en-US" dirty="0"/>
          </a:p>
        </p:txBody>
      </p:sp>
      <p:pic>
        <p:nvPicPr>
          <p:cNvPr id="7" name="Picture 6">
            <a:extLst>
              <a:ext uri="{FF2B5EF4-FFF2-40B4-BE49-F238E27FC236}">
                <a16:creationId xmlns:a16="http://schemas.microsoft.com/office/drawing/2014/main" id="{507DEAF9-AA58-4335-BA68-230D26C09F5D}"/>
              </a:ext>
            </a:extLst>
          </p:cNvPr>
          <p:cNvPicPr>
            <a:picLocks noChangeAspect="1"/>
          </p:cNvPicPr>
          <p:nvPr/>
        </p:nvPicPr>
        <p:blipFill>
          <a:blip r:embed="rId2"/>
          <a:stretch>
            <a:fillRect/>
          </a:stretch>
        </p:blipFill>
        <p:spPr>
          <a:xfrm>
            <a:off x="754375" y="1655520"/>
            <a:ext cx="7635250" cy="3288812"/>
          </a:xfrm>
          <a:prstGeom prst="rect">
            <a:avLst/>
          </a:prstGeom>
          <a:ln w="88900" cap="sq" cmpd="thickThin">
            <a:solidFill>
              <a:srgbClr val="990099"/>
            </a:solidFill>
            <a:prstDash val="solid"/>
            <a:miter lim="800000"/>
          </a:ln>
          <a:effectLst>
            <a:innerShdw blurRad="76200">
              <a:srgbClr val="000000"/>
            </a:innerShdw>
          </a:effectLst>
        </p:spPr>
      </p:pic>
    </p:spTree>
    <p:extLst>
      <p:ext uri="{BB962C8B-B14F-4D97-AF65-F5344CB8AC3E}">
        <p14:creationId xmlns:p14="http://schemas.microsoft.com/office/powerpoint/2010/main" val="4046284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197656" y="199167"/>
            <a:ext cx="5650084" cy="540123"/>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a:t>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448966" y="891996"/>
            <a:ext cx="8246070" cy="4149112"/>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b="1" dirty="0">
                <a:effectLst>
                  <a:outerShdw blurRad="38100" dist="38100" dir="2700000" algn="tl">
                    <a:srgbClr val="000000">
                      <a:alpha val="43137"/>
                    </a:srgbClr>
                  </a:outerShdw>
                </a:effectLst>
              </a:rPr>
              <a:t>A Summary of Terms Used to Describe Trees</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7010400" y="4767263"/>
            <a:ext cx="2133600" cy="273844"/>
          </a:xfrm>
        </p:spPr>
        <p:txBody>
          <a:bodyPr/>
          <a:lstStyle/>
          <a:p>
            <a:fld id="{B82CCC60-E8CD-4174-8B1A-7DF615B22EEF}" type="slidenum">
              <a:rPr lang="en-US" smtClean="0"/>
              <a:pPr/>
              <a:t>33</a:t>
            </a:fld>
            <a:endParaRPr lang="en-US" dirty="0"/>
          </a:p>
        </p:txBody>
      </p:sp>
      <p:pic>
        <p:nvPicPr>
          <p:cNvPr id="6" name="Picture 5">
            <a:extLst>
              <a:ext uri="{FF2B5EF4-FFF2-40B4-BE49-F238E27FC236}">
                <a16:creationId xmlns:a16="http://schemas.microsoft.com/office/drawing/2014/main" id="{841B39AF-7402-4E1D-9B22-0D75C60245C4}"/>
              </a:ext>
            </a:extLst>
          </p:cNvPr>
          <p:cNvPicPr>
            <a:picLocks noChangeAspect="1"/>
          </p:cNvPicPr>
          <p:nvPr/>
        </p:nvPicPr>
        <p:blipFill>
          <a:blip r:embed="rId2"/>
          <a:stretch>
            <a:fillRect/>
          </a:stretch>
        </p:blipFill>
        <p:spPr>
          <a:xfrm>
            <a:off x="601670" y="1655520"/>
            <a:ext cx="7940659" cy="3111742"/>
          </a:xfrm>
          <a:prstGeom prst="rect">
            <a:avLst/>
          </a:prstGeom>
          <a:ln w="88900" cap="sq" cmpd="thickThin">
            <a:solidFill>
              <a:srgbClr val="7030A0"/>
            </a:solidFill>
            <a:prstDash val="solid"/>
            <a:miter lim="800000"/>
          </a:ln>
          <a:effectLst>
            <a:innerShdw blurRad="76200">
              <a:srgbClr val="000000"/>
            </a:innerShdw>
          </a:effectLst>
        </p:spPr>
      </p:pic>
    </p:spTree>
    <p:extLst>
      <p:ext uri="{BB962C8B-B14F-4D97-AF65-F5344CB8AC3E}">
        <p14:creationId xmlns:p14="http://schemas.microsoft.com/office/powerpoint/2010/main" val="4106308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197656" y="199167"/>
            <a:ext cx="5650084" cy="540123"/>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a:t>BINARY 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448966" y="891996"/>
            <a:ext cx="8398774" cy="4149112"/>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b="1" dirty="0">
                <a:effectLst>
                  <a:outerShdw blurRad="38100" dist="38100" dir="2700000" algn="tl">
                    <a:srgbClr val="000000">
                      <a:alpha val="43137"/>
                    </a:srgbClr>
                  </a:outerShdw>
                </a:effectLst>
              </a:rPr>
              <a:t>In a binary tree, each node has at most two children,</a:t>
            </a:r>
          </a:p>
          <a:p>
            <a:pPr marL="0" indent="0">
              <a:buNone/>
            </a:pPr>
            <a:r>
              <a:rPr lang="en-US" b="1" dirty="0">
                <a:effectLst>
                  <a:outerShdw blurRad="38100" dist="38100" dir="2700000" algn="tl">
                    <a:srgbClr val="000000">
                      <a:alpha val="43137"/>
                    </a:srgbClr>
                  </a:outerShdw>
                </a:effectLst>
              </a:rPr>
              <a:t>referred to as the left child and the right child. In a binary tree, when a node has only one child, you distinguish it as being either a left child or a right child. Thus, the two trees shown in Figure 10-2 are not the same when they are considered binary trees, although they are the same when they are considered general trees.</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7010400" y="4767263"/>
            <a:ext cx="2133600" cy="273844"/>
          </a:xfrm>
        </p:spPr>
        <p:txBody>
          <a:bodyPr/>
          <a:lstStyle/>
          <a:p>
            <a:fld id="{B82CCC60-E8CD-4174-8B1A-7DF615B22EEF}" type="slidenum">
              <a:rPr lang="en-US" smtClean="0"/>
              <a:pPr/>
              <a:t>34</a:t>
            </a:fld>
            <a:endParaRPr lang="en-US" dirty="0"/>
          </a:p>
        </p:txBody>
      </p:sp>
    </p:spTree>
    <p:extLst>
      <p:ext uri="{BB962C8B-B14F-4D97-AF65-F5344CB8AC3E}">
        <p14:creationId xmlns:p14="http://schemas.microsoft.com/office/powerpoint/2010/main" val="99175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197656" y="199167"/>
            <a:ext cx="5650084" cy="540123"/>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a:t>BINARY 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448966" y="891996"/>
            <a:ext cx="8398774" cy="4149112"/>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b="1" dirty="0">
                <a:effectLst>
                  <a:outerShdw blurRad="38100" dist="38100" dir="2700000" algn="tl">
                    <a:srgbClr val="000000">
                      <a:alpha val="43137"/>
                    </a:srgbClr>
                  </a:outerShdw>
                </a:effectLst>
              </a:rPr>
              <a:t>Figure 10-2 :</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7010400" y="4767263"/>
            <a:ext cx="2133600" cy="273844"/>
          </a:xfrm>
        </p:spPr>
        <p:txBody>
          <a:bodyPr/>
          <a:lstStyle/>
          <a:p>
            <a:fld id="{B82CCC60-E8CD-4174-8B1A-7DF615B22EEF}" type="slidenum">
              <a:rPr lang="en-US" smtClean="0"/>
              <a:pPr/>
              <a:t>35</a:t>
            </a:fld>
            <a:endParaRPr lang="en-US" dirty="0"/>
          </a:p>
        </p:txBody>
      </p:sp>
      <p:pic>
        <p:nvPicPr>
          <p:cNvPr id="6" name="Picture 5">
            <a:extLst>
              <a:ext uri="{FF2B5EF4-FFF2-40B4-BE49-F238E27FC236}">
                <a16:creationId xmlns:a16="http://schemas.microsoft.com/office/drawing/2014/main" id="{432173CE-2E21-4790-88EF-CAB5B28C23AD}"/>
              </a:ext>
            </a:extLst>
          </p:cNvPr>
          <p:cNvPicPr>
            <a:picLocks noChangeAspect="1"/>
          </p:cNvPicPr>
          <p:nvPr/>
        </p:nvPicPr>
        <p:blipFill>
          <a:blip r:embed="rId2"/>
          <a:stretch>
            <a:fillRect/>
          </a:stretch>
        </p:blipFill>
        <p:spPr>
          <a:xfrm>
            <a:off x="1059785" y="1584921"/>
            <a:ext cx="7329840" cy="3029635"/>
          </a:xfrm>
          <a:prstGeom prst="rect">
            <a:avLst/>
          </a:prstGeom>
          <a:ln w="88900" cap="sq" cmpd="thickThin">
            <a:solidFill>
              <a:srgbClr val="FFFF00"/>
            </a:solidFill>
            <a:prstDash val="solid"/>
            <a:miter lim="800000"/>
          </a:ln>
          <a:effectLst>
            <a:innerShdw blurRad="76200">
              <a:srgbClr val="000000"/>
            </a:innerShdw>
          </a:effectLst>
        </p:spPr>
      </p:pic>
    </p:spTree>
    <p:extLst>
      <p:ext uri="{BB962C8B-B14F-4D97-AF65-F5344CB8AC3E}">
        <p14:creationId xmlns:p14="http://schemas.microsoft.com/office/powerpoint/2010/main" val="2479015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197656" y="199167"/>
            <a:ext cx="5650084" cy="540123"/>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a:t>BINARY TREE</a:t>
            </a:r>
          </a:p>
        </p:txBody>
      </p:sp>
      <p:pic>
        <p:nvPicPr>
          <p:cNvPr id="6" name="Content Placeholder 5">
            <a:extLst>
              <a:ext uri="{FF2B5EF4-FFF2-40B4-BE49-F238E27FC236}">
                <a16:creationId xmlns:a16="http://schemas.microsoft.com/office/drawing/2014/main" id="{D1B8CBA3-512E-4765-868B-977385DF29D9}"/>
              </a:ext>
            </a:extLst>
          </p:cNvPr>
          <p:cNvPicPr>
            <a:picLocks noGrp="1" noChangeAspect="1"/>
          </p:cNvPicPr>
          <p:nvPr>
            <p:ph idx="1"/>
          </p:nvPr>
        </p:nvPicPr>
        <p:blipFill>
          <a:blip r:embed="rId2"/>
          <a:stretch>
            <a:fillRect/>
          </a:stretch>
        </p:blipFill>
        <p:spPr>
          <a:xfrm>
            <a:off x="1059785" y="1350109"/>
            <a:ext cx="7635250" cy="3417153"/>
          </a:xfrm>
          <a:prstGeom prst="rect">
            <a:avLst/>
          </a:prstGeom>
          <a:ln w="127000" cap="rnd">
            <a:solidFill>
              <a:schemeClr val="accent2">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style>
          <a:lnRef idx="0">
            <a:schemeClr val="accent5"/>
          </a:lnRef>
          <a:fillRef idx="3">
            <a:schemeClr val="accent5"/>
          </a:fillRef>
          <a:effectRef idx="3">
            <a:schemeClr val="accent5"/>
          </a:effectRef>
          <a:fontRef idx="minor">
            <a:schemeClr val="lt1"/>
          </a:fontRef>
        </p:style>
      </p:pic>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7010400" y="4767263"/>
            <a:ext cx="2133600" cy="273844"/>
          </a:xfrm>
        </p:spPr>
        <p:txBody>
          <a:bodyPr/>
          <a:lstStyle/>
          <a:p>
            <a:fld id="{B82CCC60-E8CD-4174-8B1A-7DF615B22EEF}" type="slidenum">
              <a:rPr lang="en-US" smtClean="0"/>
              <a:pPr/>
              <a:t>36</a:t>
            </a:fld>
            <a:endParaRPr lang="en-US" dirty="0"/>
          </a:p>
        </p:txBody>
      </p:sp>
    </p:spTree>
    <p:extLst>
      <p:ext uri="{BB962C8B-B14F-4D97-AF65-F5344CB8AC3E}">
        <p14:creationId xmlns:p14="http://schemas.microsoft.com/office/powerpoint/2010/main" val="3425620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296260" y="281178"/>
            <a:ext cx="8398775" cy="916228"/>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a:t>POSSIBLE SLOTS FOR NODES IN A BINARY 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3200" dirty="0"/>
              <a:t> </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p:txBody>
          <a:bodyPr/>
          <a:lstStyle/>
          <a:p>
            <a:fld id="{B82CCC60-E8CD-4174-8B1A-7DF615B22EEF}" type="slidenum">
              <a:rPr lang="en-US" smtClean="0"/>
              <a:pPr/>
              <a:t>37</a:t>
            </a:fld>
            <a:endParaRPr lang="en-US"/>
          </a:p>
        </p:txBody>
      </p:sp>
      <p:pic>
        <p:nvPicPr>
          <p:cNvPr id="6" name="Picture 5">
            <a:extLst>
              <a:ext uri="{FF2B5EF4-FFF2-40B4-BE49-F238E27FC236}">
                <a16:creationId xmlns:a16="http://schemas.microsoft.com/office/drawing/2014/main" id="{F8774896-3E64-4D33-86EA-A280FB9EC6BD}"/>
              </a:ext>
            </a:extLst>
          </p:cNvPr>
          <p:cNvPicPr>
            <a:picLocks noChangeAspect="1"/>
          </p:cNvPicPr>
          <p:nvPr/>
        </p:nvPicPr>
        <p:blipFill>
          <a:blip r:embed="rId2"/>
          <a:stretch>
            <a:fillRect/>
          </a:stretch>
        </p:blipFill>
        <p:spPr>
          <a:xfrm>
            <a:off x="1059785" y="1502816"/>
            <a:ext cx="7024429" cy="3206804"/>
          </a:xfrm>
          <a:prstGeom prst="round2DiagRect">
            <a:avLst>
              <a:gd name="adj1" fmla="val 16667"/>
              <a:gd name="adj2" fmla="val 0"/>
            </a:avLst>
          </a:prstGeom>
          <a:ln w="76200" cap="sq">
            <a:solidFill>
              <a:srgbClr val="CC0099"/>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43655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350360" y="281178"/>
            <a:ext cx="5344675" cy="916228"/>
          </a:xfrm>
        </p:spPr>
        <p:style>
          <a:lnRef idx="3">
            <a:schemeClr val="lt1"/>
          </a:lnRef>
          <a:fillRef idx="1">
            <a:schemeClr val="accent6"/>
          </a:fillRef>
          <a:effectRef idx="1">
            <a:schemeClr val="accent6"/>
          </a:effectRef>
          <a:fontRef idx="minor">
            <a:schemeClr val="lt1"/>
          </a:fontRef>
        </p:style>
        <p:txBody>
          <a:bodyPr>
            <a:normAutofit/>
          </a:bodyPr>
          <a:lstStyle/>
          <a:p>
            <a:r>
              <a:rPr lang="en-US" dirty="0"/>
              <a:t>TYPE OF BINARY 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fontScale="92500" lnSpcReduction="10000"/>
          </a:bodyPr>
          <a:lstStyle/>
          <a:p>
            <a:pPr marL="0" indent="0">
              <a:buNone/>
            </a:pPr>
            <a:r>
              <a:rPr lang="en-US" sz="3200" b="1" dirty="0">
                <a:solidFill>
                  <a:srgbClr val="FFFF00"/>
                </a:solidFill>
              </a:rPr>
              <a:t>Complete Binary Trees:</a:t>
            </a:r>
          </a:p>
          <a:p>
            <a:pPr marL="0" indent="0">
              <a:buNone/>
            </a:pPr>
            <a:r>
              <a:rPr lang="en-US" sz="3200" b="1" dirty="0"/>
              <a:t>A complete binary tree is a type of binary</a:t>
            </a:r>
          </a:p>
          <a:p>
            <a:pPr marL="0" indent="0">
              <a:buNone/>
            </a:pPr>
            <a:r>
              <a:rPr lang="en-US" sz="3200" b="1" dirty="0"/>
              <a:t>tree which obeys/satisfies two properties:</a:t>
            </a:r>
          </a:p>
          <a:p>
            <a:pPr marL="0" indent="0">
              <a:buNone/>
            </a:pPr>
            <a:r>
              <a:rPr lang="en-US" sz="3200" b="1" dirty="0"/>
              <a:t>(a) First, every level in a complete binary tree except the last one must be completely filled.</a:t>
            </a:r>
          </a:p>
          <a:p>
            <a:pPr marL="0" indent="0">
              <a:buNone/>
            </a:pPr>
            <a:r>
              <a:rPr lang="en-US" sz="3200" b="1" dirty="0"/>
              <a:t>(b) Second, all the nodes in the complete binary tree must appear left as much as possible.</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p:txBody>
          <a:bodyPr/>
          <a:lstStyle/>
          <a:p>
            <a:fld id="{B82CCC60-E8CD-4174-8B1A-7DF615B22EEF}" type="slidenum">
              <a:rPr lang="en-US" smtClean="0"/>
              <a:pPr/>
              <a:t>38</a:t>
            </a:fld>
            <a:endParaRPr lang="en-US"/>
          </a:p>
        </p:txBody>
      </p:sp>
    </p:spTree>
    <p:extLst>
      <p:ext uri="{BB962C8B-B14F-4D97-AF65-F5344CB8AC3E}">
        <p14:creationId xmlns:p14="http://schemas.microsoft.com/office/powerpoint/2010/main" val="2311851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350360" y="281178"/>
            <a:ext cx="5344675" cy="916228"/>
          </a:xfrm>
        </p:spPr>
        <p:style>
          <a:lnRef idx="3">
            <a:schemeClr val="lt1"/>
          </a:lnRef>
          <a:fillRef idx="1">
            <a:schemeClr val="accent6"/>
          </a:fillRef>
          <a:effectRef idx="1">
            <a:schemeClr val="accent6"/>
          </a:effectRef>
          <a:fontRef idx="minor">
            <a:schemeClr val="lt1"/>
          </a:fontRef>
        </p:style>
        <p:txBody>
          <a:bodyPr>
            <a:normAutofit/>
          </a:bodyPr>
          <a:lstStyle/>
          <a:p>
            <a:r>
              <a:rPr lang="en-US" dirty="0"/>
              <a:t>TYPE OF BINARY 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3200" b="1" dirty="0">
                <a:solidFill>
                  <a:srgbClr val="FFFF00"/>
                </a:solidFill>
              </a:rPr>
              <a:t>Complete Binary Trees:</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p:txBody>
          <a:bodyPr/>
          <a:lstStyle/>
          <a:p>
            <a:fld id="{B82CCC60-E8CD-4174-8B1A-7DF615B22EEF}" type="slidenum">
              <a:rPr lang="en-US" smtClean="0"/>
              <a:pPr/>
              <a:t>39</a:t>
            </a:fld>
            <a:endParaRPr lang="en-US"/>
          </a:p>
        </p:txBody>
      </p:sp>
      <p:pic>
        <p:nvPicPr>
          <p:cNvPr id="6" name="Picture 5">
            <a:extLst>
              <a:ext uri="{FF2B5EF4-FFF2-40B4-BE49-F238E27FC236}">
                <a16:creationId xmlns:a16="http://schemas.microsoft.com/office/drawing/2014/main" id="{6D4757B6-DE12-4E45-B7EB-E90DD0F18018}"/>
              </a:ext>
            </a:extLst>
          </p:cNvPr>
          <p:cNvPicPr>
            <a:picLocks noChangeAspect="1"/>
          </p:cNvPicPr>
          <p:nvPr/>
        </p:nvPicPr>
        <p:blipFill>
          <a:blip r:embed="rId2"/>
          <a:stretch>
            <a:fillRect/>
          </a:stretch>
        </p:blipFill>
        <p:spPr>
          <a:xfrm>
            <a:off x="1212490" y="2113634"/>
            <a:ext cx="7024430" cy="2474843"/>
          </a:xfrm>
          <a:prstGeom prst="rect">
            <a:avLst/>
          </a:prstGeom>
          <a:ln w="228600" cap="sq" cmpd="thickThin">
            <a:solidFill>
              <a:srgbClr val="5EEC3C"/>
            </a:solidFill>
            <a:prstDash val="solid"/>
            <a:miter lim="800000"/>
          </a:ln>
          <a:effectLst>
            <a:innerShdw blurRad="76200">
              <a:srgbClr val="000000"/>
            </a:innerShdw>
          </a:effectLst>
        </p:spPr>
      </p:pic>
    </p:spTree>
    <p:extLst>
      <p:ext uri="{BB962C8B-B14F-4D97-AF65-F5344CB8AC3E}">
        <p14:creationId xmlns:p14="http://schemas.microsoft.com/office/powerpoint/2010/main" val="218900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72CF-34A3-425A-96C4-8C6F87C54B80}"/>
              </a:ext>
            </a:extLst>
          </p:cNvPr>
          <p:cNvSpPr>
            <a:spLocks noGrp="1"/>
          </p:cNvSpPr>
          <p:nvPr>
            <p:ph type="title"/>
          </p:nvPr>
        </p:nvSpPr>
        <p:spPr/>
        <p:txBody>
          <a:bodyPr>
            <a:normAutofit fontScale="90000"/>
          </a:bodyPr>
          <a:lstStyle/>
          <a:p>
            <a:r>
              <a:rPr lang="en-US" dirty="0"/>
              <a:t>Priority Queue </a:t>
            </a:r>
            <a:br>
              <a:rPr lang="en-US" dirty="0"/>
            </a:br>
            <a:r>
              <a:rPr lang="en-US" dirty="0"/>
              <a:t>implementation</a:t>
            </a:r>
          </a:p>
        </p:txBody>
      </p:sp>
      <p:sp>
        <p:nvSpPr>
          <p:cNvPr id="4" name="Slide Number Placeholder 3">
            <a:extLst>
              <a:ext uri="{FF2B5EF4-FFF2-40B4-BE49-F238E27FC236}">
                <a16:creationId xmlns:a16="http://schemas.microsoft.com/office/drawing/2014/main" id="{813789ED-4224-4B62-809A-7581427DF7F6}"/>
              </a:ext>
            </a:extLst>
          </p:cNvPr>
          <p:cNvSpPr>
            <a:spLocks noGrp="1"/>
          </p:cNvSpPr>
          <p:nvPr>
            <p:ph type="sldNum" sz="quarter" idx="12"/>
          </p:nvPr>
        </p:nvSpPr>
        <p:spPr/>
        <p:txBody>
          <a:bodyPr/>
          <a:lstStyle/>
          <a:p>
            <a:fld id="{B82CCC60-E8CD-4174-8B1A-7DF615B22EEF}" type="slidenum">
              <a:rPr lang="en-US" smtClean="0"/>
              <a:pPr/>
              <a:t>4</a:t>
            </a:fld>
            <a:endParaRPr lang="en-US"/>
          </a:p>
        </p:txBody>
      </p:sp>
      <p:pic>
        <p:nvPicPr>
          <p:cNvPr id="5" name="Picture 4">
            <a:extLst>
              <a:ext uri="{FF2B5EF4-FFF2-40B4-BE49-F238E27FC236}">
                <a16:creationId xmlns:a16="http://schemas.microsoft.com/office/drawing/2014/main" id="{9F0018F4-0A7F-40A9-B1FF-776BDC263B65}"/>
              </a:ext>
            </a:extLst>
          </p:cNvPr>
          <p:cNvPicPr>
            <a:picLocks noChangeAspect="1"/>
          </p:cNvPicPr>
          <p:nvPr/>
        </p:nvPicPr>
        <p:blipFill>
          <a:blip r:embed="rId2"/>
          <a:stretch>
            <a:fillRect/>
          </a:stretch>
        </p:blipFill>
        <p:spPr>
          <a:xfrm>
            <a:off x="728064" y="1502815"/>
            <a:ext cx="7687872" cy="3443739"/>
          </a:xfrm>
          <a:prstGeom prst="rect">
            <a:avLst/>
          </a:prstGeom>
        </p:spPr>
      </p:pic>
      <p:sp>
        <p:nvSpPr>
          <p:cNvPr id="6" name="Rectangle 5">
            <a:extLst>
              <a:ext uri="{FF2B5EF4-FFF2-40B4-BE49-F238E27FC236}">
                <a16:creationId xmlns:a16="http://schemas.microsoft.com/office/drawing/2014/main" id="{B91870E7-3CBE-4800-9395-EB567303936B}"/>
              </a:ext>
            </a:extLst>
          </p:cNvPr>
          <p:cNvSpPr/>
          <p:nvPr/>
        </p:nvSpPr>
        <p:spPr>
          <a:xfrm>
            <a:off x="8024068" y="4572698"/>
            <a:ext cx="305410" cy="273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730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350360" y="281178"/>
            <a:ext cx="5344675" cy="916228"/>
          </a:xfrm>
        </p:spPr>
        <p:style>
          <a:lnRef idx="3">
            <a:schemeClr val="lt1"/>
          </a:lnRef>
          <a:fillRef idx="1">
            <a:schemeClr val="accent6"/>
          </a:fillRef>
          <a:effectRef idx="1">
            <a:schemeClr val="accent6"/>
          </a:effectRef>
          <a:fontRef idx="minor">
            <a:schemeClr val="lt1"/>
          </a:fontRef>
        </p:style>
        <p:txBody>
          <a:bodyPr>
            <a:normAutofit/>
          </a:bodyPr>
          <a:lstStyle/>
          <a:p>
            <a:r>
              <a:rPr lang="en-US" dirty="0"/>
              <a:t>TYPE OF BINARY 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fontScale="62500" lnSpcReduction="20000"/>
          </a:bodyPr>
          <a:lstStyle/>
          <a:p>
            <a:pPr marL="0" indent="0">
              <a:buNone/>
            </a:pPr>
            <a:r>
              <a:rPr lang="en-US" sz="5100" b="1" i="0" u="none" strike="noStrike" baseline="0" dirty="0">
                <a:solidFill>
                  <a:srgbClr val="FFFF00"/>
                </a:solidFill>
              </a:rPr>
              <a:t>Extended Binary Trees:</a:t>
            </a:r>
          </a:p>
          <a:p>
            <a:pPr marL="0" indent="0">
              <a:buNone/>
            </a:pPr>
            <a:r>
              <a:rPr lang="en-US" sz="4800" b="1" dirty="0"/>
              <a:t>Extended binary trees are also known as 2T-trees. A binary tree is said to be an extended binary tree if and only if every node in the tree has either zero children or two children. In an extended binary tree, nodes having two children are known as </a:t>
            </a:r>
            <a:r>
              <a:rPr lang="en-US" sz="4800" b="1" dirty="0">
                <a:solidFill>
                  <a:schemeClr val="accent6">
                    <a:lumMod val="40000"/>
                    <a:lumOff val="60000"/>
                  </a:schemeClr>
                </a:solidFill>
              </a:rPr>
              <a:t>internal nodes</a:t>
            </a:r>
            <a:r>
              <a:rPr lang="en-US" sz="4800" b="1" dirty="0"/>
              <a:t>. On the contrary, nodes having no children are known as </a:t>
            </a:r>
            <a:r>
              <a:rPr lang="en-US" sz="4800" b="1" dirty="0">
                <a:solidFill>
                  <a:schemeClr val="accent6">
                    <a:lumMod val="40000"/>
                    <a:lumOff val="60000"/>
                  </a:schemeClr>
                </a:solidFill>
              </a:rPr>
              <a:t>external nodes</a:t>
            </a:r>
            <a:r>
              <a:rPr lang="en-US" sz="4800" b="1" dirty="0"/>
              <a:t>.</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p:txBody>
          <a:bodyPr/>
          <a:lstStyle/>
          <a:p>
            <a:fld id="{B82CCC60-E8CD-4174-8B1A-7DF615B22EEF}" type="slidenum">
              <a:rPr lang="en-US" smtClean="0"/>
              <a:pPr/>
              <a:t>40</a:t>
            </a:fld>
            <a:endParaRPr lang="en-US"/>
          </a:p>
        </p:txBody>
      </p:sp>
    </p:spTree>
    <p:extLst>
      <p:ext uri="{BB962C8B-B14F-4D97-AF65-F5344CB8AC3E}">
        <p14:creationId xmlns:p14="http://schemas.microsoft.com/office/powerpoint/2010/main" val="1202771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503065" y="281178"/>
            <a:ext cx="5191970" cy="916228"/>
          </a:xfrm>
        </p:spPr>
        <p:style>
          <a:lnRef idx="3">
            <a:schemeClr val="lt1"/>
          </a:lnRef>
          <a:fillRef idx="1">
            <a:schemeClr val="accent6"/>
          </a:fillRef>
          <a:effectRef idx="1">
            <a:schemeClr val="accent6"/>
          </a:effectRef>
          <a:fontRef idx="minor">
            <a:schemeClr val="lt1"/>
          </a:fontRef>
        </p:style>
        <p:txBody>
          <a:bodyPr>
            <a:normAutofit/>
          </a:bodyPr>
          <a:lstStyle/>
          <a:p>
            <a:r>
              <a:rPr lang="en-US" dirty="0"/>
              <a:t>TYPE OF BINARY 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3600" b="1" i="0" u="none" strike="noStrike" baseline="0" dirty="0">
                <a:solidFill>
                  <a:srgbClr val="FFFF00"/>
                </a:solidFill>
              </a:rPr>
              <a:t>Extended Binary Trees:</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p:txBody>
          <a:bodyPr/>
          <a:lstStyle/>
          <a:p>
            <a:fld id="{B82CCC60-E8CD-4174-8B1A-7DF615B22EEF}" type="slidenum">
              <a:rPr lang="en-US" smtClean="0"/>
              <a:pPr/>
              <a:t>41</a:t>
            </a:fld>
            <a:endParaRPr lang="en-US"/>
          </a:p>
        </p:txBody>
      </p:sp>
      <p:pic>
        <p:nvPicPr>
          <p:cNvPr id="6" name="Picture 5">
            <a:extLst>
              <a:ext uri="{FF2B5EF4-FFF2-40B4-BE49-F238E27FC236}">
                <a16:creationId xmlns:a16="http://schemas.microsoft.com/office/drawing/2014/main" id="{48D51210-02A4-4D15-B4D8-23D69C83F3F8}"/>
              </a:ext>
            </a:extLst>
          </p:cNvPr>
          <p:cNvPicPr>
            <a:picLocks noChangeAspect="1"/>
          </p:cNvPicPr>
          <p:nvPr/>
        </p:nvPicPr>
        <p:blipFill>
          <a:blip r:embed="rId2"/>
          <a:stretch>
            <a:fillRect/>
          </a:stretch>
        </p:blipFill>
        <p:spPr>
          <a:xfrm>
            <a:off x="1059785" y="2113635"/>
            <a:ext cx="7024429" cy="2443280"/>
          </a:xfrm>
          <a:prstGeom prst="rect">
            <a:avLst/>
          </a:prstGeom>
          <a:ln w="228600" cap="sq" cmpd="thickThin">
            <a:solidFill>
              <a:srgbClr val="99FFCC"/>
            </a:solidFill>
            <a:prstDash val="solid"/>
            <a:miter lim="800000"/>
          </a:ln>
          <a:effectLst>
            <a:innerShdw blurRad="76200">
              <a:srgbClr val="000000"/>
            </a:innerShdw>
          </a:effectLst>
        </p:spPr>
      </p:pic>
      <p:sp>
        <p:nvSpPr>
          <p:cNvPr id="7" name="Rectangle: Rounded Corners 6">
            <a:extLst>
              <a:ext uri="{FF2B5EF4-FFF2-40B4-BE49-F238E27FC236}">
                <a16:creationId xmlns:a16="http://schemas.microsoft.com/office/drawing/2014/main" id="{D7A0656E-6F79-40AE-95B7-201658E3B547}"/>
              </a:ext>
            </a:extLst>
          </p:cNvPr>
          <p:cNvSpPr/>
          <p:nvPr/>
        </p:nvSpPr>
        <p:spPr>
          <a:xfrm>
            <a:off x="6553200" y="1350110"/>
            <a:ext cx="2447245" cy="137434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n-US" dirty="0"/>
              <a:t>the internal nodes are represented by I and the external nodes are represented by E.</a:t>
            </a:r>
          </a:p>
        </p:txBody>
      </p:sp>
    </p:spTree>
    <p:extLst>
      <p:ext uri="{BB962C8B-B14F-4D97-AF65-F5344CB8AC3E}">
        <p14:creationId xmlns:p14="http://schemas.microsoft.com/office/powerpoint/2010/main" val="3702549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350360" y="281178"/>
            <a:ext cx="5344675" cy="916228"/>
          </a:xfrm>
        </p:spPr>
        <p:style>
          <a:lnRef idx="3">
            <a:schemeClr val="lt1"/>
          </a:lnRef>
          <a:fillRef idx="1">
            <a:schemeClr val="accent6"/>
          </a:fillRef>
          <a:effectRef idx="1">
            <a:schemeClr val="accent6"/>
          </a:effectRef>
          <a:fontRef idx="minor">
            <a:schemeClr val="lt1"/>
          </a:fontRef>
        </p:style>
        <p:txBody>
          <a:bodyPr>
            <a:normAutofit/>
          </a:bodyPr>
          <a:lstStyle/>
          <a:p>
            <a:r>
              <a:rPr lang="en-US" dirty="0"/>
              <a:t>TYPE OF BINARY 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296260" y="1350110"/>
            <a:ext cx="8398775" cy="3664920"/>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3200" b="1" i="0" u="none" strike="noStrike" baseline="0" dirty="0">
                <a:solidFill>
                  <a:srgbClr val="FFFF00"/>
                </a:solidFill>
              </a:rPr>
              <a:t>Full binary tree:</a:t>
            </a:r>
          </a:p>
          <a:p>
            <a:pPr marL="0" indent="0" algn="l">
              <a:buNone/>
            </a:pPr>
            <a:r>
              <a:rPr lang="en-US" sz="2400" b="1" i="0" u="none" strike="noStrike" baseline="0" dirty="0"/>
              <a:t>A full binary tree is a binary tree in which each interior node contains two children.</a:t>
            </a:r>
            <a:endParaRPr lang="en-US" sz="6000" b="1" dirty="0"/>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6983002" y="4795378"/>
            <a:ext cx="2133600" cy="273844"/>
          </a:xfrm>
        </p:spPr>
        <p:txBody>
          <a:bodyPr/>
          <a:lstStyle/>
          <a:p>
            <a:fld id="{B82CCC60-E8CD-4174-8B1A-7DF615B22EEF}" type="slidenum">
              <a:rPr lang="en-US" smtClean="0"/>
              <a:pPr/>
              <a:t>42</a:t>
            </a:fld>
            <a:endParaRPr lang="en-US"/>
          </a:p>
        </p:txBody>
      </p:sp>
      <p:pic>
        <p:nvPicPr>
          <p:cNvPr id="6" name="Picture 5">
            <a:extLst>
              <a:ext uri="{FF2B5EF4-FFF2-40B4-BE49-F238E27FC236}">
                <a16:creationId xmlns:a16="http://schemas.microsoft.com/office/drawing/2014/main" id="{C09A4E05-0801-4480-AAC4-01769178EEDA}"/>
              </a:ext>
            </a:extLst>
          </p:cNvPr>
          <p:cNvPicPr>
            <a:picLocks noChangeAspect="1"/>
          </p:cNvPicPr>
          <p:nvPr/>
        </p:nvPicPr>
        <p:blipFill>
          <a:blip r:embed="rId2"/>
          <a:stretch>
            <a:fillRect/>
          </a:stretch>
        </p:blipFill>
        <p:spPr>
          <a:xfrm>
            <a:off x="2281425" y="2675972"/>
            <a:ext cx="5497379" cy="2186350"/>
          </a:xfrm>
          <a:prstGeom prst="rect">
            <a:avLst/>
          </a:prstGeom>
          <a:ln w="57150">
            <a:solidFill>
              <a:srgbClr val="CC0099"/>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6639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350360" y="128470"/>
            <a:ext cx="5344675" cy="748635"/>
          </a:xfrm>
        </p:spPr>
        <p:style>
          <a:lnRef idx="3">
            <a:schemeClr val="lt1"/>
          </a:lnRef>
          <a:fillRef idx="1">
            <a:schemeClr val="accent6"/>
          </a:fillRef>
          <a:effectRef idx="1">
            <a:schemeClr val="accent6"/>
          </a:effectRef>
          <a:fontRef idx="minor">
            <a:schemeClr val="lt1"/>
          </a:fontRef>
        </p:style>
        <p:txBody>
          <a:bodyPr>
            <a:normAutofit/>
          </a:bodyPr>
          <a:lstStyle/>
          <a:p>
            <a:r>
              <a:rPr lang="en-US" dirty="0"/>
              <a:t>TYPE OF BINARY TREE</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296260" y="1044700"/>
            <a:ext cx="8398775" cy="3970330"/>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3200" b="1" dirty="0">
                <a:solidFill>
                  <a:srgbClr val="FFFF00"/>
                </a:solidFill>
              </a:rPr>
              <a:t>P</a:t>
            </a:r>
            <a:r>
              <a:rPr lang="en-US" sz="3200" b="1" i="0" u="none" strike="noStrike" baseline="0" dirty="0">
                <a:solidFill>
                  <a:srgbClr val="FFFF00"/>
                </a:solidFill>
              </a:rPr>
              <a:t>erfect binary tree:</a:t>
            </a:r>
          </a:p>
          <a:p>
            <a:pPr marL="0" indent="0" algn="l">
              <a:buNone/>
            </a:pPr>
            <a:r>
              <a:rPr lang="en-US" sz="2000" b="1" i="0" u="none" strike="noStrike" baseline="0" dirty="0"/>
              <a:t>A perfect binary tree is a full binary tree in which all leaf nodes are at the same level. The perfect tree has all possible node slots filled from top to bottom with no gaps, as illustrated in Figure 13.8.</a:t>
            </a:r>
            <a:endParaRPr lang="en-US" sz="5400" b="1" dirty="0"/>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6983002" y="4795378"/>
            <a:ext cx="2133600" cy="273844"/>
          </a:xfrm>
        </p:spPr>
        <p:txBody>
          <a:bodyPr/>
          <a:lstStyle/>
          <a:p>
            <a:fld id="{B82CCC60-E8CD-4174-8B1A-7DF615B22EEF}" type="slidenum">
              <a:rPr lang="en-US" smtClean="0"/>
              <a:pPr/>
              <a:t>43</a:t>
            </a:fld>
            <a:endParaRPr lang="en-US"/>
          </a:p>
        </p:txBody>
      </p:sp>
      <p:pic>
        <p:nvPicPr>
          <p:cNvPr id="7" name="Picture 6">
            <a:extLst>
              <a:ext uri="{FF2B5EF4-FFF2-40B4-BE49-F238E27FC236}">
                <a16:creationId xmlns:a16="http://schemas.microsoft.com/office/drawing/2014/main" id="{5440EAF9-CA22-4608-B622-1034D74F8380}"/>
              </a:ext>
            </a:extLst>
          </p:cNvPr>
          <p:cNvPicPr>
            <a:picLocks noChangeAspect="1"/>
          </p:cNvPicPr>
          <p:nvPr/>
        </p:nvPicPr>
        <p:blipFill>
          <a:blip r:embed="rId2"/>
          <a:stretch>
            <a:fillRect/>
          </a:stretch>
        </p:blipFill>
        <p:spPr>
          <a:xfrm>
            <a:off x="2128720" y="2724456"/>
            <a:ext cx="4871848" cy="2143718"/>
          </a:xfrm>
          <a:prstGeom prst="rect">
            <a:avLst/>
          </a:prstGeom>
          <a:ln w="127000" cap="rnd">
            <a:solidFill>
              <a:srgbClr val="FFFF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03616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350360" y="128470"/>
            <a:ext cx="5344675" cy="748635"/>
          </a:xfrm>
        </p:spPr>
        <p:style>
          <a:lnRef idx="3">
            <a:schemeClr val="lt1"/>
          </a:lnRef>
          <a:fillRef idx="1">
            <a:schemeClr val="accent6"/>
          </a:fillRef>
          <a:effectRef idx="1">
            <a:schemeClr val="accent6"/>
          </a:effectRef>
          <a:fontRef idx="minor">
            <a:schemeClr val="lt1"/>
          </a:fontRef>
        </p:style>
        <p:txBody>
          <a:bodyPr>
            <a:normAutofit/>
          </a:bodyPr>
          <a:lstStyle/>
          <a:p>
            <a:r>
              <a:rPr lang="en-US" dirty="0"/>
              <a:t>TREE TRAVERSALS</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296260" y="1044700"/>
            <a:ext cx="8398775" cy="3970330"/>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3200" b="1" dirty="0">
                <a:solidFill>
                  <a:srgbClr val="FFFF00"/>
                </a:solidFill>
              </a:rPr>
              <a:t>Preorder Traversal</a:t>
            </a:r>
            <a:r>
              <a:rPr lang="en-US" sz="3200" b="1" i="0" u="none" strike="noStrike" baseline="0" dirty="0">
                <a:solidFill>
                  <a:srgbClr val="FFFF00"/>
                </a:solidFill>
              </a:rPr>
              <a:t>:</a:t>
            </a:r>
          </a:p>
          <a:p>
            <a:pPr marL="0" indent="0" algn="l">
              <a:buNone/>
            </a:pPr>
            <a:r>
              <a:rPr lang="en-US" sz="2400" b="1" i="0" u="none" strike="noStrike" baseline="0" dirty="0"/>
              <a:t>A tree traversal must begin with the root node, since that is the only access into the tree. After visiting the root node, we can then traverse the nodes in its left subtree followed by the nodes in its right subtree.</a:t>
            </a:r>
            <a:endParaRPr lang="en-US" sz="6000" b="1" dirty="0"/>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6983002" y="4795378"/>
            <a:ext cx="2133600" cy="273844"/>
          </a:xfrm>
        </p:spPr>
        <p:txBody>
          <a:bodyPr/>
          <a:lstStyle/>
          <a:p>
            <a:fld id="{B82CCC60-E8CD-4174-8B1A-7DF615B22EEF}" type="slidenum">
              <a:rPr lang="en-US" smtClean="0"/>
              <a:pPr/>
              <a:t>44</a:t>
            </a:fld>
            <a:endParaRPr lang="en-US"/>
          </a:p>
        </p:txBody>
      </p:sp>
      <p:pic>
        <p:nvPicPr>
          <p:cNvPr id="6" name="Picture 5">
            <a:extLst>
              <a:ext uri="{FF2B5EF4-FFF2-40B4-BE49-F238E27FC236}">
                <a16:creationId xmlns:a16="http://schemas.microsoft.com/office/drawing/2014/main" id="{1A84B4A6-DD36-4982-B17A-1553D56FE279}"/>
              </a:ext>
            </a:extLst>
          </p:cNvPr>
          <p:cNvPicPr>
            <a:picLocks noChangeAspect="1"/>
          </p:cNvPicPr>
          <p:nvPr/>
        </p:nvPicPr>
        <p:blipFill>
          <a:blip r:embed="rId2"/>
          <a:stretch>
            <a:fillRect/>
          </a:stretch>
        </p:blipFill>
        <p:spPr>
          <a:xfrm>
            <a:off x="3197654" y="2877160"/>
            <a:ext cx="4581151" cy="1985165"/>
          </a:xfrm>
          <a:prstGeom prst="rect">
            <a:avLst/>
          </a:prstGeom>
          <a:ln w="127000" cap="rnd">
            <a:solidFill>
              <a:schemeClr val="accent3"/>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35664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503065" y="128470"/>
            <a:ext cx="5191970" cy="748635"/>
          </a:xfrm>
        </p:spPr>
        <p:style>
          <a:lnRef idx="3">
            <a:schemeClr val="lt1"/>
          </a:lnRef>
          <a:fillRef idx="1">
            <a:schemeClr val="accent6"/>
          </a:fillRef>
          <a:effectRef idx="1">
            <a:schemeClr val="accent6"/>
          </a:effectRef>
          <a:fontRef idx="minor">
            <a:schemeClr val="lt1"/>
          </a:fontRef>
        </p:style>
        <p:txBody>
          <a:bodyPr>
            <a:normAutofit/>
          </a:bodyPr>
          <a:lstStyle/>
          <a:p>
            <a:r>
              <a:rPr lang="en-US" dirty="0"/>
              <a:t>PREORDER TRAVERSAL</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296260" y="1044700"/>
            <a:ext cx="8398775" cy="3970330"/>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pt-BR" sz="3200" b="1" dirty="0">
                <a:solidFill>
                  <a:srgbClr val="FFFF00"/>
                </a:solidFill>
              </a:rPr>
              <a:t>The traversal: </a:t>
            </a:r>
            <a:r>
              <a:rPr lang="pt-BR" sz="3200" b="1" dirty="0">
                <a:solidFill>
                  <a:schemeClr val="tx1">
                    <a:lumMod val="95000"/>
                    <a:lumOff val="5000"/>
                  </a:schemeClr>
                </a:solidFill>
              </a:rPr>
              <a:t>A, B, D, E, H, C, F, G,I, J</a:t>
            </a:r>
            <a:r>
              <a:rPr lang="pt-BR" sz="3200" b="1" dirty="0">
                <a:solidFill>
                  <a:srgbClr val="FFFF00"/>
                </a:solidFill>
              </a:rPr>
              <a:t>.</a:t>
            </a:r>
            <a:endParaRPr lang="en-US" sz="3200" b="1" i="0" u="none" strike="noStrike" baseline="0" dirty="0">
              <a:solidFill>
                <a:srgbClr val="FFFF00"/>
              </a:solidFill>
            </a:endParaRP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6983002" y="4795378"/>
            <a:ext cx="2133600" cy="273844"/>
          </a:xfrm>
        </p:spPr>
        <p:txBody>
          <a:bodyPr/>
          <a:lstStyle/>
          <a:p>
            <a:fld id="{B82CCC60-E8CD-4174-8B1A-7DF615B22EEF}" type="slidenum">
              <a:rPr lang="en-US" smtClean="0"/>
              <a:pPr/>
              <a:t>45</a:t>
            </a:fld>
            <a:endParaRPr lang="en-US"/>
          </a:p>
        </p:txBody>
      </p:sp>
      <p:pic>
        <p:nvPicPr>
          <p:cNvPr id="7" name="Picture 6">
            <a:extLst>
              <a:ext uri="{FF2B5EF4-FFF2-40B4-BE49-F238E27FC236}">
                <a16:creationId xmlns:a16="http://schemas.microsoft.com/office/drawing/2014/main" id="{B263A7C7-1108-4D37-B2B8-B009611B383B}"/>
              </a:ext>
            </a:extLst>
          </p:cNvPr>
          <p:cNvPicPr>
            <a:picLocks noChangeAspect="1"/>
          </p:cNvPicPr>
          <p:nvPr/>
        </p:nvPicPr>
        <p:blipFill>
          <a:blip r:embed="rId2"/>
          <a:stretch>
            <a:fillRect/>
          </a:stretch>
        </p:blipFill>
        <p:spPr>
          <a:xfrm>
            <a:off x="1288842" y="1930600"/>
            <a:ext cx="6566315" cy="2864778"/>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12453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808475" y="128470"/>
            <a:ext cx="4886560" cy="862038"/>
          </a:xfrm>
        </p:spPr>
        <p:style>
          <a:lnRef idx="3">
            <a:schemeClr val="lt1"/>
          </a:lnRef>
          <a:fillRef idx="1">
            <a:schemeClr val="accent6"/>
          </a:fillRef>
          <a:effectRef idx="1">
            <a:schemeClr val="accent6"/>
          </a:effectRef>
          <a:fontRef idx="minor">
            <a:schemeClr val="lt1"/>
          </a:fontRef>
        </p:style>
        <p:txBody>
          <a:bodyPr>
            <a:normAutofit/>
          </a:bodyPr>
          <a:lstStyle/>
          <a:p>
            <a:r>
              <a:rPr lang="en-US" dirty="0"/>
              <a:t>TREE TRAVERSALS</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296260" y="1197404"/>
            <a:ext cx="8398775" cy="3817625"/>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4000" b="1" dirty="0" err="1">
                <a:solidFill>
                  <a:srgbClr val="FFFF00"/>
                </a:solidFill>
              </a:rPr>
              <a:t>Inorder</a:t>
            </a:r>
            <a:r>
              <a:rPr lang="en-US" sz="4000" b="1" dirty="0">
                <a:solidFill>
                  <a:srgbClr val="FFFF00"/>
                </a:solidFill>
              </a:rPr>
              <a:t> Traversal</a:t>
            </a:r>
            <a:r>
              <a:rPr lang="en-US" sz="4000" b="1" i="0" u="none" strike="noStrike" baseline="0" dirty="0">
                <a:solidFill>
                  <a:srgbClr val="FFFF00"/>
                </a:solidFill>
              </a:rPr>
              <a:t>:</a:t>
            </a:r>
          </a:p>
          <a:p>
            <a:pPr marL="0" indent="0" algn="l">
              <a:buNone/>
            </a:pPr>
            <a:r>
              <a:rPr lang="en-US" sz="3200" b="1" i="0" u="none" strike="noStrike" baseline="0" dirty="0"/>
              <a:t>Another traversal that can be performed is the </a:t>
            </a:r>
            <a:r>
              <a:rPr lang="en-US" sz="3200" b="1" i="0" u="none" strike="noStrike" baseline="0" dirty="0" err="1"/>
              <a:t>inorder</a:t>
            </a:r>
            <a:r>
              <a:rPr lang="en-US" sz="3200" b="1" i="0" u="none" strike="noStrike" baseline="0" dirty="0"/>
              <a:t> traversal, in which we first traverse the left subtree and then visit the node followed by the traversal of the right subtree.</a:t>
            </a:r>
            <a:endParaRPr lang="en-US" sz="7200" b="1" dirty="0"/>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6983002" y="4795378"/>
            <a:ext cx="2133600" cy="273844"/>
          </a:xfrm>
        </p:spPr>
        <p:txBody>
          <a:bodyPr/>
          <a:lstStyle/>
          <a:p>
            <a:fld id="{B82CCC60-E8CD-4174-8B1A-7DF615B22EEF}" type="slidenum">
              <a:rPr lang="en-US" smtClean="0"/>
              <a:pPr/>
              <a:t>46</a:t>
            </a:fld>
            <a:endParaRPr lang="en-US"/>
          </a:p>
        </p:txBody>
      </p:sp>
    </p:spTree>
    <p:extLst>
      <p:ext uri="{BB962C8B-B14F-4D97-AF65-F5344CB8AC3E}">
        <p14:creationId xmlns:p14="http://schemas.microsoft.com/office/powerpoint/2010/main" val="4098527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350360" y="128470"/>
            <a:ext cx="5344675" cy="748635"/>
          </a:xfrm>
        </p:spPr>
        <p:style>
          <a:lnRef idx="3">
            <a:schemeClr val="lt1"/>
          </a:lnRef>
          <a:fillRef idx="1">
            <a:schemeClr val="accent6"/>
          </a:fillRef>
          <a:effectRef idx="1">
            <a:schemeClr val="accent6"/>
          </a:effectRef>
          <a:fontRef idx="minor">
            <a:schemeClr val="lt1"/>
          </a:fontRef>
        </p:style>
        <p:txBody>
          <a:bodyPr>
            <a:normAutofit/>
          </a:bodyPr>
          <a:lstStyle/>
          <a:p>
            <a:r>
              <a:rPr lang="en-US" dirty="0"/>
              <a:t>INORDER TRAVERSAL</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296260" y="1044700"/>
            <a:ext cx="8398775" cy="3970330"/>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pt-BR" sz="3200" b="1" dirty="0">
                <a:solidFill>
                  <a:srgbClr val="FFFF00"/>
                </a:solidFill>
              </a:rPr>
              <a:t>The traversal: </a:t>
            </a:r>
            <a:r>
              <a:rPr lang="pt-BR" sz="3200" b="1" dirty="0">
                <a:solidFill>
                  <a:schemeClr val="tx1">
                    <a:lumMod val="95000"/>
                    <a:lumOff val="5000"/>
                  </a:schemeClr>
                </a:solidFill>
              </a:rPr>
              <a:t>D, B, H, E, A, F, C, I, G, J</a:t>
            </a:r>
            <a:r>
              <a:rPr lang="pt-BR" sz="3200" b="1" dirty="0">
                <a:solidFill>
                  <a:srgbClr val="FFFF00"/>
                </a:solidFill>
              </a:rPr>
              <a:t>.</a:t>
            </a:r>
            <a:endParaRPr lang="en-US" sz="3200" b="1" i="0" u="none" strike="noStrike" baseline="0" dirty="0">
              <a:solidFill>
                <a:srgbClr val="FFFF00"/>
              </a:solidFill>
            </a:endParaRP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6983002" y="4795378"/>
            <a:ext cx="2133600" cy="273844"/>
          </a:xfrm>
        </p:spPr>
        <p:txBody>
          <a:bodyPr/>
          <a:lstStyle/>
          <a:p>
            <a:fld id="{B82CCC60-E8CD-4174-8B1A-7DF615B22EEF}" type="slidenum">
              <a:rPr lang="en-US" smtClean="0"/>
              <a:pPr/>
              <a:t>47</a:t>
            </a:fld>
            <a:endParaRPr lang="en-US"/>
          </a:p>
        </p:txBody>
      </p:sp>
      <p:pic>
        <p:nvPicPr>
          <p:cNvPr id="6" name="Picture 5">
            <a:extLst>
              <a:ext uri="{FF2B5EF4-FFF2-40B4-BE49-F238E27FC236}">
                <a16:creationId xmlns:a16="http://schemas.microsoft.com/office/drawing/2014/main" id="{B8D32B4F-CD6F-4405-8D72-DD2F71258E90}"/>
              </a:ext>
            </a:extLst>
          </p:cNvPr>
          <p:cNvPicPr>
            <a:picLocks noChangeAspect="1"/>
          </p:cNvPicPr>
          <p:nvPr/>
        </p:nvPicPr>
        <p:blipFill>
          <a:blip r:embed="rId2"/>
          <a:stretch>
            <a:fillRect/>
          </a:stretch>
        </p:blipFill>
        <p:spPr>
          <a:xfrm>
            <a:off x="1559838" y="1823309"/>
            <a:ext cx="6489964" cy="2917877"/>
          </a:xfrm>
          <a:prstGeom prst="rect">
            <a:avLst/>
          </a:prstGeom>
          <a:ln w="127000" cap="rnd">
            <a:solidFill>
              <a:srgbClr val="7030A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77844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808475" y="128470"/>
            <a:ext cx="4886560" cy="862038"/>
          </a:xfrm>
        </p:spPr>
        <p:style>
          <a:lnRef idx="3">
            <a:schemeClr val="lt1"/>
          </a:lnRef>
          <a:fillRef idx="1">
            <a:schemeClr val="accent6"/>
          </a:fillRef>
          <a:effectRef idx="1">
            <a:schemeClr val="accent6"/>
          </a:effectRef>
          <a:fontRef idx="minor">
            <a:schemeClr val="lt1"/>
          </a:fontRef>
        </p:style>
        <p:txBody>
          <a:bodyPr>
            <a:normAutofit/>
          </a:bodyPr>
          <a:lstStyle/>
          <a:p>
            <a:r>
              <a:rPr lang="en-US" dirty="0"/>
              <a:t>TREE TRAVERSALS</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296260" y="1197404"/>
            <a:ext cx="8398775" cy="3817625"/>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4000" b="1" dirty="0" err="1">
                <a:solidFill>
                  <a:srgbClr val="FFFF00"/>
                </a:solidFill>
              </a:rPr>
              <a:t>Postorder</a:t>
            </a:r>
            <a:r>
              <a:rPr lang="en-US" sz="4000" b="1" dirty="0">
                <a:solidFill>
                  <a:srgbClr val="FFFF00"/>
                </a:solidFill>
              </a:rPr>
              <a:t> Traversal</a:t>
            </a:r>
            <a:r>
              <a:rPr lang="en-US" sz="4000" b="1" i="0" u="none" strike="noStrike" baseline="0" dirty="0">
                <a:solidFill>
                  <a:srgbClr val="FFFF00"/>
                </a:solidFill>
              </a:rPr>
              <a:t>:</a:t>
            </a:r>
          </a:p>
          <a:p>
            <a:pPr marL="0" indent="0" algn="l">
              <a:buNone/>
            </a:pPr>
            <a:r>
              <a:rPr lang="en-US" sz="3200" b="1" i="0" u="none" strike="noStrike" baseline="0" dirty="0"/>
              <a:t>We can also perform a </a:t>
            </a:r>
            <a:r>
              <a:rPr lang="en-US" sz="3200" b="1" i="0" u="none" strike="noStrike" baseline="0" dirty="0" err="1"/>
              <a:t>postorder</a:t>
            </a:r>
            <a:r>
              <a:rPr lang="en-US" sz="3200" b="1" i="0" u="none" strike="noStrike" baseline="0" dirty="0"/>
              <a:t> traversal, which can be viewed as the opposite of the preorder traversal. In a </a:t>
            </a:r>
            <a:r>
              <a:rPr lang="en-US" sz="3200" b="1" i="0" u="none" strike="noStrike" baseline="0" dirty="0" err="1"/>
              <a:t>postorder</a:t>
            </a:r>
            <a:r>
              <a:rPr lang="en-US" sz="3200" b="1" i="0" u="none" strike="noStrike" baseline="0" dirty="0"/>
              <a:t> traversal, the left and right subtrees of each node are traversed before the node is visited.</a:t>
            </a:r>
            <a:endParaRPr lang="en-US" sz="7200" b="1" dirty="0"/>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6983002" y="4795378"/>
            <a:ext cx="2133600" cy="273844"/>
          </a:xfrm>
        </p:spPr>
        <p:txBody>
          <a:bodyPr/>
          <a:lstStyle/>
          <a:p>
            <a:fld id="{B82CCC60-E8CD-4174-8B1A-7DF615B22EEF}" type="slidenum">
              <a:rPr lang="en-US" smtClean="0"/>
              <a:pPr/>
              <a:t>48</a:t>
            </a:fld>
            <a:endParaRPr lang="en-US"/>
          </a:p>
        </p:txBody>
      </p:sp>
    </p:spTree>
    <p:extLst>
      <p:ext uri="{BB962C8B-B14F-4D97-AF65-F5344CB8AC3E}">
        <p14:creationId xmlns:p14="http://schemas.microsoft.com/office/powerpoint/2010/main" val="145564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350360" y="128470"/>
            <a:ext cx="5344675" cy="748635"/>
          </a:xfrm>
        </p:spPr>
        <p:style>
          <a:lnRef idx="3">
            <a:schemeClr val="lt1"/>
          </a:lnRef>
          <a:fillRef idx="1">
            <a:schemeClr val="accent6"/>
          </a:fillRef>
          <a:effectRef idx="1">
            <a:schemeClr val="accent6"/>
          </a:effectRef>
          <a:fontRef idx="minor">
            <a:schemeClr val="lt1"/>
          </a:fontRef>
        </p:style>
        <p:txBody>
          <a:bodyPr>
            <a:normAutofit/>
          </a:bodyPr>
          <a:lstStyle/>
          <a:p>
            <a:r>
              <a:rPr lang="en-US" dirty="0"/>
              <a:t>POSTORDER TRAVERSAL</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296260" y="1044700"/>
            <a:ext cx="8398775" cy="3970330"/>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pt-BR" sz="3200" b="1" dirty="0">
                <a:solidFill>
                  <a:srgbClr val="FFFF00"/>
                </a:solidFill>
              </a:rPr>
              <a:t>The traversal: </a:t>
            </a:r>
            <a:r>
              <a:rPr lang="pt-BR" sz="3200" b="1" dirty="0">
                <a:solidFill>
                  <a:schemeClr val="tx1">
                    <a:lumMod val="95000"/>
                    <a:lumOff val="5000"/>
                  </a:schemeClr>
                </a:solidFill>
              </a:rPr>
              <a:t>D, H, E, B, F, I, J, G, C, A</a:t>
            </a:r>
            <a:r>
              <a:rPr lang="pt-BR" sz="3200" b="1" dirty="0">
                <a:solidFill>
                  <a:srgbClr val="FFFF00"/>
                </a:solidFill>
              </a:rPr>
              <a:t>.</a:t>
            </a:r>
            <a:endParaRPr lang="en-US" sz="3200" b="1" i="0" u="none" strike="noStrike" baseline="0" dirty="0">
              <a:solidFill>
                <a:srgbClr val="FFFF00"/>
              </a:solidFill>
            </a:endParaRP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6983002" y="4795378"/>
            <a:ext cx="2133600" cy="273844"/>
          </a:xfrm>
        </p:spPr>
        <p:txBody>
          <a:bodyPr/>
          <a:lstStyle/>
          <a:p>
            <a:fld id="{B82CCC60-E8CD-4174-8B1A-7DF615B22EEF}" type="slidenum">
              <a:rPr lang="en-US" smtClean="0"/>
              <a:pPr/>
              <a:t>49</a:t>
            </a:fld>
            <a:endParaRPr lang="en-US"/>
          </a:p>
        </p:txBody>
      </p:sp>
      <p:pic>
        <p:nvPicPr>
          <p:cNvPr id="7" name="Picture 6">
            <a:extLst>
              <a:ext uri="{FF2B5EF4-FFF2-40B4-BE49-F238E27FC236}">
                <a16:creationId xmlns:a16="http://schemas.microsoft.com/office/drawing/2014/main" id="{327F6F4A-67CC-4301-A5DF-50C6E7F68A5F}"/>
              </a:ext>
            </a:extLst>
          </p:cNvPr>
          <p:cNvPicPr>
            <a:picLocks noChangeAspect="1"/>
          </p:cNvPicPr>
          <p:nvPr/>
        </p:nvPicPr>
        <p:blipFill>
          <a:blip r:embed="rId2"/>
          <a:stretch>
            <a:fillRect/>
          </a:stretch>
        </p:blipFill>
        <p:spPr>
          <a:xfrm>
            <a:off x="1365196" y="1808225"/>
            <a:ext cx="6719020" cy="2932961"/>
          </a:xfrm>
          <a:prstGeom prst="rect">
            <a:avLst/>
          </a:prstGeom>
          <a:ln w="127000" cap="rnd">
            <a:solidFill>
              <a:srgbClr val="007033"/>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07234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1A48-1D34-44E4-AD8E-B5B4D263B544}"/>
              </a:ext>
            </a:extLst>
          </p:cNvPr>
          <p:cNvSpPr>
            <a:spLocks noGrp="1"/>
          </p:cNvSpPr>
          <p:nvPr>
            <p:ph type="title"/>
          </p:nvPr>
        </p:nvSpPr>
        <p:spPr/>
        <p:txBody>
          <a:bodyPr>
            <a:normAutofit fontScale="90000"/>
          </a:bodyPr>
          <a:lstStyle/>
          <a:p>
            <a:r>
              <a:rPr lang="en-US" dirty="0"/>
              <a:t>Priority Queues: </a:t>
            </a:r>
            <a:br>
              <a:rPr lang="en-US" dirty="0"/>
            </a:br>
            <a:r>
              <a:rPr lang="en-US" dirty="0"/>
              <a:t>A Model using Multiple Queues</a:t>
            </a:r>
          </a:p>
        </p:txBody>
      </p:sp>
      <p:sp>
        <p:nvSpPr>
          <p:cNvPr id="4" name="Slide Number Placeholder 3">
            <a:extLst>
              <a:ext uri="{FF2B5EF4-FFF2-40B4-BE49-F238E27FC236}">
                <a16:creationId xmlns:a16="http://schemas.microsoft.com/office/drawing/2014/main" id="{9C44937C-AF57-4C70-A00F-78FE1EE3BFF6}"/>
              </a:ext>
            </a:extLst>
          </p:cNvPr>
          <p:cNvSpPr>
            <a:spLocks noGrp="1"/>
          </p:cNvSpPr>
          <p:nvPr>
            <p:ph type="sldNum" sz="quarter" idx="12"/>
          </p:nvPr>
        </p:nvSpPr>
        <p:spPr/>
        <p:txBody>
          <a:bodyPr/>
          <a:lstStyle/>
          <a:p>
            <a:fld id="{B82CCC60-E8CD-4174-8B1A-7DF615B22EEF}" type="slidenum">
              <a:rPr lang="en-US" smtClean="0"/>
              <a:pPr/>
              <a:t>5</a:t>
            </a:fld>
            <a:endParaRPr lang="en-US"/>
          </a:p>
        </p:txBody>
      </p:sp>
      <p:pic>
        <p:nvPicPr>
          <p:cNvPr id="5" name="Picture 4">
            <a:extLst>
              <a:ext uri="{FF2B5EF4-FFF2-40B4-BE49-F238E27FC236}">
                <a16:creationId xmlns:a16="http://schemas.microsoft.com/office/drawing/2014/main" id="{B88202A0-F79E-4AEE-B796-E6AF87A52563}"/>
              </a:ext>
            </a:extLst>
          </p:cNvPr>
          <p:cNvPicPr>
            <a:picLocks noChangeAspect="1"/>
          </p:cNvPicPr>
          <p:nvPr/>
        </p:nvPicPr>
        <p:blipFill>
          <a:blip r:embed="rId2"/>
          <a:stretch>
            <a:fillRect/>
          </a:stretch>
        </p:blipFill>
        <p:spPr>
          <a:xfrm>
            <a:off x="891250" y="1502815"/>
            <a:ext cx="7361500" cy="3461833"/>
          </a:xfrm>
          <a:prstGeom prst="rect">
            <a:avLst/>
          </a:prstGeom>
        </p:spPr>
      </p:pic>
    </p:spTree>
    <p:extLst>
      <p:ext uri="{BB962C8B-B14F-4D97-AF65-F5344CB8AC3E}">
        <p14:creationId xmlns:p14="http://schemas.microsoft.com/office/powerpoint/2010/main" val="1322305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808475" y="128470"/>
            <a:ext cx="4886560" cy="862038"/>
          </a:xfrm>
        </p:spPr>
        <p:style>
          <a:lnRef idx="3">
            <a:schemeClr val="lt1"/>
          </a:lnRef>
          <a:fillRef idx="1">
            <a:schemeClr val="accent6"/>
          </a:fillRef>
          <a:effectRef idx="1">
            <a:schemeClr val="accent6"/>
          </a:effectRef>
          <a:fontRef idx="minor">
            <a:schemeClr val="lt1"/>
          </a:fontRef>
        </p:style>
        <p:txBody>
          <a:bodyPr>
            <a:normAutofit/>
          </a:bodyPr>
          <a:lstStyle/>
          <a:p>
            <a:r>
              <a:rPr lang="en-US" dirty="0"/>
              <a:t>TREE TRAVERSALS</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296260" y="1197404"/>
            <a:ext cx="8398775" cy="3817625"/>
          </a:xfrm>
        </p:spPr>
        <p:style>
          <a:lnRef idx="0">
            <a:schemeClr val="accent5"/>
          </a:lnRef>
          <a:fillRef idx="3">
            <a:schemeClr val="accent5"/>
          </a:fillRef>
          <a:effectRef idx="3">
            <a:schemeClr val="accent5"/>
          </a:effectRef>
          <a:fontRef idx="minor">
            <a:schemeClr val="lt1"/>
          </a:fontRef>
        </p:style>
        <p:txBody>
          <a:bodyPr>
            <a:normAutofit fontScale="92500" lnSpcReduction="20000"/>
          </a:bodyPr>
          <a:lstStyle/>
          <a:p>
            <a:pPr marL="0" indent="0">
              <a:buNone/>
            </a:pPr>
            <a:r>
              <a:rPr lang="en-US" sz="4000" b="1" dirty="0">
                <a:solidFill>
                  <a:srgbClr val="FFFF00"/>
                </a:solidFill>
              </a:rPr>
              <a:t>Breadth-First Traversal</a:t>
            </a:r>
            <a:r>
              <a:rPr lang="en-US" sz="4000" b="1" i="0" u="none" strike="noStrike" baseline="0" dirty="0">
                <a:solidFill>
                  <a:srgbClr val="FFFF00"/>
                </a:solidFill>
              </a:rPr>
              <a:t>:</a:t>
            </a:r>
          </a:p>
          <a:p>
            <a:pPr marL="0" indent="0" algn="l">
              <a:buNone/>
            </a:pPr>
            <a:r>
              <a:rPr lang="en-US" sz="3200" b="1" i="0" u="none" strike="noStrike" baseline="0" dirty="0"/>
              <a:t>The </a:t>
            </a:r>
            <a:r>
              <a:rPr lang="en-US" sz="3200" b="1" i="0" u="none" strike="noStrike" baseline="0" dirty="0">
                <a:solidFill>
                  <a:schemeClr val="accent5">
                    <a:lumMod val="20000"/>
                    <a:lumOff val="80000"/>
                  </a:schemeClr>
                </a:solidFill>
              </a:rPr>
              <a:t>preorder</a:t>
            </a:r>
            <a:r>
              <a:rPr lang="en-US" sz="3200" b="1" i="0" u="none" strike="noStrike" baseline="0" dirty="0"/>
              <a:t>, </a:t>
            </a:r>
            <a:r>
              <a:rPr lang="en-US" sz="3200" b="1" i="0" u="none" strike="noStrike" baseline="0" dirty="0" err="1">
                <a:solidFill>
                  <a:schemeClr val="accent5">
                    <a:lumMod val="20000"/>
                    <a:lumOff val="80000"/>
                  </a:schemeClr>
                </a:solidFill>
              </a:rPr>
              <a:t>inorder</a:t>
            </a:r>
            <a:r>
              <a:rPr lang="en-US" sz="3200" b="1" i="0" u="none" strike="noStrike" baseline="0" dirty="0"/>
              <a:t>, and </a:t>
            </a:r>
            <a:r>
              <a:rPr lang="en-US" sz="3200" b="1" i="0" u="none" strike="noStrike" baseline="0" dirty="0" err="1">
                <a:solidFill>
                  <a:schemeClr val="accent5">
                    <a:lumMod val="20000"/>
                    <a:lumOff val="80000"/>
                  </a:schemeClr>
                </a:solidFill>
              </a:rPr>
              <a:t>postorder</a:t>
            </a:r>
            <a:r>
              <a:rPr lang="en-US" sz="3200" b="1" i="0" u="none" strike="noStrike" baseline="0" dirty="0"/>
              <a:t> traversals are all examples of a depth-first traversal. That is, the nodes are traversed deeper in the tree before returning to higher-level nodes. Another type of traversal that can be performed on a binary tree is the </a:t>
            </a:r>
            <a:r>
              <a:rPr lang="en-US" sz="3200" b="1" i="0" u="none" strike="noStrike" baseline="0" dirty="0">
                <a:solidFill>
                  <a:srgbClr val="FFFF00"/>
                </a:solidFill>
              </a:rPr>
              <a:t>breadth-first traversal</a:t>
            </a:r>
            <a:r>
              <a:rPr lang="en-US" sz="3200" b="1" i="0" u="none" strike="noStrike" baseline="0" dirty="0"/>
              <a:t>. In a breadth-first traversal, the nodes are visited by level, from left to right.</a:t>
            </a:r>
            <a:endParaRPr lang="en-US" sz="7200" b="1" dirty="0"/>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6983002" y="4795378"/>
            <a:ext cx="2133600" cy="273844"/>
          </a:xfrm>
        </p:spPr>
        <p:txBody>
          <a:bodyPr/>
          <a:lstStyle/>
          <a:p>
            <a:fld id="{B82CCC60-E8CD-4174-8B1A-7DF615B22EEF}" type="slidenum">
              <a:rPr lang="en-US" smtClean="0"/>
              <a:pPr/>
              <a:t>50</a:t>
            </a:fld>
            <a:endParaRPr lang="en-US"/>
          </a:p>
        </p:txBody>
      </p:sp>
    </p:spTree>
    <p:extLst>
      <p:ext uri="{BB962C8B-B14F-4D97-AF65-F5344CB8AC3E}">
        <p14:creationId xmlns:p14="http://schemas.microsoft.com/office/powerpoint/2010/main" val="204755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350360" y="128470"/>
            <a:ext cx="5344675" cy="748635"/>
          </a:xfrm>
        </p:spPr>
        <p:style>
          <a:lnRef idx="3">
            <a:schemeClr val="lt1"/>
          </a:lnRef>
          <a:fillRef idx="1">
            <a:schemeClr val="accent6"/>
          </a:fillRef>
          <a:effectRef idx="1">
            <a:schemeClr val="accent6"/>
          </a:effectRef>
          <a:fontRef idx="minor">
            <a:schemeClr val="lt1"/>
          </a:fontRef>
        </p:style>
        <p:txBody>
          <a:bodyPr>
            <a:normAutofit/>
          </a:bodyPr>
          <a:lstStyle/>
          <a:p>
            <a:r>
              <a:rPr lang="en-US" dirty="0"/>
              <a:t>BREADTH-FIRST TRAVERSAL</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296260" y="1044700"/>
            <a:ext cx="8398775" cy="3970330"/>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pt-BR" sz="3200" b="1" dirty="0">
                <a:solidFill>
                  <a:srgbClr val="FFFF00"/>
                </a:solidFill>
              </a:rPr>
              <a:t>The traversal: </a:t>
            </a:r>
            <a:r>
              <a:rPr lang="pt-BR" sz="3200" b="1" dirty="0">
                <a:solidFill>
                  <a:schemeClr val="tx1">
                    <a:lumMod val="95000"/>
                    <a:lumOff val="5000"/>
                  </a:schemeClr>
                </a:solidFill>
              </a:rPr>
              <a:t>A, B, C, D, E, F, G, H, I, J</a:t>
            </a:r>
            <a:r>
              <a:rPr lang="pt-BR" sz="3200" b="1" dirty="0">
                <a:solidFill>
                  <a:srgbClr val="FFFF00"/>
                </a:solidFill>
              </a:rPr>
              <a:t>.</a:t>
            </a:r>
            <a:endParaRPr lang="en-US" sz="3200" b="1" i="0" u="none" strike="noStrike" baseline="0" dirty="0">
              <a:solidFill>
                <a:srgbClr val="FFFF00"/>
              </a:solidFill>
            </a:endParaRP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6983002" y="4795378"/>
            <a:ext cx="2133600" cy="273844"/>
          </a:xfrm>
        </p:spPr>
        <p:txBody>
          <a:bodyPr/>
          <a:lstStyle/>
          <a:p>
            <a:fld id="{B82CCC60-E8CD-4174-8B1A-7DF615B22EEF}" type="slidenum">
              <a:rPr lang="en-US" smtClean="0"/>
              <a:pPr/>
              <a:t>51</a:t>
            </a:fld>
            <a:endParaRPr lang="en-US"/>
          </a:p>
        </p:txBody>
      </p:sp>
      <p:pic>
        <p:nvPicPr>
          <p:cNvPr id="6" name="Picture 5">
            <a:extLst>
              <a:ext uri="{FF2B5EF4-FFF2-40B4-BE49-F238E27FC236}">
                <a16:creationId xmlns:a16="http://schemas.microsoft.com/office/drawing/2014/main" id="{5AF897E2-7797-44B9-9CD5-B59CCC399157}"/>
              </a:ext>
            </a:extLst>
          </p:cNvPr>
          <p:cNvPicPr>
            <a:picLocks noChangeAspect="1"/>
          </p:cNvPicPr>
          <p:nvPr/>
        </p:nvPicPr>
        <p:blipFill>
          <a:blip r:embed="rId2"/>
          <a:stretch>
            <a:fillRect/>
          </a:stretch>
        </p:blipFill>
        <p:spPr>
          <a:xfrm>
            <a:off x="1365195" y="1960930"/>
            <a:ext cx="6566315" cy="2780256"/>
          </a:xfrm>
          <a:prstGeom prst="rect">
            <a:avLst/>
          </a:prstGeom>
          <a:ln w="127000" cap="rnd">
            <a:solidFill>
              <a:srgbClr val="FFC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52372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808475" y="128470"/>
            <a:ext cx="4886560" cy="862038"/>
          </a:xfrm>
        </p:spPr>
        <p:style>
          <a:lnRef idx="3">
            <a:schemeClr val="lt1"/>
          </a:lnRef>
          <a:fillRef idx="1">
            <a:schemeClr val="accent6"/>
          </a:fillRef>
          <a:effectRef idx="1">
            <a:schemeClr val="accent6"/>
          </a:effectRef>
          <a:fontRef idx="minor">
            <a:schemeClr val="lt1"/>
          </a:fontRef>
        </p:style>
        <p:txBody>
          <a:bodyPr>
            <a:normAutofit/>
          </a:bodyPr>
          <a:lstStyle/>
          <a:p>
            <a:r>
              <a:rPr lang="en-US" dirty="0"/>
              <a:t>EXPRESSION TREES</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296260" y="1197404"/>
            <a:ext cx="8398775" cy="3817625"/>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3200" b="1" dirty="0"/>
              <a:t>Arithmetic expressions such as (9+3)*(8-4) can be represented using an expression tree. An expression tree is a binary tree in which the operators are stored in the interior nodes and the operands (the variables or constant values) are stored in the leaves.</a:t>
            </a:r>
            <a:endParaRPr lang="en-US" sz="6000" b="1" dirty="0"/>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6983002" y="4795378"/>
            <a:ext cx="2133600" cy="273844"/>
          </a:xfrm>
        </p:spPr>
        <p:txBody>
          <a:bodyPr/>
          <a:lstStyle/>
          <a:p>
            <a:fld id="{B82CCC60-E8CD-4174-8B1A-7DF615B22EEF}" type="slidenum">
              <a:rPr lang="en-US" smtClean="0"/>
              <a:pPr/>
              <a:t>52</a:t>
            </a:fld>
            <a:endParaRPr lang="en-US"/>
          </a:p>
        </p:txBody>
      </p:sp>
    </p:spTree>
    <p:extLst>
      <p:ext uri="{BB962C8B-B14F-4D97-AF65-F5344CB8AC3E}">
        <p14:creationId xmlns:p14="http://schemas.microsoft.com/office/powerpoint/2010/main" val="2184749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808475" y="128470"/>
            <a:ext cx="4886560" cy="862038"/>
          </a:xfrm>
        </p:spPr>
        <p:style>
          <a:lnRef idx="3">
            <a:schemeClr val="lt1"/>
          </a:lnRef>
          <a:fillRef idx="1">
            <a:schemeClr val="accent6"/>
          </a:fillRef>
          <a:effectRef idx="1">
            <a:schemeClr val="accent6"/>
          </a:effectRef>
          <a:fontRef idx="minor">
            <a:schemeClr val="lt1"/>
          </a:fontRef>
        </p:style>
        <p:txBody>
          <a:bodyPr>
            <a:normAutofit/>
          </a:bodyPr>
          <a:lstStyle/>
          <a:p>
            <a:r>
              <a:rPr lang="en-US" dirty="0"/>
              <a:t>EXPRESSION TREES</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296260" y="1197404"/>
            <a:ext cx="8398775" cy="3817625"/>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3200" b="1" dirty="0"/>
              <a:t>Arithmetic expressions use </a:t>
            </a:r>
            <a:r>
              <a:rPr lang="en-US" sz="3200" b="1" dirty="0" err="1"/>
              <a:t>inorder</a:t>
            </a:r>
            <a:r>
              <a:rPr lang="en-US" sz="3200" b="1" dirty="0"/>
              <a:t> traversal</a:t>
            </a:r>
            <a:endParaRPr lang="en-US" sz="6000" b="1" dirty="0"/>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6983002" y="4795378"/>
            <a:ext cx="2133600" cy="273844"/>
          </a:xfrm>
        </p:spPr>
        <p:txBody>
          <a:bodyPr/>
          <a:lstStyle/>
          <a:p>
            <a:fld id="{B82CCC60-E8CD-4174-8B1A-7DF615B22EEF}" type="slidenum">
              <a:rPr lang="en-US" smtClean="0"/>
              <a:pPr/>
              <a:t>53</a:t>
            </a:fld>
            <a:endParaRPr lang="en-US"/>
          </a:p>
        </p:txBody>
      </p:sp>
      <p:pic>
        <p:nvPicPr>
          <p:cNvPr id="6" name="Picture 5">
            <a:extLst>
              <a:ext uri="{FF2B5EF4-FFF2-40B4-BE49-F238E27FC236}">
                <a16:creationId xmlns:a16="http://schemas.microsoft.com/office/drawing/2014/main" id="{F6FB3890-FFFD-488B-A392-A621776C2DA9}"/>
              </a:ext>
            </a:extLst>
          </p:cNvPr>
          <p:cNvPicPr>
            <a:picLocks noChangeAspect="1"/>
          </p:cNvPicPr>
          <p:nvPr/>
        </p:nvPicPr>
        <p:blipFill>
          <a:blip r:embed="rId2"/>
          <a:stretch>
            <a:fillRect/>
          </a:stretch>
        </p:blipFill>
        <p:spPr>
          <a:xfrm>
            <a:off x="1025372" y="1984614"/>
            <a:ext cx="7024430" cy="2748689"/>
          </a:xfrm>
          <a:prstGeom prst="rect">
            <a:avLst/>
          </a:prstGeom>
          <a:ln w="12700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77571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F32A-B67E-4F62-8EF2-BDEDEACE8BF8}"/>
              </a:ext>
            </a:extLst>
          </p:cNvPr>
          <p:cNvSpPr>
            <a:spLocks noGrp="1"/>
          </p:cNvSpPr>
          <p:nvPr>
            <p:ph type="title"/>
          </p:nvPr>
        </p:nvSpPr>
        <p:spPr>
          <a:xfrm>
            <a:off x="3808475" y="128470"/>
            <a:ext cx="4886560" cy="862038"/>
          </a:xfrm>
        </p:spPr>
        <p:style>
          <a:lnRef idx="3">
            <a:schemeClr val="lt1"/>
          </a:lnRef>
          <a:fillRef idx="1">
            <a:schemeClr val="accent6"/>
          </a:fillRef>
          <a:effectRef idx="1">
            <a:schemeClr val="accent6"/>
          </a:effectRef>
          <a:fontRef idx="minor">
            <a:schemeClr val="lt1"/>
          </a:fontRef>
        </p:style>
        <p:txBody>
          <a:bodyPr>
            <a:normAutofit/>
          </a:bodyPr>
          <a:lstStyle/>
          <a:p>
            <a:r>
              <a:rPr lang="en-US" dirty="0"/>
              <a:t>EXPRESSION TREES</a:t>
            </a:r>
          </a:p>
        </p:txBody>
      </p:sp>
      <p:sp>
        <p:nvSpPr>
          <p:cNvPr id="3" name="Content Placeholder 2">
            <a:extLst>
              <a:ext uri="{FF2B5EF4-FFF2-40B4-BE49-F238E27FC236}">
                <a16:creationId xmlns:a16="http://schemas.microsoft.com/office/drawing/2014/main" id="{0CAA52B6-5E4C-4447-AF37-584CB20A0BA8}"/>
              </a:ext>
            </a:extLst>
          </p:cNvPr>
          <p:cNvSpPr>
            <a:spLocks noGrp="1"/>
          </p:cNvSpPr>
          <p:nvPr>
            <p:ph idx="1"/>
          </p:nvPr>
        </p:nvSpPr>
        <p:spPr>
          <a:xfrm>
            <a:off x="296260" y="1197404"/>
            <a:ext cx="8398775" cy="3817625"/>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3200" b="1" dirty="0"/>
              <a:t>Arithmetic expressions use </a:t>
            </a:r>
            <a:r>
              <a:rPr lang="en-US" sz="3200" b="1" dirty="0" err="1"/>
              <a:t>inorder</a:t>
            </a:r>
            <a:r>
              <a:rPr lang="en-US" sz="3200" b="1" dirty="0"/>
              <a:t> traversal</a:t>
            </a:r>
          </a:p>
          <a:p>
            <a:pPr marL="0" indent="0">
              <a:buNone/>
            </a:pPr>
            <a:r>
              <a:rPr lang="en-US" b="1" dirty="0">
                <a:solidFill>
                  <a:srgbClr val="FFFF00"/>
                </a:solidFill>
              </a:rPr>
              <a:t>3+1*3/9-5+2-3*7-4+6</a:t>
            </a:r>
          </a:p>
        </p:txBody>
      </p:sp>
      <p:sp>
        <p:nvSpPr>
          <p:cNvPr id="4" name="Slide Number Placeholder 3">
            <a:extLst>
              <a:ext uri="{FF2B5EF4-FFF2-40B4-BE49-F238E27FC236}">
                <a16:creationId xmlns:a16="http://schemas.microsoft.com/office/drawing/2014/main" id="{7C296753-CA60-4D20-9996-334E905C5D45}"/>
              </a:ext>
            </a:extLst>
          </p:cNvPr>
          <p:cNvSpPr>
            <a:spLocks noGrp="1"/>
          </p:cNvSpPr>
          <p:nvPr>
            <p:ph type="sldNum" sz="quarter" idx="12"/>
          </p:nvPr>
        </p:nvSpPr>
        <p:spPr>
          <a:xfrm>
            <a:off x="6983002" y="4795378"/>
            <a:ext cx="2133600" cy="273844"/>
          </a:xfrm>
        </p:spPr>
        <p:txBody>
          <a:bodyPr/>
          <a:lstStyle/>
          <a:p>
            <a:fld id="{B82CCC60-E8CD-4174-8B1A-7DF615B22EEF}" type="slidenum">
              <a:rPr lang="en-US" smtClean="0"/>
              <a:pPr/>
              <a:t>54</a:t>
            </a:fld>
            <a:endParaRPr lang="en-US"/>
          </a:p>
        </p:txBody>
      </p:sp>
      <p:pic>
        <p:nvPicPr>
          <p:cNvPr id="7" name="Picture 6">
            <a:extLst>
              <a:ext uri="{FF2B5EF4-FFF2-40B4-BE49-F238E27FC236}">
                <a16:creationId xmlns:a16="http://schemas.microsoft.com/office/drawing/2014/main" id="{D4CADAEE-5BDB-4222-B00C-5BD9E0444D92}"/>
              </a:ext>
            </a:extLst>
          </p:cNvPr>
          <p:cNvPicPr>
            <a:picLocks noChangeAspect="1"/>
          </p:cNvPicPr>
          <p:nvPr/>
        </p:nvPicPr>
        <p:blipFill>
          <a:blip r:embed="rId2"/>
          <a:stretch>
            <a:fillRect/>
          </a:stretch>
        </p:blipFill>
        <p:spPr>
          <a:xfrm>
            <a:off x="1976015" y="1722467"/>
            <a:ext cx="5955495" cy="3139858"/>
          </a:xfrm>
          <a:prstGeom prst="rect">
            <a:avLst/>
          </a:prstGeom>
          <a:solidFill>
            <a:srgbClr val="FFFFFF">
              <a:shade val="85000"/>
            </a:srgbClr>
          </a:solidFill>
          <a:ln w="101600" cap="sq">
            <a:solidFill>
              <a:schemeClr val="accent6">
                <a:lumMod val="75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3734305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366455" y="1031095"/>
            <a:ext cx="8604849" cy="3221966"/>
          </a:xfrm>
          <a:prstGeom prst="rect">
            <a:avLst/>
          </a:prstGeom>
        </p:spPr>
        <p:txBody>
          <a:bodyPr vert="horz" lIns="68580" tIns="34290" rIns="68580" bIns="3429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100" b="1" dirty="0">
                <a:solidFill>
                  <a:schemeClr val="bg2">
                    <a:lumMod val="50000"/>
                  </a:schemeClr>
                </a:solidFill>
              </a:rPr>
              <a:t> </a:t>
            </a:r>
            <a:endParaRPr lang="en-US" sz="24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366455" y="1169839"/>
            <a:ext cx="8604849" cy="3221966"/>
          </a:xfrm>
          <a:prstGeom prst="rect">
            <a:avLst/>
          </a:prstGeom>
        </p:spPr>
        <p:txBody>
          <a:bodyPr vert="horz" lIns="68580" tIns="34290" rIns="68580" bIns="3429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1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317021" y="1100467"/>
            <a:ext cx="8654283" cy="3221966"/>
          </a:xfrm>
          <a:prstGeom prst="rect">
            <a:avLst/>
          </a:prstGeom>
        </p:spPr>
        <p:txBody>
          <a:bodyPr vert="horz" lIns="68580" tIns="34290" rIns="68580" bIns="3429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100" b="1" spc="38"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2700" b="1" spc="38"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None/>
            </a:pPr>
            <a:endParaRPr lang="en-US" sz="2100" b="1" dirty="0">
              <a:solidFill>
                <a:srgbClr val="002060"/>
              </a:solidFill>
              <a:latin typeface="Comic Sans MS" panose="030F0702030302020204" pitchFamily="66" charset="0"/>
            </a:endParaRPr>
          </a:p>
        </p:txBody>
      </p:sp>
      <p:pic>
        <p:nvPicPr>
          <p:cNvPr id="4100" name="Picture 4" descr="That's All Folks! (ABX TFFM Version) by ABFan21 on DeviantArt">
            <a:extLst>
              <a:ext uri="{FF2B5EF4-FFF2-40B4-BE49-F238E27FC236}">
                <a16:creationId xmlns:a16="http://schemas.microsoft.com/office/drawing/2014/main" id="{9B1F77AA-647F-4575-8EC0-3B31ED323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78594"/>
            <a:ext cx="8515350" cy="4786313"/>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265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CCF11-A7D4-492F-92F1-2C6628DA89AE}"/>
              </a:ext>
            </a:extLst>
          </p:cNvPr>
          <p:cNvSpPr>
            <a:spLocks noGrp="1"/>
          </p:cNvSpPr>
          <p:nvPr>
            <p:ph type="title"/>
          </p:nvPr>
        </p:nvSpPr>
        <p:spPr/>
        <p:txBody>
          <a:bodyPr/>
          <a:lstStyle/>
          <a:p>
            <a:r>
              <a:rPr lang="en-US" dirty="0"/>
              <a:t>Linked-list</a:t>
            </a:r>
          </a:p>
        </p:txBody>
      </p:sp>
      <p:sp>
        <p:nvSpPr>
          <p:cNvPr id="4" name="Slide Number Placeholder 3">
            <a:extLst>
              <a:ext uri="{FF2B5EF4-FFF2-40B4-BE49-F238E27FC236}">
                <a16:creationId xmlns:a16="http://schemas.microsoft.com/office/drawing/2014/main" id="{6EEB68FA-16F6-4EE6-B22E-7E731BFC8D7A}"/>
              </a:ext>
            </a:extLst>
          </p:cNvPr>
          <p:cNvSpPr>
            <a:spLocks noGrp="1"/>
          </p:cNvSpPr>
          <p:nvPr>
            <p:ph type="sldNum" sz="quarter" idx="12"/>
          </p:nvPr>
        </p:nvSpPr>
        <p:spPr/>
        <p:txBody>
          <a:bodyPr/>
          <a:lstStyle/>
          <a:p>
            <a:fld id="{B82CCC60-E8CD-4174-8B1A-7DF615B22EEF}" type="slidenum">
              <a:rPr lang="en-US" smtClean="0"/>
              <a:pPr/>
              <a:t>6</a:t>
            </a:fld>
            <a:endParaRPr lang="en-US"/>
          </a:p>
        </p:txBody>
      </p:sp>
      <p:pic>
        <p:nvPicPr>
          <p:cNvPr id="3" name="Picture 2">
            <a:extLst>
              <a:ext uri="{FF2B5EF4-FFF2-40B4-BE49-F238E27FC236}">
                <a16:creationId xmlns:a16="http://schemas.microsoft.com/office/drawing/2014/main" id="{2907E29D-A51B-4D96-9A9F-9AEAD8CD8156}"/>
              </a:ext>
            </a:extLst>
          </p:cNvPr>
          <p:cNvPicPr>
            <a:picLocks noChangeAspect="1"/>
          </p:cNvPicPr>
          <p:nvPr/>
        </p:nvPicPr>
        <p:blipFill>
          <a:blip r:embed="rId2"/>
          <a:stretch>
            <a:fillRect/>
          </a:stretch>
        </p:blipFill>
        <p:spPr>
          <a:xfrm>
            <a:off x="601669" y="1183150"/>
            <a:ext cx="7787955" cy="3831880"/>
          </a:xfrm>
          <a:prstGeom prst="rect">
            <a:avLst/>
          </a:prstGeom>
        </p:spPr>
      </p:pic>
    </p:spTree>
    <p:extLst>
      <p:ext uri="{BB962C8B-B14F-4D97-AF65-F5344CB8AC3E}">
        <p14:creationId xmlns:p14="http://schemas.microsoft.com/office/powerpoint/2010/main" val="120608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843A4-6D5F-4971-936A-DDE0755BFED0}"/>
              </a:ext>
            </a:extLst>
          </p:cNvPr>
          <p:cNvSpPr>
            <a:spLocks noGrp="1"/>
          </p:cNvSpPr>
          <p:nvPr>
            <p:ph type="title"/>
          </p:nvPr>
        </p:nvSpPr>
        <p:spPr/>
        <p:txBody>
          <a:bodyPr>
            <a:normAutofit fontScale="90000"/>
          </a:bodyPr>
          <a:lstStyle/>
          <a:p>
            <a:r>
              <a:rPr lang="en-US" dirty="0" err="1"/>
              <a:t>Linkedlist</a:t>
            </a:r>
            <a:r>
              <a:rPr lang="en-US" dirty="0"/>
              <a:t>:</a:t>
            </a:r>
            <a:br>
              <a:rPr lang="en-US" dirty="0"/>
            </a:br>
            <a:r>
              <a:rPr lang="en-US" dirty="0"/>
              <a:t>Consequences</a:t>
            </a:r>
          </a:p>
        </p:txBody>
      </p:sp>
      <p:sp>
        <p:nvSpPr>
          <p:cNvPr id="4" name="Slide Number Placeholder 3">
            <a:extLst>
              <a:ext uri="{FF2B5EF4-FFF2-40B4-BE49-F238E27FC236}">
                <a16:creationId xmlns:a16="http://schemas.microsoft.com/office/drawing/2014/main" id="{9537B7DC-AB36-4879-BD4A-6D711C433EAE}"/>
              </a:ext>
            </a:extLst>
          </p:cNvPr>
          <p:cNvSpPr>
            <a:spLocks noGrp="1"/>
          </p:cNvSpPr>
          <p:nvPr>
            <p:ph type="sldNum" sz="quarter" idx="12"/>
          </p:nvPr>
        </p:nvSpPr>
        <p:spPr/>
        <p:txBody>
          <a:bodyPr/>
          <a:lstStyle/>
          <a:p>
            <a:fld id="{B82CCC60-E8CD-4174-8B1A-7DF615B22EEF}" type="slidenum">
              <a:rPr lang="en-US" smtClean="0"/>
              <a:pPr/>
              <a:t>7</a:t>
            </a:fld>
            <a:endParaRPr lang="en-US"/>
          </a:p>
        </p:txBody>
      </p:sp>
      <p:pic>
        <p:nvPicPr>
          <p:cNvPr id="5" name="Picture 4">
            <a:extLst>
              <a:ext uri="{FF2B5EF4-FFF2-40B4-BE49-F238E27FC236}">
                <a16:creationId xmlns:a16="http://schemas.microsoft.com/office/drawing/2014/main" id="{755D4314-2748-408D-B297-7DDA4D787DE4}"/>
              </a:ext>
            </a:extLst>
          </p:cNvPr>
          <p:cNvPicPr>
            <a:picLocks noChangeAspect="1"/>
          </p:cNvPicPr>
          <p:nvPr/>
        </p:nvPicPr>
        <p:blipFill>
          <a:blip r:embed="rId2"/>
          <a:stretch>
            <a:fillRect/>
          </a:stretch>
        </p:blipFill>
        <p:spPr>
          <a:xfrm>
            <a:off x="601670" y="1350111"/>
            <a:ext cx="7787955" cy="3664920"/>
          </a:xfrm>
          <a:prstGeom prst="rect">
            <a:avLst/>
          </a:prstGeom>
        </p:spPr>
      </p:pic>
    </p:spTree>
    <p:extLst>
      <p:ext uri="{BB962C8B-B14F-4D97-AF65-F5344CB8AC3E}">
        <p14:creationId xmlns:p14="http://schemas.microsoft.com/office/powerpoint/2010/main" val="290259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2C6A-8659-4CEC-B6DE-E479481E050C}"/>
              </a:ext>
            </a:extLst>
          </p:cNvPr>
          <p:cNvSpPr>
            <a:spLocks noGrp="1"/>
          </p:cNvSpPr>
          <p:nvPr>
            <p:ph type="title"/>
          </p:nvPr>
        </p:nvSpPr>
        <p:spPr/>
        <p:txBody>
          <a:bodyPr>
            <a:normAutofit fontScale="90000"/>
          </a:bodyPr>
          <a:lstStyle/>
          <a:p>
            <a:r>
              <a:rPr lang="en-US" dirty="0" err="1"/>
              <a:t>Linkedlist</a:t>
            </a:r>
            <a:r>
              <a:rPr lang="en-US" dirty="0"/>
              <a:t>:</a:t>
            </a:r>
            <a:br>
              <a:rPr lang="en-US" dirty="0"/>
            </a:br>
            <a:r>
              <a:rPr lang="en-US" dirty="0" err="1"/>
              <a:t>insertFirst</a:t>
            </a:r>
            <a:r>
              <a:rPr lang="en-US" dirty="0"/>
              <a:t> method</a:t>
            </a:r>
          </a:p>
        </p:txBody>
      </p:sp>
      <p:sp>
        <p:nvSpPr>
          <p:cNvPr id="4" name="Slide Number Placeholder 3">
            <a:extLst>
              <a:ext uri="{FF2B5EF4-FFF2-40B4-BE49-F238E27FC236}">
                <a16:creationId xmlns:a16="http://schemas.microsoft.com/office/drawing/2014/main" id="{9DBFEE81-7C80-45FD-B0DF-67EA7D31B598}"/>
              </a:ext>
            </a:extLst>
          </p:cNvPr>
          <p:cNvSpPr>
            <a:spLocks noGrp="1"/>
          </p:cNvSpPr>
          <p:nvPr>
            <p:ph type="sldNum" sz="quarter" idx="12"/>
          </p:nvPr>
        </p:nvSpPr>
        <p:spPr/>
        <p:txBody>
          <a:bodyPr/>
          <a:lstStyle/>
          <a:p>
            <a:fld id="{B82CCC60-E8CD-4174-8B1A-7DF615B22EEF}" type="slidenum">
              <a:rPr lang="en-US" smtClean="0"/>
              <a:pPr/>
              <a:t>8</a:t>
            </a:fld>
            <a:endParaRPr lang="en-US"/>
          </a:p>
        </p:txBody>
      </p:sp>
      <p:pic>
        <p:nvPicPr>
          <p:cNvPr id="6" name="Picture 5">
            <a:extLst>
              <a:ext uri="{FF2B5EF4-FFF2-40B4-BE49-F238E27FC236}">
                <a16:creationId xmlns:a16="http://schemas.microsoft.com/office/drawing/2014/main" id="{AC22AD46-40DD-414A-8473-570100B4604B}"/>
              </a:ext>
            </a:extLst>
          </p:cNvPr>
          <p:cNvPicPr>
            <a:picLocks noChangeAspect="1"/>
          </p:cNvPicPr>
          <p:nvPr/>
        </p:nvPicPr>
        <p:blipFill>
          <a:blip r:embed="rId2"/>
          <a:stretch>
            <a:fillRect/>
          </a:stretch>
        </p:blipFill>
        <p:spPr>
          <a:xfrm>
            <a:off x="639653" y="2113635"/>
            <a:ext cx="8001000" cy="2290575"/>
          </a:xfrm>
          <a:prstGeom prst="rect">
            <a:avLst/>
          </a:prstGeom>
          <a:ln w="127000" cap="sq">
            <a:solidFill>
              <a:srgbClr val="00B0F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1353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4751-F02E-4EA0-92C5-86A996B86DE7}"/>
              </a:ext>
            </a:extLst>
          </p:cNvPr>
          <p:cNvSpPr>
            <a:spLocks noGrp="1"/>
          </p:cNvSpPr>
          <p:nvPr>
            <p:ph type="title"/>
          </p:nvPr>
        </p:nvSpPr>
        <p:spPr/>
        <p:txBody>
          <a:bodyPr>
            <a:normAutofit fontScale="90000"/>
          </a:bodyPr>
          <a:lstStyle/>
          <a:p>
            <a:r>
              <a:rPr lang="en-US" dirty="0" err="1"/>
              <a:t>Linkedlist</a:t>
            </a:r>
            <a:r>
              <a:rPr lang="en-US" dirty="0"/>
              <a:t>:</a:t>
            </a:r>
            <a:br>
              <a:rPr lang="en-US" dirty="0"/>
            </a:br>
            <a:r>
              <a:rPr lang="en-US" dirty="0" err="1"/>
              <a:t>deleteFirst</a:t>
            </a:r>
            <a:r>
              <a:rPr lang="en-US" dirty="0"/>
              <a:t> method</a:t>
            </a:r>
          </a:p>
        </p:txBody>
      </p:sp>
      <p:sp>
        <p:nvSpPr>
          <p:cNvPr id="4" name="Slide Number Placeholder 3">
            <a:extLst>
              <a:ext uri="{FF2B5EF4-FFF2-40B4-BE49-F238E27FC236}">
                <a16:creationId xmlns:a16="http://schemas.microsoft.com/office/drawing/2014/main" id="{9A400822-962E-4000-AE86-1AA0896F7728}"/>
              </a:ext>
            </a:extLst>
          </p:cNvPr>
          <p:cNvSpPr>
            <a:spLocks noGrp="1"/>
          </p:cNvSpPr>
          <p:nvPr>
            <p:ph type="sldNum" sz="quarter" idx="12"/>
          </p:nvPr>
        </p:nvSpPr>
        <p:spPr>
          <a:xfrm>
            <a:off x="6862575" y="4787015"/>
            <a:ext cx="2133600" cy="273844"/>
          </a:xfrm>
        </p:spPr>
        <p:txBody>
          <a:bodyPr/>
          <a:lstStyle/>
          <a:p>
            <a:fld id="{B82CCC60-E8CD-4174-8B1A-7DF615B22EEF}" type="slidenum">
              <a:rPr lang="en-US" smtClean="0"/>
              <a:pPr/>
              <a:t>9</a:t>
            </a:fld>
            <a:endParaRPr lang="en-US"/>
          </a:p>
        </p:txBody>
      </p:sp>
      <p:pic>
        <p:nvPicPr>
          <p:cNvPr id="5" name="Picture 4">
            <a:extLst>
              <a:ext uri="{FF2B5EF4-FFF2-40B4-BE49-F238E27FC236}">
                <a16:creationId xmlns:a16="http://schemas.microsoft.com/office/drawing/2014/main" id="{CACDAEC2-94C2-469F-B876-4503A57A8C1D}"/>
              </a:ext>
            </a:extLst>
          </p:cNvPr>
          <p:cNvPicPr>
            <a:picLocks noChangeAspect="1"/>
          </p:cNvPicPr>
          <p:nvPr/>
        </p:nvPicPr>
        <p:blipFill>
          <a:blip r:embed="rId2"/>
          <a:stretch>
            <a:fillRect/>
          </a:stretch>
        </p:blipFill>
        <p:spPr>
          <a:xfrm>
            <a:off x="601671" y="1502815"/>
            <a:ext cx="7787954" cy="3421122"/>
          </a:xfrm>
          <a:prstGeom prst="rect">
            <a:avLst/>
          </a:prstGeom>
          <a:ln w="127000" cap="sq">
            <a:solidFill>
              <a:srgbClr val="CC0099"/>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34836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1153</Words>
  <Application>Microsoft Office PowerPoint</Application>
  <PresentationFormat>On-screen Show (16:9)</PresentationFormat>
  <Paragraphs>171</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Comic Sans MS</vt:lpstr>
      <vt:lpstr>Office Theme</vt:lpstr>
      <vt:lpstr>Data Structure and Algorithm</vt:lpstr>
      <vt:lpstr>DTI 212 Data Structure and Algorithm</vt:lpstr>
      <vt:lpstr>Priority Queues</vt:lpstr>
      <vt:lpstr>Priority Queue  implementation</vt:lpstr>
      <vt:lpstr>Priority Queues:  A Model using Multiple Queues</vt:lpstr>
      <vt:lpstr>Linked-list</vt:lpstr>
      <vt:lpstr>Linkedlist: Consequences</vt:lpstr>
      <vt:lpstr>Linkedlist: insertFirst method</vt:lpstr>
      <vt:lpstr>Linkedlist: deleteFirst method</vt:lpstr>
      <vt:lpstr>Linkedlist: deleteFirst method</vt:lpstr>
      <vt:lpstr>LinkedList: Delete a specific link</vt:lpstr>
      <vt:lpstr>Doubly Linked List</vt:lpstr>
      <vt:lpstr>Doubly Linked-List: insertFirst</vt:lpstr>
      <vt:lpstr>Doubly Linked-List: insertAfter</vt:lpstr>
      <vt:lpstr>Doubly Linked-List: delete</vt:lpstr>
      <vt:lpstr>Recursion</vt:lpstr>
      <vt:lpstr>Example 1: Triangular numbers/ summation</vt:lpstr>
      <vt:lpstr>Example 1: Triangular numbers/ summation</vt:lpstr>
      <vt:lpstr>Example 1: Triangular numbers/ summation</vt:lpstr>
      <vt:lpstr>Example 1: Triangular numbers/ summation</vt:lpstr>
      <vt:lpstr>Example 2: Factorial</vt:lpstr>
      <vt:lpstr>Example 3: Fibonacci numbers</vt:lpstr>
      <vt:lpstr>TREE</vt:lpstr>
      <vt:lpstr>TREE</vt:lpstr>
      <vt:lpstr>TREE</vt:lpstr>
      <vt:lpstr>TREE</vt:lpstr>
      <vt:lpstr>TREE</vt:lpstr>
      <vt:lpstr>TREE</vt:lpstr>
      <vt:lpstr>TREE</vt:lpstr>
      <vt:lpstr>TREE</vt:lpstr>
      <vt:lpstr>TREE</vt:lpstr>
      <vt:lpstr>TREE</vt:lpstr>
      <vt:lpstr>TREE</vt:lpstr>
      <vt:lpstr>BINARY TREE</vt:lpstr>
      <vt:lpstr>BINARY TREE</vt:lpstr>
      <vt:lpstr>BINARY TREE</vt:lpstr>
      <vt:lpstr>POSSIBLE SLOTS FOR NODES IN A BINARY TREE</vt:lpstr>
      <vt:lpstr>TYPE OF BINARY TREE</vt:lpstr>
      <vt:lpstr>TYPE OF BINARY TREE</vt:lpstr>
      <vt:lpstr>TYPE OF BINARY TREE</vt:lpstr>
      <vt:lpstr>TYPE OF BINARY TREE</vt:lpstr>
      <vt:lpstr>TYPE OF BINARY TREE</vt:lpstr>
      <vt:lpstr>TYPE OF BINARY TREE</vt:lpstr>
      <vt:lpstr>TREE TRAVERSALS</vt:lpstr>
      <vt:lpstr>PREORDER TRAVERSAL</vt:lpstr>
      <vt:lpstr>TREE TRAVERSALS</vt:lpstr>
      <vt:lpstr>INORDER TRAVERSAL</vt:lpstr>
      <vt:lpstr>TREE TRAVERSALS</vt:lpstr>
      <vt:lpstr>POSTORDER TRAVERSAL</vt:lpstr>
      <vt:lpstr>TREE TRAVERSALS</vt:lpstr>
      <vt:lpstr>BREADTH-FIRST TRAVERSAL</vt:lpstr>
      <vt:lpstr>EXPRESSION TREES</vt:lpstr>
      <vt:lpstr>EXPRESSION TREES</vt:lpstr>
      <vt:lpstr>EXPRESSION TREES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2024-06-28T04:30:59Z</dcterms:modified>
</cp:coreProperties>
</file>