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53"/>
  </p:notesMasterIdLst>
  <p:sldIdLst>
    <p:sldId id="256" r:id="rId2"/>
    <p:sldId id="294" r:id="rId3"/>
    <p:sldId id="295" r:id="rId4"/>
    <p:sldId id="296" r:id="rId5"/>
    <p:sldId id="297" r:id="rId6"/>
    <p:sldId id="298" r:id="rId7"/>
    <p:sldId id="299" r:id="rId8"/>
    <p:sldId id="300" r:id="rId9"/>
    <p:sldId id="301" r:id="rId10"/>
    <p:sldId id="302" r:id="rId11"/>
    <p:sldId id="303" r:id="rId12"/>
    <p:sldId id="304" r:id="rId13"/>
    <p:sldId id="258" r:id="rId14"/>
    <p:sldId id="260" r:id="rId15"/>
    <p:sldId id="305" r:id="rId16"/>
    <p:sldId id="306" r:id="rId17"/>
    <p:sldId id="307" r:id="rId18"/>
    <p:sldId id="308" r:id="rId19"/>
    <p:sldId id="309" r:id="rId20"/>
    <p:sldId id="310" r:id="rId21"/>
    <p:sldId id="311" r:id="rId22"/>
    <p:sldId id="312" r:id="rId23"/>
    <p:sldId id="313" r:id="rId24"/>
    <p:sldId id="314" r:id="rId25"/>
    <p:sldId id="315" r:id="rId26"/>
    <p:sldId id="261" r:id="rId27"/>
    <p:sldId id="265" r:id="rId28"/>
    <p:sldId id="284" r:id="rId29"/>
    <p:sldId id="266" r:id="rId30"/>
    <p:sldId id="267" r:id="rId31"/>
    <p:sldId id="268" r:id="rId32"/>
    <p:sldId id="269" r:id="rId33"/>
    <p:sldId id="285" r:id="rId34"/>
    <p:sldId id="272" r:id="rId35"/>
    <p:sldId id="273" r:id="rId36"/>
    <p:sldId id="274" r:id="rId37"/>
    <p:sldId id="275" r:id="rId38"/>
    <p:sldId id="276" r:id="rId39"/>
    <p:sldId id="286" r:id="rId40"/>
    <p:sldId id="277" r:id="rId41"/>
    <p:sldId id="281" r:id="rId42"/>
    <p:sldId id="282" r:id="rId43"/>
    <p:sldId id="287" r:id="rId44"/>
    <p:sldId id="288" r:id="rId45"/>
    <p:sldId id="289" r:id="rId46"/>
    <p:sldId id="290" r:id="rId47"/>
    <p:sldId id="263" r:id="rId48"/>
    <p:sldId id="291" r:id="rId49"/>
    <p:sldId id="292" r:id="rId50"/>
    <p:sldId id="293" r:id="rId51"/>
    <p:sldId id="270" r:id="rId5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EC3C"/>
    <a:srgbClr val="FF2549"/>
    <a:srgbClr val="99FFCC"/>
    <a:srgbClr val="CC0099"/>
    <a:srgbClr val="5C3500"/>
    <a:srgbClr val="990099"/>
    <a:srgbClr val="00AACC"/>
    <a:srgbClr val="1D3A00"/>
    <a:srgbClr val="007033"/>
    <a:srgbClr val="FE9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634" y="-22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6/21/2024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76C9EB67-6D1E-40DB-8943-B975DC2F31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a:solidFill>
                  <a:schemeClr val="tx1"/>
                </a:solidFill>
                <a:latin typeface="Times New Roman" panose="02020603050405020304" pitchFamily="18" charset="0"/>
              </a:defRPr>
            </a:lvl1pPr>
            <a:lvl2pPr marL="742950" indent="-285750" defTabSz="915988" eaLnBrk="0" hangingPunct="0">
              <a:defRPr sz="2400">
                <a:solidFill>
                  <a:schemeClr val="tx1"/>
                </a:solidFill>
                <a:latin typeface="Times New Roman" panose="02020603050405020304" pitchFamily="18" charset="0"/>
              </a:defRPr>
            </a:lvl2pPr>
            <a:lvl3pPr marL="1143000" indent="-228600" defTabSz="915988" eaLnBrk="0" hangingPunct="0">
              <a:defRPr sz="2400">
                <a:solidFill>
                  <a:schemeClr val="tx1"/>
                </a:solidFill>
                <a:latin typeface="Times New Roman" panose="02020603050405020304" pitchFamily="18" charset="0"/>
              </a:defRPr>
            </a:lvl3pPr>
            <a:lvl4pPr marL="1600200" indent="-228600" defTabSz="915988" eaLnBrk="0" hangingPunct="0">
              <a:defRPr sz="2400">
                <a:solidFill>
                  <a:schemeClr val="tx1"/>
                </a:solidFill>
                <a:latin typeface="Times New Roman" panose="02020603050405020304" pitchFamily="18" charset="0"/>
              </a:defRPr>
            </a:lvl4pPr>
            <a:lvl5pPr marL="2057400" indent="-228600" defTabSz="915988" eaLnBrk="0" hangingPunct="0">
              <a:defRPr sz="2400">
                <a:solidFill>
                  <a:schemeClr val="tx1"/>
                </a:solidFill>
                <a:latin typeface="Times New Roman" panose="02020603050405020304" pitchFamily="18" charset="0"/>
              </a:defRPr>
            </a:lvl5pPr>
            <a:lvl6pPr marL="2514600" indent="-228600" defTabSz="9159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159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159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159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B939930-2BB4-4C78-AF88-D5B51D8806EB}" type="slidenum">
              <a:rPr lang="en-US" altLang="en-US" sz="1200"/>
              <a:pPr eaLnBrk="1" hangingPunct="1"/>
              <a:t>13</a:t>
            </a:fld>
            <a:endParaRPr lang="en-US" altLang="en-US" sz="1200"/>
          </a:p>
        </p:txBody>
      </p:sp>
      <p:sp>
        <p:nvSpPr>
          <p:cNvPr id="40963" name="Rectangle 2">
            <a:extLst>
              <a:ext uri="{FF2B5EF4-FFF2-40B4-BE49-F238E27FC236}">
                <a16:creationId xmlns:a16="http://schemas.microsoft.com/office/drawing/2014/main" id="{1830B856-0DE8-4070-82D1-6F2AA77E7762}"/>
              </a:ext>
            </a:extLst>
          </p:cNvPr>
          <p:cNvSpPr>
            <a:spLocks noGrp="1" noRot="1" noChangeAspect="1" noChangeArrowheads="1" noTextEdit="1"/>
          </p:cNvSpPr>
          <p:nvPr>
            <p:ph type="sldImg"/>
          </p:nvPr>
        </p:nvSpPr>
        <p:spPr>
          <a:xfrm>
            <a:off x="303213" y="709613"/>
            <a:ext cx="6240462" cy="3511550"/>
          </a:xfrm>
          <a:ln w="12700" cap="flat">
            <a:solidFill>
              <a:schemeClr val="tx1"/>
            </a:solidFill>
          </a:ln>
        </p:spPr>
      </p:sp>
      <p:sp>
        <p:nvSpPr>
          <p:cNvPr id="40964" name="Rectangle 3">
            <a:extLst>
              <a:ext uri="{FF2B5EF4-FFF2-40B4-BE49-F238E27FC236}">
                <a16:creationId xmlns:a16="http://schemas.microsoft.com/office/drawing/2014/main" id="{3D5A5D0B-DB5E-48DE-8687-6EB7AD2AD333}"/>
              </a:ext>
            </a:extLst>
          </p:cNvPr>
          <p:cNvSpPr>
            <a:spLocks noGrp="1" noChangeArrowheads="1"/>
          </p:cNvSpPr>
          <p:nvPr>
            <p:ph type="body" idx="1"/>
          </p:nvPr>
        </p:nvSpPr>
        <p:spPr>
          <a:xfrm>
            <a:off x="914400" y="4464050"/>
            <a:ext cx="5016500" cy="4227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86" tIns="47282" rIns="92986" bIns="47282"/>
          <a:lstStyle/>
          <a:p>
            <a:pPr eaLnBrk="1" hangingPunct="1"/>
            <a:endParaRPr lang="en-US" altLang="en-US"/>
          </a:p>
        </p:txBody>
      </p:sp>
    </p:spTree>
    <p:extLst>
      <p:ext uri="{BB962C8B-B14F-4D97-AF65-F5344CB8AC3E}">
        <p14:creationId xmlns:p14="http://schemas.microsoft.com/office/powerpoint/2010/main" val="1893819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2C39B7A-DDBA-4ACC-B734-5D89ED6DE4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fld id="{D8CACBC8-DFCD-48E6-A01C-ECEB97C50AAE}" type="slidenum">
              <a:rPr kumimoji="0" lang="en-US" altLang="zh-CN" sz="1200">
                <a:latin typeface="Arial" panose="020B0604020202020204" pitchFamily="34" charset="0"/>
              </a:rPr>
              <a:pPr eaLnBrk="1" hangingPunct="1"/>
              <a:t>49</a:t>
            </a:fld>
            <a:endParaRPr kumimoji="0" lang="en-US" altLang="zh-CN" sz="1200">
              <a:latin typeface="Arial" panose="020B0604020202020204" pitchFamily="34" charset="0"/>
            </a:endParaRPr>
          </a:p>
        </p:txBody>
      </p:sp>
      <p:sp>
        <p:nvSpPr>
          <p:cNvPr id="50179" name="Rectangle 2">
            <a:extLst>
              <a:ext uri="{FF2B5EF4-FFF2-40B4-BE49-F238E27FC236}">
                <a16:creationId xmlns:a16="http://schemas.microsoft.com/office/drawing/2014/main" id="{71FDA9D0-79EA-48FD-8FF2-250438AB291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C9F4DB02-DC58-439B-8C70-311CC244D9FA}"/>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5469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65AE6711-CDE4-400E-AEA5-9B52A1EA78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fld id="{A569AE2C-CB35-4F1B-BFD0-35C253AE048E}" type="slidenum">
              <a:rPr kumimoji="0" lang="en-US" altLang="zh-CN" sz="1200">
                <a:latin typeface="Arial" panose="020B0604020202020204" pitchFamily="34" charset="0"/>
              </a:rPr>
              <a:pPr eaLnBrk="1" hangingPunct="1"/>
              <a:t>50</a:t>
            </a:fld>
            <a:endParaRPr kumimoji="0" lang="en-US" altLang="zh-CN" sz="1200">
              <a:latin typeface="Arial" panose="020B0604020202020204" pitchFamily="34" charset="0"/>
            </a:endParaRPr>
          </a:p>
        </p:txBody>
      </p:sp>
      <p:sp>
        <p:nvSpPr>
          <p:cNvPr id="51203" name="Rectangle 2">
            <a:extLst>
              <a:ext uri="{FF2B5EF4-FFF2-40B4-BE49-F238E27FC236}">
                <a16:creationId xmlns:a16="http://schemas.microsoft.com/office/drawing/2014/main" id="{2A7013AA-9D73-4C59-B9AC-7D0F89283455}"/>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A5E196E-F5B9-4616-8D27-8B547877CDE8}"/>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5513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3EA771B6-0C36-4C3F-97DF-171BBB6DE5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fld id="{C27F8602-0A0D-46BB-9DAB-E770285420D5}" type="slidenum">
              <a:rPr kumimoji="0" lang="en-US" altLang="zh-CN" sz="1200">
                <a:latin typeface="Arial" panose="020B0604020202020204" pitchFamily="34" charset="0"/>
              </a:rPr>
              <a:pPr eaLnBrk="1" hangingPunct="1"/>
              <a:t>51</a:t>
            </a:fld>
            <a:endParaRPr kumimoji="0" lang="en-US" altLang="zh-CN" sz="1200">
              <a:latin typeface="Arial" panose="020B0604020202020204" pitchFamily="34" charset="0"/>
            </a:endParaRPr>
          </a:p>
        </p:txBody>
      </p:sp>
      <p:sp>
        <p:nvSpPr>
          <p:cNvPr id="52227" name="Rectangle 2">
            <a:extLst>
              <a:ext uri="{FF2B5EF4-FFF2-40B4-BE49-F238E27FC236}">
                <a16:creationId xmlns:a16="http://schemas.microsoft.com/office/drawing/2014/main" id="{F6AF6E3F-96EB-4E59-9744-FA213415DB0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DE6D547A-01FB-4C92-B408-8C8072C92C0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07046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571750"/>
            <a:ext cx="8246070" cy="1527050"/>
          </a:xfrm>
          <a:noFill/>
          <a:effectLst>
            <a:outerShdw blurRad="50800" dist="38100" dir="2700000" algn="tl" rotWithShape="0">
              <a:prstClr val="black">
                <a:alpha val="40000"/>
              </a:prstClr>
            </a:outerShdw>
          </a:effectLst>
        </p:spPr>
        <p:txBody>
          <a:bodyPr>
            <a:normAutofit/>
          </a:bodyPr>
          <a:lstStyle>
            <a:lvl1pPr algn="r">
              <a:defRPr sz="3600">
                <a:solidFill>
                  <a:schemeClr val="tx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4098800"/>
            <a:ext cx="8231372" cy="763525"/>
          </a:xfrm>
        </p:spPr>
        <p:txBody>
          <a:bodyPr>
            <a:normAutofit/>
          </a:bodyPr>
          <a:lstStyle>
            <a:lvl1pPr marL="0" indent="0" algn="r">
              <a:buNone/>
              <a:defRPr sz="2800" b="0" i="0">
                <a:solidFill>
                  <a:srgbClr val="5C35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D466A53-1183-4073-9BD1-F9886A036A06}" type="datetime1">
              <a:rPr lang="en-US" smtClean="0"/>
              <a:t>6/21/2024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51463E-40EA-4A8F-953A-68887E621E77}" type="datetime1">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4621DE-D60E-4DEC-8486-B0CF65486D58}" type="datetime1">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0AE110-C4EF-4FF2-ABEE-8DA14D95CE5D}" type="datetime1">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63526"/>
          </a:xfrm>
        </p:spPr>
        <p:txBody>
          <a:bodyPr>
            <a:normAutofit/>
          </a:bodyPr>
          <a:lstStyle>
            <a:lvl1pPr algn="r">
              <a:defRPr sz="3600" baseline="0">
                <a:solidFill>
                  <a:srgbClr val="5C35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0"/>
            <a:ext cx="8246070" cy="3512212"/>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A098D8A-F830-491A-8BA6-CC3C571775E4}" type="datetime1">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129" y="281175"/>
            <a:ext cx="6260905" cy="725349"/>
          </a:xfrm>
        </p:spPr>
        <p:txBody>
          <a:bodyPr>
            <a:normAutofit/>
          </a:bodyPr>
          <a:lstStyle>
            <a:lvl1pPr algn="l">
              <a:defRPr sz="3600">
                <a:solidFill>
                  <a:srgbClr val="5C35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34129" y="1044700"/>
            <a:ext cx="626090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186375A-83CA-49BD-9820-134565F5A3FE}" type="datetime1">
              <a:rPr lang="en-US" smtClean="0"/>
              <a:t>6/21/2024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4EA69B-5FC1-4C07-96A7-0138FD1961FC}" type="datetime1">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9DFEAA-8B51-4187-B548-8C46DC40DD6F}" type="datetime1">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433880"/>
            <a:ext cx="8093365" cy="763525"/>
          </a:xfrm>
        </p:spPr>
        <p:txBody>
          <a:bodyPr>
            <a:normAutofit/>
          </a:bodyPr>
          <a:lstStyle>
            <a:lvl1pPr algn="r">
              <a:defRPr sz="3600" baseline="0">
                <a:solidFill>
                  <a:srgbClr val="5C35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19"/>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27916"/>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19"/>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27916"/>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F0C3350-5ED7-4540-A6D1-40162E57A122}" type="datetime1">
              <a:rPr lang="en-US" smtClean="0"/>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019010-EE3E-4B65-9383-013AC0EAF889}" type="datetime1">
              <a:rPr lang="en-US" smtClean="0"/>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78207-7523-49B7-ADD8-85854E3E5494}" type="datetime1">
              <a:rPr lang="en-US" smtClean="0"/>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ED30B-12E2-4F47-89A4-987692DC9C56}" type="datetime1">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2868AAC-8F42-4C97-924A-5C655D08F993}" type="datetime1">
              <a:rPr lang="en-US" smtClean="0"/>
              <a:t>6/21/2024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3029864"/>
            <a:ext cx="8246070" cy="1068935"/>
          </a:xfrm>
        </p:spPr>
        <p:txBody>
          <a:bodyPr>
            <a:normAutofit/>
            <a:scene3d>
              <a:camera prst="orthographicFront"/>
              <a:lightRig rig="threePt" dir="t"/>
            </a:scene3d>
            <a:sp3d extrusionH="184150" contourW="31750">
              <a:bevelT w="63500" prst="angle"/>
              <a:extrusionClr>
                <a:srgbClr val="990099"/>
              </a:extrusionClr>
              <a:contourClr>
                <a:srgbClr val="00B050"/>
              </a:contourClr>
            </a:sp3d>
          </a:bodyPr>
          <a:lstStyle/>
          <a:p>
            <a:r>
              <a:rPr lang="en-US" sz="4000" b="1" dirty="0"/>
              <a:t>Data Structure and Algorithm</a:t>
            </a:r>
          </a:p>
        </p:txBody>
      </p:sp>
      <p:sp>
        <p:nvSpPr>
          <p:cNvPr id="3" name="Subtitle 2"/>
          <p:cNvSpPr>
            <a:spLocks noGrp="1"/>
          </p:cNvSpPr>
          <p:nvPr>
            <p:ph type="subTitle" idx="1"/>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Lecture 01</a:t>
            </a:r>
          </a:p>
        </p:txBody>
      </p:sp>
      <p:sp>
        <p:nvSpPr>
          <p:cNvPr id="5" name="Rectangle 4">
            <a:extLst>
              <a:ext uri="{FF2B5EF4-FFF2-40B4-BE49-F238E27FC236}">
                <a16:creationId xmlns:a16="http://schemas.microsoft.com/office/drawing/2014/main" id="{43B09746-E5EF-479A-A6AA-9ADDFE10BFAA}"/>
              </a:ext>
            </a:extLst>
          </p:cNvPr>
          <p:cNvSpPr/>
          <p:nvPr/>
        </p:nvSpPr>
        <p:spPr>
          <a:xfrm>
            <a:off x="754374" y="963581"/>
            <a:ext cx="1832461" cy="707886"/>
          </a:xfrm>
          <a:prstGeom prst="rect">
            <a:avLst/>
          </a:prstGeom>
        </p:spPr>
        <p:txBody>
          <a:bodyPr wrap="square">
            <a:spAutoFit/>
            <a:scene3d>
              <a:camera prst="orthographicFront"/>
              <a:lightRig rig="soft" dir="t">
                <a:rot lat="0" lon="0" rev="15600000"/>
              </a:lightRig>
            </a:scene3d>
            <a:sp3d extrusionH="57150" prstMaterial="softEdge">
              <a:bevelT w="25400" h="38100"/>
            </a:sp3d>
          </a:bodyPr>
          <a:lstStyle/>
          <a:p>
            <a:pPr algn="ctr"/>
            <a:r>
              <a:rPr lang="en-US" sz="4000" b="1" dirty="0">
                <a:ln w="10160">
                  <a:solidFill>
                    <a:schemeClr val="accent5"/>
                  </a:solidFill>
                  <a:prstDash val="solid"/>
                </a:ln>
                <a:solidFill>
                  <a:srgbClr val="FFFFFF"/>
                </a:solidFill>
                <a:effectLst>
                  <a:glow rad="228600">
                    <a:schemeClr val="accent5">
                      <a:satMod val="175000"/>
                      <a:alpha val="40000"/>
                    </a:schemeClr>
                  </a:glow>
                  <a:outerShdw blurRad="38100" dist="22860" dir="5400000" algn="tl" rotWithShape="0">
                    <a:srgbClr val="000000">
                      <a:alpha val="30000"/>
                    </a:srgbClr>
                  </a:outerShdw>
                </a:effectLst>
              </a:rPr>
              <a:t>DTI 212</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Stacks and Queues:</a:t>
            </a:r>
            <a:endParaRPr lang="en-US" dirty="0"/>
          </a:p>
          <a:p>
            <a:pPr>
              <a:buFont typeface="Arial" panose="020B0604020202020204" pitchFamily="34" charset="0"/>
              <a:buChar char="•"/>
            </a:pPr>
            <a:r>
              <a:rPr lang="en-US" b="1" dirty="0"/>
              <a:t>Stacks:</a:t>
            </a:r>
            <a:r>
              <a:rPr lang="en-US" dirty="0"/>
              <a:t> A Last-In-First-Out (LIFO) data structure. Imagine a stack of plates; you can only add or remove plates from the top. Stacks excel at implementing operations like function calls, browser history management, and undo/redo functionality in applications.</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58747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Stacks and Queues:</a:t>
            </a:r>
            <a:endParaRPr lang="en-US" dirty="0"/>
          </a:p>
          <a:p>
            <a:pPr>
              <a:buFont typeface="Arial" panose="020B0604020202020204" pitchFamily="34" charset="0"/>
              <a:buChar char="•"/>
            </a:pPr>
            <a:r>
              <a:rPr lang="en-US" b="1" dirty="0"/>
              <a:t>Queues:</a:t>
            </a:r>
            <a:r>
              <a:rPr lang="en-US" dirty="0"/>
              <a:t> A First-In-First-Out (FIFO) data structure. Imagine a queue at a bus stop; the first person in line gets served first. Queues excel at processing tasks in a sequential order, such as job scheduling, printer spooling, and managing network requests.</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57964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dirty="0">
                <a:ln w="13462">
                  <a:solidFill>
                    <a:schemeClr val="bg1"/>
                  </a:solidFill>
                  <a:prstDash val="solid"/>
                </a:ln>
                <a:solidFill>
                  <a:schemeClr val="accent1"/>
                </a:solidFill>
                <a:effectLst>
                  <a:outerShdw dist="38100" dir="2700000" algn="bl" rotWithShape="0">
                    <a:schemeClr val="accent5"/>
                  </a:outerShdw>
                </a:effectLst>
              </a:rPr>
              <a:t>What are Algorithms?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a:bodyPr>
          <a:lstStyle/>
          <a:p>
            <a:pPr marL="0" indent="0">
              <a:buNone/>
            </a:pPr>
            <a:r>
              <a:rPr lang="en-US" sz="3200" dirty="0">
                <a:highlight>
                  <a:srgbClr val="FFFF00"/>
                </a:highlight>
              </a:rPr>
              <a:t>Algorithms</a:t>
            </a:r>
            <a:r>
              <a:rPr lang="en-US" sz="3200" dirty="0"/>
              <a:t> are step-by-step procedures for solving a specific problem or accomplishing a task. They provide a clear and concise recipe for transforming input data into desired output. In essence, algorithms are the instructions that computers follow to execute tasks efficiently.</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373923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827CA444-4E03-4A51-A079-FBC10BB44170}"/>
              </a:ext>
            </a:extLst>
          </p:cNvPr>
          <p:cNvSpPr>
            <a:spLocks noGrp="1" noChangeArrowheads="1"/>
          </p:cNvSpPr>
          <p:nvPr>
            <p:ph type="body" idx="1"/>
          </p:nvPr>
        </p:nvSpPr>
        <p:spPr>
          <a:xfrm>
            <a:off x="601671" y="1131855"/>
            <a:ext cx="8425284" cy="3909252"/>
          </a:xfrm>
          <a:noFill/>
          <a:ln w="57150">
            <a:solidFill>
              <a:schemeClr val="bg1"/>
            </a:solidFill>
          </a:ln>
          <a:effectLst>
            <a:glow rad="228600">
              <a:schemeClr val="accent3">
                <a:satMod val="175000"/>
                <a:alpha val="40000"/>
              </a:schemeClr>
            </a:glow>
          </a:effectLst>
        </p:spPr>
        <p:txBody>
          <a:bodyPr vert="horz" lIns="69056" tIns="34529" rIns="69056" bIns="34529" rtlCol="0">
            <a:normAutofit/>
          </a:bodyPr>
          <a:lstStyle/>
          <a:p>
            <a:pPr marL="0" indent="0"/>
            <a:r>
              <a:rPr lang="en-US" altLang="en-US" dirty="0">
                <a:effectLst>
                  <a:outerShdw blurRad="38100" dist="38100" dir="2700000" algn="tl">
                    <a:srgbClr val="000000">
                      <a:alpha val="43137"/>
                    </a:srgbClr>
                  </a:outerShdw>
                </a:effectLst>
              </a:rPr>
              <a:t>An </a:t>
            </a:r>
            <a:r>
              <a:rPr lang="en-US" altLang="en-US" i="1" u="sng" dirty="0">
                <a:effectLst>
                  <a:outerShdw blurRad="38100" dist="38100" dir="2700000" algn="tl">
                    <a:srgbClr val="000000">
                      <a:alpha val="43137"/>
                    </a:srgbClr>
                  </a:outerShdw>
                </a:effectLst>
              </a:rPr>
              <a:t>algorithm</a:t>
            </a:r>
            <a:r>
              <a:rPr lang="en-US" altLang="en-US" dirty="0">
                <a:effectLst>
                  <a:outerShdw blurRad="38100" dist="38100" dir="2700000" algn="tl">
                    <a:srgbClr val="000000">
                      <a:alpha val="43137"/>
                    </a:srgbClr>
                  </a:outerShdw>
                </a:effectLst>
              </a:rPr>
              <a:t> is a sequence of unambiguous instructions/operations for solving a problem, i.e., for obtaining a required output for any legitimate input in a finite amount of time.</a:t>
            </a:r>
          </a:p>
          <a:p>
            <a:pPr marL="0" indent="0"/>
            <a:endParaRPr lang="en-US" altLang="en-US" dirty="0"/>
          </a:p>
        </p:txBody>
      </p:sp>
      <p:sp>
        <p:nvSpPr>
          <p:cNvPr id="14340" name="Rectangle 4">
            <a:extLst>
              <a:ext uri="{FF2B5EF4-FFF2-40B4-BE49-F238E27FC236}">
                <a16:creationId xmlns:a16="http://schemas.microsoft.com/office/drawing/2014/main" id="{BB966D81-6468-423F-B197-21102FDEAE0B}"/>
              </a:ext>
            </a:extLst>
          </p:cNvPr>
          <p:cNvSpPr>
            <a:spLocks noChangeArrowheads="1"/>
          </p:cNvSpPr>
          <p:nvPr/>
        </p:nvSpPr>
        <p:spPr bwMode="auto">
          <a:xfrm>
            <a:off x="3972047" y="3969410"/>
            <a:ext cx="2156164" cy="571500"/>
          </a:xfrm>
          <a:prstGeom prst="rect">
            <a:avLst/>
          </a:prstGeom>
          <a:solidFill>
            <a:schemeClr val="bg1"/>
          </a:solidFill>
          <a:ln w="12700">
            <a:solidFill>
              <a:srgbClr val="FF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latin typeface="Arial Black" panose="020B0A04020102020204" pitchFamily="34" charset="0"/>
              </a:rPr>
              <a:t>“computer”+</a:t>
            </a:r>
            <a:br>
              <a:rPr lang="en-US" altLang="en-US" sz="1800">
                <a:latin typeface="Arial Black" panose="020B0A04020102020204" pitchFamily="34" charset="0"/>
              </a:rPr>
            </a:br>
            <a:r>
              <a:rPr lang="en-US" altLang="en-US" sz="1800">
                <a:latin typeface="Arial Black" panose="020B0A04020102020204" pitchFamily="34" charset="0"/>
              </a:rPr>
              <a:t>programs</a:t>
            </a:r>
            <a:r>
              <a:rPr lang="en-US" altLang="en-US" sz="1800">
                <a:solidFill>
                  <a:schemeClr val="bg2"/>
                </a:solidFill>
              </a:rPr>
              <a:t> </a:t>
            </a:r>
          </a:p>
        </p:txBody>
      </p:sp>
      <p:sp>
        <p:nvSpPr>
          <p:cNvPr id="14341" name="Line 5">
            <a:extLst>
              <a:ext uri="{FF2B5EF4-FFF2-40B4-BE49-F238E27FC236}">
                <a16:creationId xmlns:a16="http://schemas.microsoft.com/office/drawing/2014/main" id="{A03B7A26-E321-459E-BFFD-07C8120FD5D2}"/>
              </a:ext>
            </a:extLst>
          </p:cNvPr>
          <p:cNvSpPr>
            <a:spLocks noChangeShapeType="1"/>
          </p:cNvSpPr>
          <p:nvPr/>
        </p:nvSpPr>
        <p:spPr bwMode="auto">
          <a:xfrm>
            <a:off x="4943597" y="2878075"/>
            <a:ext cx="0" cy="457200"/>
          </a:xfrm>
          <a:prstGeom prst="line">
            <a:avLst/>
          </a:prstGeom>
          <a:noFill/>
          <a:ln w="28575">
            <a:solidFill>
              <a:srgbClr val="FF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14342" name="Line 6">
            <a:extLst>
              <a:ext uri="{FF2B5EF4-FFF2-40B4-BE49-F238E27FC236}">
                <a16:creationId xmlns:a16="http://schemas.microsoft.com/office/drawing/2014/main" id="{68FA9693-CB9F-4BE0-9284-52D708710222}"/>
              </a:ext>
            </a:extLst>
          </p:cNvPr>
          <p:cNvSpPr>
            <a:spLocks noChangeShapeType="1"/>
          </p:cNvSpPr>
          <p:nvPr/>
        </p:nvSpPr>
        <p:spPr bwMode="auto">
          <a:xfrm>
            <a:off x="4943597" y="3603195"/>
            <a:ext cx="0" cy="342900"/>
          </a:xfrm>
          <a:prstGeom prst="line">
            <a:avLst/>
          </a:prstGeom>
          <a:noFill/>
          <a:ln w="28575">
            <a:solidFill>
              <a:srgbClr val="FF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14343" name="Text Box 7">
            <a:extLst>
              <a:ext uri="{FF2B5EF4-FFF2-40B4-BE49-F238E27FC236}">
                <a16:creationId xmlns:a16="http://schemas.microsoft.com/office/drawing/2014/main" id="{F736FA27-FB53-4CCA-B8BC-5847618F4DA2}"/>
              </a:ext>
            </a:extLst>
          </p:cNvPr>
          <p:cNvSpPr txBox="1">
            <a:spLocks noChangeArrowheads="1"/>
          </p:cNvSpPr>
          <p:nvPr/>
        </p:nvSpPr>
        <p:spPr bwMode="auto">
          <a:xfrm>
            <a:off x="4139924" y="2507828"/>
            <a:ext cx="16171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b="1"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rPr>
              <a:t>problem</a:t>
            </a:r>
          </a:p>
        </p:txBody>
      </p:sp>
      <p:sp>
        <p:nvSpPr>
          <p:cNvPr id="14344" name="Text Box 8">
            <a:extLst>
              <a:ext uri="{FF2B5EF4-FFF2-40B4-BE49-F238E27FC236}">
                <a16:creationId xmlns:a16="http://schemas.microsoft.com/office/drawing/2014/main" id="{5166E130-3BF1-484D-864D-F1A438C4C10A}"/>
              </a:ext>
            </a:extLst>
          </p:cNvPr>
          <p:cNvSpPr txBox="1">
            <a:spLocks noChangeArrowheads="1"/>
          </p:cNvSpPr>
          <p:nvPr/>
        </p:nvSpPr>
        <p:spPr bwMode="auto">
          <a:xfrm>
            <a:off x="4300922" y="3175264"/>
            <a:ext cx="14568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b="1" dirty="0">
                <a:ln w="6600">
                  <a:solidFill>
                    <a:schemeClr val="accent2"/>
                  </a:solidFill>
                  <a:prstDash val="solid"/>
                </a:ln>
                <a:solidFill>
                  <a:srgbClr val="FFFFFF"/>
                </a:solidFill>
                <a:effectLst>
                  <a:outerShdw dist="38100" dir="2700000" algn="tl" rotWithShape="0">
                    <a:schemeClr val="accent2"/>
                  </a:outerShdw>
                </a:effectLst>
                <a:latin typeface="Arial Black" panose="020B0A04020102020204" pitchFamily="34" charset="0"/>
              </a:rPr>
              <a:t>algorithm</a:t>
            </a:r>
          </a:p>
        </p:txBody>
      </p:sp>
      <p:sp>
        <p:nvSpPr>
          <p:cNvPr id="14345" name="Text Box 9">
            <a:extLst>
              <a:ext uri="{FF2B5EF4-FFF2-40B4-BE49-F238E27FC236}">
                <a16:creationId xmlns:a16="http://schemas.microsoft.com/office/drawing/2014/main" id="{B47194C6-4119-4D94-9F28-4760EC08476B}"/>
              </a:ext>
            </a:extLst>
          </p:cNvPr>
          <p:cNvSpPr txBox="1">
            <a:spLocks noChangeArrowheads="1"/>
          </p:cNvSpPr>
          <p:nvPr/>
        </p:nvSpPr>
        <p:spPr bwMode="auto">
          <a:xfrm>
            <a:off x="2193253" y="4083710"/>
            <a:ext cx="9420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latin typeface="Arial Black" panose="020B0A04020102020204" pitchFamily="34" charset="0"/>
              </a:rPr>
              <a:t>input</a:t>
            </a:r>
          </a:p>
        </p:txBody>
      </p:sp>
      <p:sp>
        <p:nvSpPr>
          <p:cNvPr id="14346" name="Text Box 10">
            <a:extLst>
              <a:ext uri="{FF2B5EF4-FFF2-40B4-BE49-F238E27FC236}">
                <a16:creationId xmlns:a16="http://schemas.microsoft.com/office/drawing/2014/main" id="{E58510AF-6C78-42BC-BF33-33A94046312C}"/>
              </a:ext>
            </a:extLst>
          </p:cNvPr>
          <p:cNvSpPr txBox="1">
            <a:spLocks noChangeArrowheads="1"/>
          </p:cNvSpPr>
          <p:nvPr/>
        </p:nvSpPr>
        <p:spPr bwMode="auto">
          <a:xfrm>
            <a:off x="6768826" y="4083710"/>
            <a:ext cx="12615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latin typeface="Arial Black" panose="020B0A04020102020204" pitchFamily="34" charset="0"/>
              </a:rPr>
              <a:t>output</a:t>
            </a:r>
          </a:p>
        </p:txBody>
      </p:sp>
      <p:sp>
        <p:nvSpPr>
          <p:cNvPr id="14347" name="Line 11">
            <a:extLst>
              <a:ext uri="{FF2B5EF4-FFF2-40B4-BE49-F238E27FC236}">
                <a16:creationId xmlns:a16="http://schemas.microsoft.com/office/drawing/2014/main" id="{8136BB72-A58B-4496-AF2E-D9064D45D775}"/>
              </a:ext>
            </a:extLst>
          </p:cNvPr>
          <p:cNvSpPr>
            <a:spLocks noChangeShapeType="1"/>
          </p:cNvSpPr>
          <p:nvPr/>
        </p:nvSpPr>
        <p:spPr bwMode="auto">
          <a:xfrm>
            <a:off x="3050503" y="4312310"/>
            <a:ext cx="958295" cy="0"/>
          </a:xfrm>
          <a:prstGeom prst="line">
            <a:avLst/>
          </a:prstGeom>
          <a:noFill/>
          <a:ln w="28575">
            <a:solidFill>
              <a:srgbClr val="FF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14348" name="Line 12">
            <a:extLst>
              <a:ext uri="{FF2B5EF4-FFF2-40B4-BE49-F238E27FC236}">
                <a16:creationId xmlns:a16="http://schemas.microsoft.com/office/drawing/2014/main" id="{E69BAE8A-B9FE-41E1-9F90-02DD9CEBAB27}"/>
              </a:ext>
            </a:extLst>
          </p:cNvPr>
          <p:cNvSpPr>
            <a:spLocks noChangeShapeType="1"/>
          </p:cNvSpPr>
          <p:nvPr/>
        </p:nvSpPr>
        <p:spPr bwMode="auto">
          <a:xfrm>
            <a:off x="6022304" y="4312310"/>
            <a:ext cx="898402" cy="0"/>
          </a:xfrm>
          <a:prstGeom prst="line">
            <a:avLst/>
          </a:prstGeom>
          <a:noFill/>
          <a:ln w="28575">
            <a:solidFill>
              <a:srgbClr val="FF0000"/>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14349" name="TextBox 12">
            <a:extLst>
              <a:ext uri="{FF2B5EF4-FFF2-40B4-BE49-F238E27FC236}">
                <a16:creationId xmlns:a16="http://schemas.microsoft.com/office/drawing/2014/main" id="{5FFAD5C2-C0B2-41C7-938A-D35D08436F05}"/>
              </a:ext>
            </a:extLst>
          </p:cNvPr>
          <p:cNvSpPr txBox="1">
            <a:spLocks noChangeArrowheads="1"/>
          </p:cNvSpPr>
          <p:nvPr/>
        </p:nvSpPr>
        <p:spPr bwMode="auto">
          <a:xfrm>
            <a:off x="5054325" y="3512210"/>
            <a:ext cx="1736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dirty="0">
                <a:ln w="6600">
                  <a:solidFill>
                    <a:schemeClr val="accent2"/>
                  </a:solidFill>
                  <a:prstDash val="solid"/>
                </a:ln>
                <a:solidFill>
                  <a:srgbClr val="FFFFFF"/>
                </a:solidFill>
                <a:effectLst>
                  <a:outerShdw dist="38100" dir="2700000" algn="tl" rotWithShape="0">
                    <a:schemeClr val="accent2"/>
                  </a:outerShdw>
                </a:effectLst>
              </a:rPr>
              <a:t>Data Structures</a:t>
            </a:r>
          </a:p>
        </p:txBody>
      </p:sp>
      <p:sp>
        <p:nvSpPr>
          <p:cNvPr id="14350" name="TextBox 14">
            <a:extLst>
              <a:ext uri="{FF2B5EF4-FFF2-40B4-BE49-F238E27FC236}">
                <a16:creationId xmlns:a16="http://schemas.microsoft.com/office/drawing/2014/main" id="{EB101FEE-1FB4-4FF4-B7E5-C28251E34B8E}"/>
              </a:ext>
            </a:extLst>
          </p:cNvPr>
          <p:cNvSpPr txBox="1">
            <a:spLocks noChangeArrowheads="1"/>
          </p:cNvSpPr>
          <p:nvPr/>
        </p:nvSpPr>
        <p:spPr bwMode="auto">
          <a:xfrm>
            <a:off x="1001698" y="3244566"/>
            <a:ext cx="26540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dirty="0">
                <a:ln/>
                <a:solidFill>
                  <a:srgbClr val="1D3A00"/>
                </a:solidFill>
              </a:rPr>
              <a:t>Map Navigation A</a:t>
            </a:r>
            <a:r>
              <a:rPr lang="en-US" altLang="en-US" sz="2000" b="1" dirty="0">
                <a:ln/>
                <a:solidFill>
                  <a:srgbClr val="1D3A00"/>
                </a:solidFill>
                <a:sym typeface="Wingdings" panose="05000000000000000000" pitchFamily="2" charset="2"/>
              </a:rPr>
              <a:t>B</a:t>
            </a:r>
            <a:endParaRPr lang="en-US" altLang="en-US" sz="2000" b="1" dirty="0">
              <a:ln/>
              <a:solidFill>
                <a:srgbClr val="1D3A00"/>
              </a:solidFill>
            </a:endParaRPr>
          </a:p>
        </p:txBody>
      </p:sp>
      <p:sp>
        <p:nvSpPr>
          <p:cNvPr id="14351" name="TextBox 15">
            <a:extLst>
              <a:ext uri="{FF2B5EF4-FFF2-40B4-BE49-F238E27FC236}">
                <a16:creationId xmlns:a16="http://schemas.microsoft.com/office/drawing/2014/main" id="{12EA085D-9080-47DD-8AA5-108544F87715}"/>
              </a:ext>
            </a:extLst>
          </p:cNvPr>
          <p:cNvSpPr txBox="1">
            <a:spLocks noChangeArrowheads="1"/>
          </p:cNvSpPr>
          <p:nvPr/>
        </p:nvSpPr>
        <p:spPr bwMode="auto">
          <a:xfrm>
            <a:off x="2139674" y="4540910"/>
            <a:ext cx="9582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dirty="0"/>
              <a:t>Graphs</a:t>
            </a:r>
          </a:p>
        </p:txBody>
      </p:sp>
      <p:cxnSp>
        <p:nvCxnSpPr>
          <p:cNvPr id="18" name="Straight Connector 17">
            <a:extLst>
              <a:ext uri="{FF2B5EF4-FFF2-40B4-BE49-F238E27FC236}">
                <a16:creationId xmlns:a16="http://schemas.microsoft.com/office/drawing/2014/main" id="{3AD0C376-5B12-42CE-831D-2E5FE4696022}"/>
              </a:ext>
            </a:extLst>
          </p:cNvPr>
          <p:cNvCxnSpPr>
            <a:cxnSpLocks/>
          </p:cNvCxnSpPr>
          <p:nvPr/>
        </p:nvCxnSpPr>
        <p:spPr>
          <a:xfrm>
            <a:off x="2139675" y="3912260"/>
            <a:ext cx="6708065" cy="0"/>
          </a:xfrm>
          <a:prstGeom prst="line">
            <a:avLst/>
          </a:prstGeom>
        </p:spPr>
        <p:style>
          <a:lnRef idx="3">
            <a:schemeClr val="accent1"/>
          </a:lnRef>
          <a:fillRef idx="0">
            <a:schemeClr val="accent1"/>
          </a:fillRef>
          <a:effectRef idx="2">
            <a:schemeClr val="accent1"/>
          </a:effectRef>
          <a:fontRef idx="minor">
            <a:schemeClr val="tx1"/>
          </a:fontRef>
        </p:style>
      </p:cxnSp>
      <p:sp>
        <p:nvSpPr>
          <p:cNvPr id="14353" name="TextBox 18">
            <a:extLst>
              <a:ext uri="{FF2B5EF4-FFF2-40B4-BE49-F238E27FC236}">
                <a16:creationId xmlns:a16="http://schemas.microsoft.com/office/drawing/2014/main" id="{A57F79E3-84CB-4D09-B148-5FA6501A59BC}"/>
              </a:ext>
            </a:extLst>
          </p:cNvPr>
          <p:cNvSpPr txBox="1">
            <a:spLocks noChangeArrowheads="1"/>
          </p:cNvSpPr>
          <p:nvPr/>
        </p:nvSpPr>
        <p:spPr bwMode="auto">
          <a:xfrm>
            <a:off x="7054574" y="4540910"/>
            <a:ext cx="9582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t>Path</a:t>
            </a:r>
          </a:p>
        </p:txBody>
      </p:sp>
      <p:sp>
        <p:nvSpPr>
          <p:cNvPr id="3" name="Slide Number Placeholder 2">
            <a:extLst>
              <a:ext uri="{FF2B5EF4-FFF2-40B4-BE49-F238E27FC236}">
                <a16:creationId xmlns:a16="http://schemas.microsoft.com/office/drawing/2014/main" id="{94BC8779-B643-42FF-B3F4-7DFC01CF5B02}"/>
              </a:ext>
            </a:extLst>
          </p:cNvPr>
          <p:cNvSpPr>
            <a:spLocks noGrp="1"/>
          </p:cNvSpPr>
          <p:nvPr>
            <p:ph type="sldNum" sz="quarter" idx="12"/>
          </p:nvPr>
        </p:nvSpPr>
        <p:spPr/>
        <p:txBody>
          <a:bodyPr/>
          <a:lstStyle/>
          <a:p>
            <a:fld id="{B82CCC60-E8CD-4174-8B1A-7DF615B22EEF}" type="slidenum">
              <a:rPr lang="en-US" smtClean="0"/>
              <a:pPr/>
              <a:t>13</a:t>
            </a:fld>
            <a:endParaRPr lang="en-US"/>
          </a:p>
        </p:txBody>
      </p:sp>
      <p:sp>
        <p:nvSpPr>
          <p:cNvPr id="5" name="Title 1">
            <a:extLst>
              <a:ext uri="{FF2B5EF4-FFF2-40B4-BE49-F238E27FC236}">
                <a16:creationId xmlns:a16="http://schemas.microsoft.com/office/drawing/2014/main" id="{99E97B31-3193-B261-C92B-E0C6A09DB5A6}"/>
              </a:ext>
            </a:extLst>
          </p:cNvPr>
          <p:cNvSpPr>
            <a:spLocks noGrp="1"/>
          </p:cNvSpPr>
          <p:nvPr>
            <p:ph type="title"/>
          </p:nvPr>
        </p:nvSpPr>
        <p:spPr>
          <a:xfrm>
            <a:off x="2434130" y="234537"/>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dirty="0">
                <a:ln w="13462">
                  <a:solidFill>
                    <a:schemeClr val="bg1"/>
                  </a:solidFill>
                  <a:prstDash val="solid"/>
                </a:ln>
                <a:solidFill>
                  <a:schemeClr val="accent1"/>
                </a:solidFill>
                <a:effectLst>
                  <a:outerShdw dist="38100" dir="2700000" algn="bl" rotWithShape="0">
                    <a:schemeClr val="accent5"/>
                  </a:outerShdw>
                </a:effectLst>
              </a:rPr>
              <a:t>What are Algorithms?</a:t>
            </a:r>
          </a:p>
        </p:txBody>
      </p:sp>
    </p:spTree>
    <p:extLst>
      <p:ext uri="{BB962C8B-B14F-4D97-AF65-F5344CB8AC3E}">
        <p14:creationId xmlns:p14="http://schemas.microsoft.com/office/powerpoint/2010/main" val="139738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b="1" dirty="0"/>
              <a:t>Algorithm Problem</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lstStyle/>
          <a:p>
            <a:r>
              <a:rPr lang="en-US" dirty="0"/>
              <a:t>Sorting : </a:t>
            </a:r>
            <a:r>
              <a:rPr lang="en-US" altLang="en-US" dirty="0"/>
              <a:t>Rearrange the items of a given list in ascending</a:t>
            </a:r>
            <a:r>
              <a:rPr lang="en-US" altLang="zh-CN" dirty="0"/>
              <a:t>/descending</a:t>
            </a:r>
            <a:r>
              <a:rPr lang="en-US" altLang="en-US" dirty="0"/>
              <a:t> order.</a:t>
            </a:r>
          </a:p>
          <a:p>
            <a:r>
              <a:rPr lang="en-US" dirty="0"/>
              <a:t>Searching : </a:t>
            </a:r>
            <a:r>
              <a:rPr lang="en-US" altLang="en-US" dirty="0"/>
              <a:t>Find a given value, called a </a:t>
            </a:r>
            <a:r>
              <a:rPr lang="en-US" altLang="en-US" dirty="0">
                <a:solidFill>
                  <a:schemeClr val="folHlink"/>
                </a:solidFill>
              </a:rPr>
              <a:t>search key</a:t>
            </a:r>
            <a:r>
              <a:rPr lang="en-US" altLang="en-US" dirty="0"/>
              <a:t>, in a given set.</a:t>
            </a:r>
          </a:p>
          <a:p>
            <a:r>
              <a:rPr lang="en-US" dirty="0"/>
              <a:t>Graph problem : </a:t>
            </a:r>
            <a:r>
              <a:rPr lang="en-US" altLang="en-US" dirty="0"/>
              <a:t>A graph is a collection of points called </a:t>
            </a:r>
            <a:r>
              <a:rPr lang="en-US" altLang="en-US" dirty="0">
                <a:solidFill>
                  <a:schemeClr val="folHlink"/>
                </a:solidFill>
              </a:rPr>
              <a:t>vertices</a:t>
            </a:r>
            <a:r>
              <a:rPr lang="en-US" altLang="en-US" dirty="0"/>
              <a:t>, some of which are connected by line segments called </a:t>
            </a:r>
            <a:r>
              <a:rPr lang="en-US" altLang="en-US" dirty="0">
                <a:solidFill>
                  <a:schemeClr val="folHlink"/>
                </a:solidFill>
              </a:rPr>
              <a:t>edges</a:t>
            </a:r>
            <a:r>
              <a:rPr lang="en-US" altLang="en-US" dirty="0"/>
              <a:t>.</a:t>
            </a:r>
          </a:p>
          <a:p>
            <a:endParaRPr lang="en-US" dirty="0"/>
          </a:p>
          <a:p>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700617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b="1" dirty="0"/>
              <a:t>Algorithm Problem</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fontScale="92500" lnSpcReduction="10000"/>
          </a:bodyPr>
          <a:lstStyle/>
          <a:p>
            <a:r>
              <a:rPr lang="en-US" b="1" dirty="0"/>
              <a:t>Dynamic Programming:</a:t>
            </a:r>
            <a:r>
              <a:rPr lang="en-US" dirty="0"/>
              <a:t> A technique for solving problems by breaking them down into sub-problems and storing the solutions to these sub-problems to avoid redundant calculations.</a:t>
            </a:r>
          </a:p>
          <a:p>
            <a:r>
              <a:rPr lang="en-US" b="1" dirty="0"/>
              <a:t>Greedy Algorithms:</a:t>
            </a:r>
            <a:r>
              <a:rPr lang="en-US" dirty="0"/>
              <a:t> Algorithms that make the seemingly "best" choice at each step with the hope of finding a globally optimal solution. However, greedy algorithms don't always guarantee optimal solutions for all problems.</a:t>
            </a:r>
          </a:p>
          <a:p>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132882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b="1" dirty="0"/>
              <a:t>Algorithm Problem</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fontScale="85000" lnSpcReduction="10000"/>
          </a:bodyPr>
          <a:lstStyle/>
          <a:p>
            <a:pPr marL="0" indent="0">
              <a:buNone/>
            </a:pPr>
            <a:r>
              <a:rPr lang="en-US" b="1" dirty="0"/>
              <a:t>Divide and Conquer: Conquering Large Problems by Dividing</a:t>
            </a:r>
          </a:p>
          <a:p>
            <a:r>
              <a:rPr lang="en-US" dirty="0"/>
              <a:t>Divide and conquer algorithms employ a recursive strategy to solve problems. They divide the original problem into smaller, independent subproblems, solve these subproblems recursively, and then combine the solutions of the subproblems to get the solution to the original problem. Imagine conquering a large army by dividing it into smaller, more manageable units and then conquering each unit separately before uniting them for victory.</a:t>
            </a:r>
          </a:p>
          <a:p>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156361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rPr>
              <a:t>Complexity</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fontScale="92500" lnSpcReduction="20000"/>
          </a:bodyPr>
          <a:lstStyle/>
          <a:p>
            <a:pPr marL="0" indent="0">
              <a:buNone/>
            </a:pPr>
            <a:r>
              <a:rPr lang="en-US" dirty="0"/>
              <a:t>Complexity, in the context of algorithms, encompasses two primary aspects: time complexity and space complexity.</a:t>
            </a:r>
          </a:p>
          <a:p>
            <a:pPr>
              <a:buFont typeface="Arial" panose="020B0604020202020204" pitchFamily="34" charset="0"/>
              <a:buChar char="•"/>
            </a:pPr>
            <a:r>
              <a:rPr lang="en-US" b="1" dirty="0"/>
              <a:t>Time Complexity:</a:t>
            </a:r>
            <a:endParaRPr lang="en-US" dirty="0"/>
          </a:p>
          <a:p>
            <a:pPr marL="742950" lvl="1" indent="-285750">
              <a:buFont typeface="Arial" panose="020B0604020202020204" pitchFamily="34" charset="0"/>
              <a:buChar char="•"/>
            </a:pPr>
            <a:r>
              <a:rPr lang="en-US" dirty="0"/>
              <a:t>Measures the amount of time (number of steps) an algorithm takes to execute as the input size grows.</a:t>
            </a:r>
          </a:p>
          <a:p>
            <a:pPr marL="742950" lvl="1" indent="-285750">
              <a:buFont typeface="Arial" panose="020B0604020202020204" pitchFamily="34" charset="0"/>
              <a:buChar char="•"/>
            </a:pPr>
            <a:r>
              <a:rPr lang="en-US" dirty="0"/>
              <a:t>Often expressed using Big O Notation (we'll delve deeper into this shortly).</a:t>
            </a:r>
          </a:p>
          <a:p>
            <a:pPr marL="742950" lvl="1" indent="-285750">
              <a:buFont typeface="Arial" panose="020B0604020202020204" pitchFamily="34" charset="0"/>
              <a:buChar char="•"/>
            </a:pPr>
            <a:r>
              <a:rPr lang="en-US" dirty="0"/>
              <a:t>Lower time complexity indicates a more efficient algorithm that can handle larger inputs faster.</a:t>
            </a:r>
          </a:p>
          <a:p>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41844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rPr>
              <a:t>Complexity</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lnSpcReduction="10000"/>
          </a:bodyPr>
          <a:lstStyle/>
          <a:p>
            <a:pPr marL="0" indent="0">
              <a:buNone/>
            </a:pPr>
            <a:r>
              <a:rPr lang="en-US" b="1" dirty="0"/>
              <a:t>Space Complexity:</a:t>
            </a:r>
            <a:endParaRPr lang="en-US" dirty="0"/>
          </a:p>
          <a:p>
            <a:pPr>
              <a:buFont typeface="Arial" panose="020B0604020202020204" pitchFamily="34" charset="0"/>
              <a:buChar char="•"/>
            </a:pPr>
            <a:r>
              <a:rPr lang="en-US" dirty="0"/>
              <a:t>Measures the amount of extra memory space an algorithm requires to run in addition to the input size.</a:t>
            </a:r>
          </a:p>
          <a:p>
            <a:pPr>
              <a:buFont typeface="Arial" panose="020B0604020202020204" pitchFamily="34" charset="0"/>
              <a:buChar char="•"/>
            </a:pPr>
            <a:r>
              <a:rPr lang="en-US" dirty="0"/>
              <a:t>Also often expressed using Big O Notation.</a:t>
            </a:r>
          </a:p>
          <a:p>
            <a:pPr>
              <a:buFont typeface="Arial" panose="020B0604020202020204" pitchFamily="34" charset="0"/>
              <a:buChar char="•"/>
            </a:pPr>
            <a:r>
              <a:rPr lang="en-US" dirty="0"/>
              <a:t>Lower space complexity is desirable, especially for algorithms dealing with large datasets where memory limitations can arise.</a:t>
            </a:r>
          </a:p>
          <a:p>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86753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dirty="0"/>
              <a:t>Big O Notation, denoted by O(n), is a mathematical notation used to describe the upper bound (worst-case) of an algorithm's time complexity as the input size (n) grows towards infinity. It provides a high-level understanding of how the running time of an algorithm scales with increasing input size, focusing on the dominant terms rather than constant factors.</a:t>
            </a:r>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192920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5896748-8F0B-3149-D9C3-13DE90C2F124}"/>
              </a:ext>
            </a:extLst>
          </p:cNvPr>
          <p:cNvSpPr/>
          <p:nvPr/>
        </p:nvSpPr>
        <p:spPr>
          <a:xfrm>
            <a:off x="109987" y="1526876"/>
            <a:ext cx="8960689" cy="3538987"/>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8F09CCE7-1813-4C6D-F932-D1CF11E14E51}"/>
              </a:ext>
            </a:extLst>
          </p:cNvPr>
          <p:cNvSpPr>
            <a:spLocks noGrp="1"/>
          </p:cNvSpPr>
          <p:nvPr>
            <p:ph type="title"/>
          </p:nvPr>
        </p:nvSpPr>
        <p:spPr/>
        <p:txBody>
          <a:bodyPr>
            <a:normAutofit/>
          </a:bodyPr>
          <a:lstStyle/>
          <a:p>
            <a:r>
              <a:rPr lang="en-US" b="1" cap="none"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DTI 212 </a:t>
            </a: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Data Structure and Algorithm</a:t>
            </a:r>
            <a:endParaRPr lang="en-US" dirty="0"/>
          </a:p>
        </p:txBody>
      </p:sp>
      <p:sp>
        <p:nvSpPr>
          <p:cNvPr id="3" name="Content Placeholder 2">
            <a:extLst>
              <a:ext uri="{FF2B5EF4-FFF2-40B4-BE49-F238E27FC236}">
                <a16:creationId xmlns:a16="http://schemas.microsoft.com/office/drawing/2014/main" id="{A86070F9-BEB7-FB10-A2CB-C5307C3A3921}"/>
              </a:ext>
            </a:extLst>
          </p:cNvPr>
          <p:cNvSpPr>
            <a:spLocks noGrp="1"/>
          </p:cNvSpPr>
          <p:nvPr>
            <p:ph idx="1"/>
          </p:nvPr>
        </p:nvSpPr>
        <p:spPr>
          <a:xfrm>
            <a:off x="349370" y="1717042"/>
            <a:ext cx="8604849" cy="3221966"/>
          </a:xfrm>
        </p:spPr>
        <p:txBody>
          <a:bodyPr>
            <a:normAutofit/>
          </a:bodyPr>
          <a:lstStyle/>
          <a:p>
            <a:pPr marL="0" indent="0">
              <a:buNone/>
            </a:pPr>
            <a:r>
              <a:rPr lang="en-US" sz="2100" b="1" dirty="0">
                <a:solidFill>
                  <a:schemeClr val="bg2"/>
                </a:solidFill>
              </a:rPr>
              <a:t>Link to </a:t>
            </a:r>
            <a:r>
              <a:rPr lang="en-US" sz="2100" b="1" dirty="0" err="1">
                <a:solidFill>
                  <a:schemeClr val="bg2"/>
                </a:solidFill>
              </a:rPr>
              <a:t>powerpoint</a:t>
            </a:r>
            <a:r>
              <a:rPr lang="en-US" sz="2100" b="1" dirty="0">
                <a:solidFill>
                  <a:schemeClr val="bg2"/>
                </a:solidFill>
              </a:rPr>
              <a:t> handout : </a:t>
            </a:r>
          </a:p>
          <a:p>
            <a:pPr marL="0" indent="0">
              <a:buNone/>
            </a:pPr>
            <a:r>
              <a:rPr lang="en-US" sz="2100" b="1" dirty="0">
                <a:solidFill>
                  <a:schemeClr val="bg2"/>
                </a:solidFill>
              </a:rPr>
              <a:t>             </a:t>
            </a:r>
            <a:r>
              <a:rPr lang="en-US" sz="2700" b="1" dirty="0">
                <a:ln w="9525">
                  <a:solidFill>
                    <a:schemeClr val="bg1"/>
                  </a:solidFill>
                  <a:prstDash val="solid"/>
                </a:ln>
                <a:effectLst>
                  <a:outerShdw blurRad="12700" dist="38100" dir="2700000" algn="tl" rotWithShape="0">
                    <a:schemeClr val="bg1">
                      <a:lumMod val="50000"/>
                    </a:schemeClr>
                  </a:outerShdw>
                </a:effectLst>
              </a:rPr>
              <a:t>https://kbucomsci.weebly.com</a:t>
            </a:r>
            <a:endParaRPr lang="en-US" sz="2100" b="1" dirty="0">
              <a:solidFill>
                <a:srgbClr val="0070C0"/>
              </a:solidFill>
            </a:endParaRPr>
          </a:p>
          <a:p>
            <a:pPr marL="0" indent="0">
              <a:buNone/>
            </a:pPr>
            <a:r>
              <a:rPr lang="en-US" sz="2100" b="1" dirty="0">
                <a:solidFill>
                  <a:schemeClr val="bg2"/>
                </a:solidFill>
              </a:rPr>
              <a:t>QR-Code to handout : </a:t>
            </a:r>
          </a:p>
        </p:txBody>
      </p:sp>
      <p:pic>
        <p:nvPicPr>
          <p:cNvPr id="7170" name="Picture 2">
            <a:extLst>
              <a:ext uri="{FF2B5EF4-FFF2-40B4-BE49-F238E27FC236}">
                <a16:creationId xmlns:a16="http://schemas.microsoft.com/office/drawing/2014/main" id="{D3CF70A5-AAE0-CDBB-15D5-53EAF01A23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1051" y="1834192"/>
            <a:ext cx="2643188" cy="2430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74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lnSpcReduction="10000"/>
          </a:bodyPr>
          <a:lstStyle/>
          <a:p>
            <a:pPr marL="0" indent="0">
              <a:buNone/>
            </a:pPr>
            <a:r>
              <a:rPr lang="en-US" dirty="0"/>
              <a:t>Here are some commonly encountered Big O complexities and their implications:</a:t>
            </a:r>
          </a:p>
          <a:p>
            <a:pPr>
              <a:buFont typeface="Arial" panose="020B0604020202020204" pitchFamily="34" charset="0"/>
              <a:buChar char="•"/>
            </a:pPr>
            <a:r>
              <a:rPr lang="en-US" b="1" dirty="0"/>
              <a:t>O(1) - Constant Time:</a:t>
            </a:r>
            <a:r>
              <a:rPr lang="en-US" dirty="0"/>
              <a:t> </a:t>
            </a:r>
          </a:p>
          <a:p>
            <a:pPr marL="742950" lvl="1" indent="-285750">
              <a:buFont typeface="Arial" panose="020B0604020202020204" pitchFamily="34" charset="0"/>
              <a:buChar char="•"/>
            </a:pPr>
            <a:r>
              <a:rPr lang="en-US" dirty="0"/>
              <a:t>The running time remains constant regardless of the input size.</a:t>
            </a:r>
          </a:p>
          <a:p>
            <a:pPr marL="742950" lvl="1" indent="-285750">
              <a:buFont typeface="Arial" panose="020B0604020202020204" pitchFamily="34" charset="0"/>
              <a:buChar char="•"/>
            </a:pPr>
            <a:r>
              <a:rPr lang="en-US" dirty="0"/>
              <a:t>Examples: Accessing an element in an array by index, performing a simple arithmetic operation.</a:t>
            </a:r>
          </a:p>
          <a:p>
            <a:pPr marL="0" indent="0">
              <a:buNone/>
            </a:pPr>
            <a:r>
              <a:rPr lang="en-US" dirty="0"/>
              <a:t>.</a:t>
            </a:r>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764746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O(log n) - Logarithmic Time:</a:t>
            </a:r>
            <a:r>
              <a:rPr lang="en-US" dirty="0"/>
              <a:t> The running time grows logarithmically with the input size.</a:t>
            </a:r>
          </a:p>
          <a:p>
            <a:pPr>
              <a:buFont typeface="Arial" panose="020B0604020202020204" pitchFamily="34" charset="0"/>
              <a:buChar char="•"/>
            </a:pPr>
            <a:r>
              <a:rPr lang="en-US" dirty="0"/>
              <a:t>This complexity is often observed in algorithms using techniques like binary search, which efficiently narrows down the search space by half in each iteration.</a:t>
            </a:r>
          </a:p>
          <a:p>
            <a:pPr marL="0" indent="0">
              <a:buNone/>
            </a:pPr>
            <a:r>
              <a:rPr lang="en-US" dirty="0"/>
              <a:t>.</a:t>
            </a:r>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457353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O(n) - Linear Time:</a:t>
            </a:r>
            <a:r>
              <a:rPr lang="en-US" dirty="0"/>
              <a:t> The running time grows proportionally to the input size.</a:t>
            </a:r>
          </a:p>
          <a:p>
            <a:pPr>
              <a:buFont typeface="Arial" panose="020B0604020202020204" pitchFamily="34" charset="0"/>
              <a:buChar char="•"/>
            </a:pPr>
            <a:r>
              <a:rPr lang="en-US" dirty="0"/>
              <a:t>Examples: Iterating through a list or array once to process each element.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1030912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O(n log n) </a:t>
            </a:r>
            <a:r>
              <a:rPr lang="en-US" dirty="0"/>
              <a:t>- Log-Linear Time: The running time grows proportionally to the input size multiplied by the logarithm of the input size.</a:t>
            </a:r>
          </a:p>
          <a:p>
            <a:pPr>
              <a:buFont typeface="Arial" panose="020B0604020202020204" pitchFamily="34" charset="0"/>
              <a:buChar char="•"/>
            </a:pPr>
            <a:r>
              <a:rPr lang="en-US" dirty="0"/>
              <a:t>This complexity is often encountered in algorithms like Merge Sort and Quick Sort, which divide the problem into smaller subproblems and conquer them recursively.</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3804647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dirty="0"/>
              <a:t>O(n^2) - Quadratic Time: The running time grows proportionally to the square of the input size.</a:t>
            </a:r>
          </a:p>
          <a:p>
            <a:pPr>
              <a:buFont typeface="Arial" panose="020B0604020202020204" pitchFamily="34" charset="0"/>
              <a:buChar char="•"/>
            </a:pPr>
            <a:r>
              <a:rPr lang="en-US" dirty="0"/>
              <a:t>This complexity is observed in algorithms that involve nested loops iterating over the input data multiple times.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769075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1FF7-8DF4-41E5-8451-0D562063BF31}"/>
              </a:ext>
            </a:extLst>
          </p:cNvPr>
          <p:cNvSpPr>
            <a:spLocks noGrp="1"/>
          </p:cNvSpPr>
          <p:nvPr>
            <p:ph type="title"/>
          </p:nvPr>
        </p:nvSpPr>
        <p:spPr>
          <a:xfrm>
            <a:off x="1517900" y="433880"/>
            <a:ext cx="7177135" cy="763526"/>
          </a:xfrm>
        </p:spPr>
        <p:style>
          <a:lnRef idx="3">
            <a:schemeClr val="lt1"/>
          </a:lnRef>
          <a:fillRef idx="1">
            <a:schemeClr val="accent6"/>
          </a:fillRef>
          <a:effectRef idx="1">
            <a:schemeClr val="accent6"/>
          </a:effectRef>
          <a:fontRef idx="minor">
            <a:schemeClr val="lt1"/>
          </a:fontRef>
        </p:style>
        <p:txBody>
          <a:bodyPr>
            <a:normAutofit fontScale="90000"/>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Big O Notation: A Powerful Lens for Efficiency Analysis</a:t>
            </a:r>
          </a:p>
        </p:txBody>
      </p:sp>
      <p:sp>
        <p:nvSpPr>
          <p:cNvPr id="3" name="Content Placeholder 2">
            <a:extLst>
              <a:ext uri="{FF2B5EF4-FFF2-40B4-BE49-F238E27FC236}">
                <a16:creationId xmlns:a16="http://schemas.microsoft.com/office/drawing/2014/main" id="{AB14A745-ABE3-4283-8E82-C801429D8C67}"/>
              </a:ext>
            </a:extLst>
          </p:cNvPr>
          <p:cNvSpPr>
            <a:spLocks noGrp="1"/>
          </p:cNvSpPr>
          <p:nvPr>
            <p:ph idx="1"/>
          </p:nvPr>
        </p:nvSpPr>
        <p:spPr>
          <a:ln w="57150">
            <a:solidFill>
              <a:schemeClr val="bg1"/>
            </a:solidFill>
          </a:ln>
          <a:effectLst>
            <a:glow rad="228600">
              <a:schemeClr val="accent3">
                <a:satMod val="175000"/>
                <a:alpha val="40000"/>
              </a:schemeClr>
            </a:glow>
          </a:effectLst>
        </p:spPr>
        <p:txBody>
          <a:bodyPr>
            <a:normAutofit/>
          </a:bodyPr>
          <a:lstStyle/>
          <a:p>
            <a:pPr marL="0" indent="0">
              <a:buNone/>
            </a:pPr>
            <a:r>
              <a:rPr lang="en-US" dirty="0"/>
              <a:t>O(</a:t>
            </a:r>
            <a:r>
              <a:rPr lang="en-US" dirty="0" err="1"/>
              <a:t>n^k</a:t>
            </a:r>
            <a:r>
              <a:rPr lang="en-US" dirty="0"/>
              <a:t>) - Polynomial Time (where k is any positive integer): The running time grows proportionally to some power (k) of the input size.</a:t>
            </a:r>
          </a:p>
          <a:p>
            <a:pPr>
              <a:buFont typeface="Arial" panose="020B0604020202020204" pitchFamily="34" charset="0"/>
              <a:buChar char="•"/>
            </a:pPr>
            <a:r>
              <a:rPr lang="en-US" dirty="0"/>
              <a:t>Algorithms with high polynomial time complexity (large k) become impractical for very large inputs.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DC1B8EE-D39E-490B-95F7-DDB8212CF305}"/>
              </a:ext>
            </a:extLst>
          </p:cNvPr>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3173619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CFD8-C95B-425C-8CE5-1BE86B416605}"/>
              </a:ext>
            </a:extLst>
          </p:cNvPr>
          <p:cNvSpPr>
            <a:spLocks noGrp="1"/>
          </p:cNvSpPr>
          <p:nvPr>
            <p:ph type="title"/>
          </p:nvPr>
        </p:nvSpPr>
        <p:spPr>
          <a:xfrm>
            <a:off x="2434130" y="433880"/>
            <a:ext cx="6413609" cy="763526"/>
          </a:xfrm>
        </p:spPr>
        <p:style>
          <a:lnRef idx="3">
            <a:schemeClr val="lt1"/>
          </a:lnRef>
          <a:fillRef idx="1">
            <a:schemeClr val="accent6"/>
          </a:fillRef>
          <a:effectRef idx="1">
            <a:schemeClr val="accent6"/>
          </a:effectRef>
          <a:fontRef idx="minor">
            <a:schemeClr val="lt1"/>
          </a:fontRef>
        </p:style>
        <p:txBody>
          <a:bodyPr/>
          <a:lstStyle/>
          <a:p>
            <a:r>
              <a:rPr lang="en-US" altLang="en-US" b="1" dirty="0">
                <a:ea typeface="幼圆"/>
              </a:rPr>
              <a:t>Data Structures for Algorithms </a:t>
            </a:r>
            <a:endParaRPr lang="en-US" b="1" dirty="0"/>
          </a:p>
        </p:txBody>
      </p:sp>
      <p:sp>
        <p:nvSpPr>
          <p:cNvPr id="3" name="Content Placeholder 2">
            <a:extLst>
              <a:ext uri="{FF2B5EF4-FFF2-40B4-BE49-F238E27FC236}">
                <a16:creationId xmlns:a16="http://schemas.microsoft.com/office/drawing/2014/main" id="{E3E2C2B8-5F8D-478E-A438-EAC80A68F7A3}"/>
              </a:ext>
            </a:extLst>
          </p:cNvPr>
          <p:cNvSpPr>
            <a:spLocks noGrp="1"/>
          </p:cNvSpPr>
          <p:nvPr>
            <p:ph idx="1"/>
          </p:nvPr>
        </p:nvSpPr>
        <p:spPr>
          <a:xfrm>
            <a:off x="1212490" y="1350110"/>
            <a:ext cx="7635248" cy="3512212"/>
          </a:xfrm>
          <a:ln w="76200">
            <a:solidFill>
              <a:schemeClr val="bg1"/>
            </a:solidFill>
          </a:ln>
          <a:effectLst>
            <a:glow rad="228600">
              <a:schemeClr val="accent3">
                <a:satMod val="175000"/>
                <a:alpha val="40000"/>
              </a:schemeClr>
            </a:glow>
          </a:effectLst>
        </p:spPr>
        <p:txBody>
          <a:bodyPr/>
          <a:lstStyle/>
          <a:p>
            <a:pPr>
              <a:buFont typeface="Wingdings" panose="05000000000000000000" pitchFamily="2" charset="2"/>
              <a:buChar char="v"/>
            </a:pPr>
            <a:r>
              <a:rPr lang="en-US" altLang="en-US" sz="3200" dirty="0"/>
              <a:t>Array</a:t>
            </a:r>
          </a:p>
          <a:p>
            <a:pPr>
              <a:buFont typeface="Wingdings" panose="05000000000000000000" pitchFamily="2" charset="2"/>
              <a:buChar char="v"/>
            </a:pPr>
            <a:r>
              <a:rPr lang="en-US" altLang="en-US" sz="3200" dirty="0"/>
              <a:t>Lists</a:t>
            </a:r>
          </a:p>
          <a:p>
            <a:pPr>
              <a:buFont typeface="Wingdings" panose="05000000000000000000" pitchFamily="2" charset="2"/>
              <a:buChar char="v"/>
            </a:pPr>
            <a:r>
              <a:rPr lang="en-US" altLang="en-US" sz="3200" dirty="0"/>
              <a:t>Graphs</a:t>
            </a:r>
          </a:p>
          <a:p>
            <a:pPr>
              <a:buFont typeface="Wingdings" panose="05000000000000000000" pitchFamily="2" charset="2"/>
              <a:buChar char="v"/>
            </a:pPr>
            <a:r>
              <a:rPr lang="en-US" altLang="en-US" sz="3200" dirty="0"/>
              <a:t>Trees</a:t>
            </a:r>
          </a:p>
          <a:p>
            <a:pPr>
              <a:buFont typeface="Wingdings" panose="05000000000000000000" pitchFamily="2" charset="2"/>
              <a:buChar char="v"/>
            </a:pPr>
            <a:r>
              <a:rPr lang="en-US" altLang="en-US" sz="3200" dirty="0"/>
              <a:t>Sets</a:t>
            </a:r>
            <a:endParaRPr lang="en-US" dirty="0"/>
          </a:p>
        </p:txBody>
      </p:sp>
      <p:sp>
        <p:nvSpPr>
          <p:cNvPr id="4" name="Slide Number Placeholder 3">
            <a:extLst>
              <a:ext uri="{FF2B5EF4-FFF2-40B4-BE49-F238E27FC236}">
                <a16:creationId xmlns:a16="http://schemas.microsoft.com/office/drawing/2014/main" id="{504DBE2E-B89F-48EC-A743-E142C2D4592A}"/>
              </a:ext>
            </a:extLst>
          </p:cNvPr>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603524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CF11-A7D4-492F-92F1-2C6628DA89AE}"/>
              </a:ext>
            </a:extLst>
          </p:cNvPr>
          <p:cNvSpPr>
            <a:spLocks noGrp="1"/>
          </p:cNvSpPr>
          <p:nvPr>
            <p:ph type="title"/>
          </p:nvPr>
        </p:nvSpPr>
        <p:spPr>
          <a:xfrm>
            <a:off x="3044949" y="433880"/>
            <a:ext cx="5650085" cy="763526"/>
          </a:xfrm>
        </p:spPr>
        <p:style>
          <a:lnRef idx="3">
            <a:schemeClr val="lt1"/>
          </a:lnRef>
          <a:fillRef idx="1">
            <a:schemeClr val="accent6"/>
          </a:fillRef>
          <a:effectRef idx="1">
            <a:schemeClr val="accent6"/>
          </a:effectRef>
          <a:fontRef idx="minor">
            <a:schemeClr val="lt1"/>
          </a:fontRef>
        </p:style>
        <p:txBody>
          <a:bodyPr/>
          <a:lstStyle/>
          <a:p>
            <a:r>
              <a:rPr lang="en-US" dirty="0"/>
              <a:t>Arrays: Introduction</a:t>
            </a:r>
          </a:p>
        </p:txBody>
      </p:sp>
      <p:sp>
        <p:nvSpPr>
          <p:cNvPr id="3" name="Content Placeholder 2">
            <a:extLst>
              <a:ext uri="{FF2B5EF4-FFF2-40B4-BE49-F238E27FC236}">
                <a16:creationId xmlns:a16="http://schemas.microsoft.com/office/drawing/2014/main" id="{F8F26375-C0D2-4E07-BBE8-4DAEA546884C}"/>
              </a:ext>
            </a:extLst>
          </p:cNvPr>
          <p:cNvSpPr>
            <a:spLocks noGrp="1"/>
          </p:cNvSpPr>
          <p:nvPr>
            <p:ph idx="1"/>
          </p:nvPr>
        </p:nvSpPr>
        <p:spPr>
          <a:ln w="57150">
            <a:solidFill>
              <a:schemeClr val="accent5">
                <a:lumMod val="60000"/>
                <a:lumOff val="40000"/>
              </a:schemeClr>
            </a:solidFill>
          </a:ln>
          <a:effectLst>
            <a:glow rad="228600">
              <a:schemeClr val="accent3">
                <a:satMod val="175000"/>
                <a:alpha val="40000"/>
              </a:schemeClr>
            </a:glow>
          </a:effectLst>
        </p:spPr>
        <p:txBody>
          <a:bodyPr>
            <a:normAutofit lnSpcReduction="10000"/>
          </a:bodyPr>
          <a:lstStyle/>
          <a:p>
            <a:r>
              <a:rPr lang="en-US" sz="3200" dirty="0"/>
              <a:t>The most commonly used data structure for storage: Built into most programming language</a:t>
            </a:r>
          </a:p>
          <a:p>
            <a:r>
              <a:rPr lang="en-US" altLang="en-US" sz="3200" dirty="0"/>
              <a:t>A sequence of n items of the same data type that are stored </a:t>
            </a:r>
            <a:r>
              <a:rPr lang="en-US" altLang="en-US" sz="3200" b="1" dirty="0"/>
              <a:t>contiguously</a:t>
            </a:r>
            <a:r>
              <a:rPr lang="en-US" altLang="en-US" sz="3200" dirty="0"/>
              <a:t> in computer memory and made accessible by specifying a value of the array’s </a:t>
            </a:r>
            <a:r>
              <a:rPr lang="en-US" altLang="en-US" sz="3200" b="1" dirty="0"/>
              <a:t>index</a:t>
            </a:r>
            <a:endParaRPr lang="en-US" sz="3200" dirty="0"/>
          </a:p>
        </p:txBody>
      </p:sp>
      <p:sp>
        <p:nvSpPr>
          <p:cNvPr id="4" name="Slide Number Placeholder 3">
            <a:extLst>
              <a:ext uri="{FF2B5EF4-FFF2-40B4-BE49-F238E27FC236}">
                <a16:creationId xmlns:a16="http://schemas.microsoft.com/office/drawing/2014/main" id="{6EEB68FA-16F6-4EE6-B22E-7E731BFC8D7A}"/>
              </a:ext>
            </a:extLst>
          </p:cNvPr>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2346298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CF11-A7D4-492F-92F1-2C6628DA89AE}"/>
              </a:ext>
            </a:extLst>
          </p:cNvPr>
          <p:cNvSpPr>
            <a:spLocks noGrp="1"/>
          </p:cNvSpPr>
          <p:nvPr>
            <p:ph type="title"/>
          </p:nvPr>
        </p:nvSpPr>
        <p:spPr>
          <a:xfrm>
            <a:off x="3044949" y="433880"/>
            <a:ext cx="5650085" cy="763526"/>
          </a:xfrm>
        </p:spPr>
        <p:style>
          <a:lnRef idx="3">
            <a:schemeClr val="lt1"/>
          </a:lnRef>
          <a:fillRef idx="1">
            <a:schemeClr val="accent6"/>
          </a:fillRef>
          <a:effectRef idx="1">
            <a:schemeClr val="accent6"/>
          </a:effectRef>
          <a:fontRef idx="minor">
            <a:schemeClr val="lt1"/>
          </a:fontRef>
        </p:style>
        <p:txBody>
          <a:bodyPr/>
          <a:lstStyle/>
          <a:p>
            <a:r>
              <a:rPr lang="en-US" dirty="0"/>
              <a:t>Arrays: Introduction</a:t>
            </a:r>
          </a:p>
        </p:txBody>
      </p:sp>
      <p:sp>
        <p:nvSpPr>
          <p:cNvPr id="3" name="Content Placeholder 2">
            <a:extLst>
              <a:ext uri="{FF2B5EF4-FFF2-40B4-BE49-F238E27FC236}">
                <a16:creationId xmlns:a16="http://schemas.microsoft.com/office/drawing/2014/main" id="{F8F26375-C0D2-4E07-BBE8-4DAEA546884C}"/>
              </a:ext>
            </a:extLst>
          </p:cNvPr>
          <p:cNvSpPr>
            <a:spLocks noGrp="1"/>
          </p:cNvSpPr>
          <p:nvPr>
            <p:ph idx="1"/>
          </p:nvPr>
        </p:nvSpPr>
        <p:spPr>
          <a:ln w="76200">
            <a:solidFill>
              <a:srgbClr val="92D050"/>
            </a:solidFill>
          </a:ln>
          <a:effectLst>
            <a:glow rad="228600">
              <a:schemeClr val="accent3">
                <a:satMod val="175000"/>
                <a:alpha val="40000"/>
              </a:schemeClr>
            </a:glow>
          </a:effectLst>
        </p:spPr>
        <p:txBody>
          <a:bodyPr>
            <a:normAutofit lnSpcReduction="10000"/>
          </a:bodyPr>
          <a:lstStyle/>
          <a:p>
            <a:r>
              <a:rPr lang="en-US" sz="3200" dirty="0"/>
              <a:t>Arrays have fixed size (java indexes from 0...length1)</a:t>
            </a:r>
          </a:p>
          <a:p>
            <a:r>
              <a:rPr lang="en-US" sz="3200" dirty="0"/>
              <a:t>Arrays can be multidimensional 1d arrays [], 2d arrays [][], etc.</a:t>
            </a:r>
          </a:p>
          <a:p>
            <a:r>
              <a:rPr lang="en-US" sz="3200" dirty="0"/>
              <a:t>Arrays can be Unordered or Ordered that will affect the efficiency of searching algorithms for example.</a:t>
            </a:r>
          </a:p>
        </p:txBody>
      </p:sp>
      <p:sp>
        <p:nvSpPr>
          <p:cNvPr id="4" name="Slide Number Placeholder 3">
            <a:extLst>
              <a:ext uri="{FF2B5EF4-FFF2-40B4-BE49-F238E27FC236}">
                <a16:creationId xmlns:a16="http://schemas.microsoft.com/office/drawing/2014/main" id="{6EEB68FA-16F6-4EE6-B22E-7E731BFC8D7A}"/>
              </a:ext>
            </a:extLst>
          </p:cNvPr>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265042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5429D-541D-496C-8243-356EF4606809}"/>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Creating Arrays</a:t>
            </a:r>
          </a:p>
        </p:txBody>
      </p:sp>
      <p:sp>
        <p:nvSpPr>
          <p:cNvPr id="3" name="Content Placeholder 2">
            <a:extLst>
              <a:ext uri="{FF2B5EF4-FFF2-40B4-BE49-F238E27FC236}">
                <a16:creationId xmlns:a16="http://schemas.microsoft.com/office/drawing/2014/main" id="{50FF2231-9296-4696-8EED-6756C132C5B5}"/>
              </a:ext>
            </a:extLst>
          </p:cNvPr>
          <p:cNvSpPr>
            <a:spLocks noGrp="1"/>
          </p:cNvSpPr>
          <p:nvPr>
            <p:ph idx="1"/>
          </p:nvPr>
        </p:nvSpPr>
        <p:spPr>
          <a:xfrm>
            <a:off x="448966" y="1350110"/>
            <a:ext cx="8246070" cy="3690997"/>
          </a:xfrm>
          <a:ln w="76200">
            <a:solidFill>
              <a:srgbClr val="FFC000"/>
            </a:solidFill>
          </a:ln>
          <a:effectLst>
            <a:glow rad="228600">
              <a:schemeClr val="accent3">
                <a:satMod val="175000"/>
                <a:alpha val="40000"/>
              </a:schemeClr>
            </a:glow>
          </a:effectLst>
        </p:spPr>
        <p:txBody>
          <a:bodyPr>
            <a:normAutofit lnSpcReduction="10000"/>
          </a:bodyPr>
          <a:lstStyle/>
          <a:p>
            <a:r>
              <a:rPr lang="en-US" dirty="0"/>
              <a:t>There exists two kinds of data: primitives (int, double, etc.) or objects</a:t>
            </a:r>
          </a:p>
          <a:p>
            <a:r>
              <a:rPr lang="en-US" dirty="0"/>
              <a:t>In java Arrays are objects (they are primitive types in many other languages: C++, etc.). The new operator must be used.                                                                                             </a:t>
            </a:r>
          </a:p>
          <a:p>
            <a:pPr marL="0" indent="0">
              <a:buNone/>
            </a:pPr>
            <a:r>
              <a:rPr lang="en-US" dirty="0"/>
              <a:t>    </a:t>
            </a:r>
          </a:p>
          <a:p>
            <a:pPr marL="0" indent="0">
              <a:buNone/>
            </a:pPr>
            <a:endParaRPr lang="en-US" dirty="0"/>
          </a:p>
          <a:p>
            <a:pPr marL="0" indent="0">
              <a:buNone/>
            </a:pPr>
            <a:r>
              <a:rPr lang="en-US" dirty="0"/>
              <a:t>which is equivalent to: </a:t>
            </a:r>
          </a:p>
        </p:txBody>
      </p:sp>
      <p:sp>
        <p:nvSpPr>
          <p:cNvPr id="4" name="Slide Number Placeholder 3">
            <a:extLst>
              <a:ext uri="{FF2B5EF4-FFF2-40B4-BE49-F238E27FC236}">
                <a16:creationId xmlns:a16="http://schemas.microsoft.com/office/drawing/2014/main" id="{F30EEED3-1634-464F-B61D-119A619C91F4}"/>
              </a:ext>
            </a:extLst>
          </p:cNvPr>
          <p:cNvSpPr>
            <a:spLocks noGrp="1"/>
          </p:cNvSpPr>
          <p:nvPr>
            <p:ph type="sldNum" sz="quarter" idx="12"/>
          </p:nvPr>
        </p:nvSpPr>
        <p:spPr/>
        <p:txBody>
          <a:bodyPr/>
          <a:lstStyle/>
          <a:p>
            <a:fld id="{B82CCC60-E8CD-4174-8B1A-7DF615B22EEF}" type="slidenum">
              <a:rPr lang="en-US" smtClean="0"/>
              <a:pPr/>
              <a:t>29</a:t>
            </a:fld>
            <a:endParaRPr lang="en-US"/>
          </a:p>
        </p:txBody>
      </p:sp>
      <p:pic>
        <p:nvPicPr>
          <p:cNvPr id="5" name="Picture 4">
            <a:extLst>
              <a:ext uri="{FF2B5EF4-FFF2-40B4-BE49-F238E27FC236}">
                <a16:creationId xmlns:a16="http://schemas.microsoft.com/office/drawing/2014/main" id="{B47DDAFD-E2D0-4899-A339-DE7D821C6E5B}"/>
              </a:ext>
            </a:extLst>
          </p:cNvPr>
          <p:cNvPicPr>
            <a:picLocks noChangeAspect="1"/>
          </p:cNvPicPr>
          <p:nvPr/>
        </p:nvPicPr>
        <p:blipFill>
          <a:blip r:embed="rId2"/>
          <a:stretch>
            <a:fillRect/>
          </a:stretch>
        </p:blipFill>
        <p:spPr>
          <a:xfrm>
            <a:off x="1823309" y="3487980"/>
            <a:ext cx="6260905" cy="819971"/>
          </a:xfrm>
          <a:prstGeom prst="rect">
            <a:avLst/>
          </a:prstGeom>
        </p:spPr>
      </p:pic>
      <p:pic>
        <p:nvPicPr>
          <p:cNvPr id="6" name="Picture 5">
            <a:extLst>
              <a:ext uri="{FF2B5EF4-FFF2-40B4-BE49-F238E27FC236}">
                <a16:creationId xmlns:a16="http://schemas.microsoft.com/office/drawing/2014/main" id="{C02C2A80-F708-4F4E-8ECD-11BDCBA68614}"/>
              </a:ext>
            </a:extLst>
          </p:cNvPr>
          <p:cNvPicPr>
            <a:picLocks noChangeAspect="1"/>
          </p:cNvPicPr>
          <p:nvPr/>
        </p:nvPicPr>
        <p:blipFill>
          <a:blip r:embed="rId3"/>
          <a:stretch>
            <a:fillRect/>
          </a:stretch>
        </p:blipFill>
        <p:spPr>
          <a:xfrm>
            <a:off x="3961180" y="4404210"/>
            <a:ext cx="3054100" cy="349754"/>
          </a:xfrm>
          <a:prstGeom prst="rect">
            <a:avLst/>
          </a:prstGeom>
        </p:spPr>
      </p:pic>
    </p:spTree>
    <p:extLst>
      <p:ext uri="{BB962C8B-B14F-4D97-AF65-F5344CB8AC3E}">
        <p14:creationId xmlns:p14="http://schemas.microsoft.com/office/powerpoint/2010/main" val="1548037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3350359" y="433880"/>
            <a:ext cx="5497381" cy="763526"/>
          </a:xfrm>
        </p:spPr>
        <p:style>
          <a:lnRef idx="3">
            <a:schemeClr val="lt1"/>
          </a:lnRef>
          <a:fillRef idx="1">
            <a:schemeClr val="accent6"/>
          </a:fillRef>
          <a:effectRef idx="1">
            <a:schemeClr val="accent6"/>
          </a:effectRef>
          <a:fontRef idx="minor">
            <a:schemeClr val="lt1"/>
          </a:fontRef>
        </p:style>
        <p:txBody>
          <a:bodyPr/>
          <a:lstStyle/>
          <a:p>
            <a:r>
              <a:rPr lang="en-US" b="1" dirty="0"/>
              <a:t>What is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fontScale="92500" lnSpcReduction="10000"/>
          </a:bodyPr>
          <a:lstStyle/>
          <a:p>
            <a:r>
              <a:rPr lang="en-US" dirty="0"/>
              <a:t>Data structures are the organized ways of storing and accessing data in a computer's memory. Imagine a well-organized library; data structures act as the bookshelves, filing cabinets, and card catalogs that categorize and store information efficiently. They not only hold data but also define the relationships and operations that can be performed on that data. Choosing the right data structure for a specific task is crucial for optimizing performance and memory usage.</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543544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CB19-FA03-462A-8B71-873780D8D558}"/>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Creating Arrays</a:t>
            </a:r>
          </a:p>
        </p:txBody>
      </p:sp>
      <p:sp>
        <p:nvSpPr>
          <p:cNvPr id="3" name="Content Placeholder 2">
            <a:extLst>
              <a:ext uri="{FF2B5EF4-FFF2-40B4-BE49-F238E27FC236}">
                <a16:creationId xmlns:a16="http://schemas.microsoft.com/office/drawing/2014/main" id="{3B7275ED-9FC8-4C5E-A4CD-7570A0F604E6}"/>
              </a:ext>
            </a:extLst>
          </p:cNvPr>
          <p:cNvSpPr>
            <a:spLocks noGrp="1"/>
          </p:cNvSpPr>
          <p:nvPr>
            <p:ph idx="1"/>
          </p:nvPr>
        </p:nvSpPr>
        <p:spPr>
          <a:xfrm>
            <a:off x="448966" y="1350109"/>
            <a:ext cx="8246069" cy="3690997"/>
          </a:xfrm>
          <a:ln w="57150">
            <a:solidFill>
              <a:srgbClr val="5EEC3C"/>
            </a:solidFill>
          </a:ln>
          <a:effectLst>
            <a:glow rad="228600">
              <a:schemeClr val="accent3">
                <a:satMod val="175000"/>
                <a:alpha val="40000"/>
              </a:schemeClr>
            </a:glow>
          </a:effectLst>
        </p:spPr>
        <p:txBody>
          <a:bodyPr>
            <a:normAutofit/>
          </a:bodyPr>
          <a:lstStyle/>
          <a:p>
            <a:r>
              <a:rPr lang="en-US" dirty="0"/>
              <a:t>Since a Array is an object;</a:t>
            </a:r>
          </a:p>
          <a:p>
            <a:pPr lvl="1"/>
            <a:r>
              <a:rPr lang="en-US" dirty="0" err="1"/>
              <a:t>intArray</a:t>
            </a:r>
            <a:r>
              <a:rPr lang="en-US" dirty="0"/>
              <a:t> holds only the addresses of the Array elements (not the elements themselves – stored somewhere else in memory)</a:t>
            </a:r>
          </a:p>
          <a:p>
            <a:pPr lvl="1"/>
            <a:r>
              <a:rPr lang="en-US" dirty="0"/>
              <a:t>Arrays have a length field which can be used to determine their (fixed) size</a:t>
            </a:r>
          </a:p>
          <a:p>
            <a:endParaRPr lang="en-US" dirty="0"/>
          </a:p>
        </p:txBody>
      </p:sp>
      <p:sp>
        <p:nvSpPr>
          <p:cNvPr id="4" name="Slide Number Placeholder 3">
            <a:extLst>
              <a:ext uri="{FF2B5EF4-FFF2-40B4-BE49-F238E27FC236}">
                <a16:creationId xmlns:a16="http://schemas.microsoft.com/office/drawing/2014/main" id="{88A17830-7526-434B-BCA7-A396A85CB030}"/>
              </a:ext>
            </a:extLst>
          </p:cNvPr>
          <p:cNvSpPr>
            <a:spLocks noGrp="1"/>
          </p:cNvSpPr>
          <p:nvPr>
            <p:ph type="sldNum" sz="quarter" idx="12"/>
          </p:nvPr>
        </p:nvSpPr>
        <p:spPr>
          <a:xfrm>
            <a:off x="6862575" y="4820462"/>
            <a:ext cx="2133600" cy="273844"/>
          </a:xfrm>
        </p:spPr>
        <p:txBody>
          <a:bodyPr/>
          <a:lstStyle/>
          <a:p>
            <a:fld id="{B82CCC60-E8CD-4174-8B1A-7DF615B22EEF}" type="slidenum">
              <a:rPr lang="en-US" smtClean="0"/>
              <a:pPr/>
              <a:t>30</a:t>
            </a:fld>
            <a:endParaRPr lang="en-US"/>
          </a:p>
        </p:txBody>
      </p:sp>
      <p:pic>
        <p:nvPicPr>
          <p:cNvPr id="5" name="Picture 4">
            <a:extLst>
              <a:ext uri="{FF2B5EF4-FFF2-40B4-BE49-F238E27FC236}">
                <a16:creationId xmlns:a16="http://schemas.microsoft.com/office/drawing/2014/main" id="{006D9769-48BA-4A81-85C2-9DECAE0C04F8}"/>
              </a:ext>
            </a:extLst>
          </p:cNvPr>
          <p:cNvPicPr>
            <a:picLocks noChangeAspect="1"/>
          </p:cNvPicPr>
          <p:nvPr/>
        </p:nvPicPr>
        <p:blipFill>
          <a:blip r:embed="rId2"/>
          <a:stretch>
            <a:fillRect/>
          </a:stretch>
        </p:blipFill>
        <p:spPr>
          <a:xfrm>
            <a:off x="1976014" y="4251504"/>
            <a:ext cx="4733856" cy="458115"/>
          </a:xfrm>
          <a:prstGeom prst="rect">
            <a:avLst/>
          </a:prstGeom>
          <a:ln w="88900" cap="sq" cmpd="thickThin">
            <a:solidFill>
              <a:srgbClr val="990099"/>
            </a:solidFill>
            <a:prstDash val="solid"/>
            <a:miter lim="800000"/>
          </a:ln>
          <a:effectLst>
            <a:innerShdw blurRad="76200">
              <a:srgbClr val="000000"/>
            </a:innerShdw>
          </a:effectLst>
        </p:spPr>
      </p:pic>
    </p:spTree>
    <p:extLst>
      <p:ext uri="{BB962C8B-B14F-4D97-AF65-F5344CB8AC3E}">
        <p14:creationId xmlns:p14="http://schemas.microsoft.com/office/powerpoint/2010/main" val="3314635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CC36-4D4F-4F2D-91F2-776B3DABA463}"/>
              </a:ext>
            </a:extLst>
          </p:cNvPr>
          <p:cNvSpPr>
            <a:spLocks noGrp="1"/>
          </p:cNvSpPr>
          <p:nvPr>
            <p:ph type="title"/>
          </p:nvPr>
        </p:nvSpPr>
        <p:spPr>
          <a:xfrm>
            <a:off x="3044949" y="433880"/>
            <a:ext cx="5650085" cy="763526"/>
          </a:xfrm>
        </p:spPr>
        <p:style>
          <a:lnRef idx="3">
            <a:schemeClr val="lt1"/>
          </a:lnRef>
          <a:fillRef idx="1">
            <a:schemeClr val="accent6"/>
          </a:fillRef>
          <a:effectRef idx="1">
            <a:schemeClr val="accent6"/>
          </a:effectRef>
          <a:fontRef idx="minor">
            <a:schemeClr val="lt1"/>
          </a:fontRef>
        </p:style>
        <p:txBody>
          <a:bodyPr/>
          <a:lstStyle/>
          <a:p>
            <a:r>
              <a:rPr lang="en-US" dirty="0"/>
              <a:t>Basic Operations on Arrays</a:t>
            </a:r>
          </a:p>
        </p:txBody>
      </p:sp>
      <p:sp>
        <p:nvSpPr>
          <p:cNvPr id="3" name="Content Placeholder 2">
            <a:extLst>
              <a:ext uri="{FF2B5EF4-FFF2-40B4-BE49-F238E27FC236}">
                <a16:creationId xmlns:a16="http://schemas.microsoft.com/office/drawing/2014/main" id="{C5ECB38B-D39E-4F24-A739-CD368FAF1E55}"/>
              </a:ext>
            </a:extLst>
          </p:cNvPr>
          <p:cNvSpPr>
            <a:spLocks noGrp="1"/>
          </p:cNvSpPr>
          <p:nvPr>
            <p:ph idx="1"/>
          </p:nvPr>
        </p:nvSpPr>
        <p:spPr>
          <a:ln w="57150">
            <a:solidFill>
              <a:schemeClr val="accent6">
                <a:lumMod val="60000"/>
                <a:lumOff val="40000"/>
              </a:schemeClr>
            </a:solidFill>
          </a:ln>
          <a:effectLst>
            <a:glow rad="228600">
              <a:schemeClr val="accent6">
                <a:satMod val="175000"/>
                <a:alpha val="40000"/>
              </a:schemeClr>
            </a:glow>
          </a:effectLst>
        </p:spPr>
        <p:txBody>
          <a:bodyPr/>
          <a:lstStyle/>
          <a:p>
            <a:r>
              <a:rPr lang="en-US" dirty="0"/>
              <a:t>Insertion of new item at the end (should not exceed the fixed size !)</a:t>
            </a:r>
          </a:p>
          <a:p>
            <a:r>
              <a:rPr lang="en-US" dirty="0"/>
              <a:t>Permutation of two items (use temp variable)</a:t>
            </a:r>
          </a:p>
        </p:txBody>
      </p:sp>
      <p:sp>
        <p:nvSpPr>
          <p:cNvPr id="4" name="Slide Number Placeholder 3">
            <a:extLst>
              <a:ext uri="{FF2B5EF4-FFF2-40B4-BE49-F238E27FC236}">
                <a16:creationId xmlns:a16="http://schemas.microsoft.com/office/drawing/2014/main" id="{CC3E4F51-24A0-49D7-BDAA-F0490D836939}"/>
              </a:ext>
            </a:extLst>
          </p:cNvPr>
          <p:cNvSpPr>
            <a:spLocks noGrp="1"/>
          </p:cNvSpPr>
          <p:nvPr>
            <p:ph type="sldNum" sz="quarter" idx="12"/>
          </p:nvPr>
        </p:nvSpPr>
        <p:spPr>
          <a:xfrm>
            <a:off x="6862575" y="4741182"/>
            <a:ext cx="2133600" cy="273844"/>
          </a:xfrm>
        </p:spPr>
        <p:txBody>
          <a:bodyPr/>
          <a:lstStyle/>
          <a:p>
            <a:fld id="{B82CCC60-E8CD-4174-8B1A-7DF615B22EEF}" type="slidenum">
              <a:rPr lang="en-US" smtClean="0"/>
              <a:pPr/>
              <a:t>31</a:t>
            </a:fld>
            <a:endParaRPr lang="en-US" dirty="0"/>
          </a:p>
        </p:txBody>
      </p:sp>
      <p:pic>
        <p:nvPicPr>
          <p:cNvPr id="5" name="Picture 4">
            <a:extLst>
              <a:ext uri="{FF2B5EF4-FFF2-40B4-BE49-F238E27FC236}">
                <a16:creationId xmlns:a16="http://schemas.microsoft.com/office/drawing/2014/main" id="{3672DECE-FA23-4D88-85FB-6C96242BD560}"/>
              </a:ext>
            </a:extLst>
          </p:cNvPr>
          <p:cNvPicPr>
            <a:picLocks noChangeAspect="1"/>
          </p:cNvPicPr>
          <p:nvPr/>
        </p:nvPicPr>
        <p:blipFill>
          <a:blip r:embed="rId2"/>
          <a:stretch>
            <a:fillRect/>
          </a:stretch>
        </p:blipFill>
        <p:spPr>
          <a:xfrm>
            <a:off x="2128720" y="3106216"/>
            <a:ext cx="4886560" cy="1482262"/>
          </a:xfrm>
          <a:prstGeom prst="rect">
            <a:avLst/>
          </a:prstGeom>
          <a:ln w="88900" cap="sq" cmpd="thickThin">
            <a:solidFill>
              <a:srgbClr val="5C3500"/>
            </a:solidFill>
            <a:prstDash val="solid"/>
            <a:miter lim="800000"/>
          </a:ln>
          <a:effectLst>
            <a:innerShdw blurRad="76200">
              <a:srgbClr val="000000"/>
            </a:innerShdw>
          </a:effectLst>
        </p:spPr>
      </p:pic>
    </p:spTree>
    <p:extLst>
      <p:ext uri="{BB962C8B-B14F-4D97-AF65-F5344CB8AC3E}">
        <p14:creationId xmlns:p14="http://schemas.microsoft.com/office/powerpoint/2010/main" val="3779703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CC36-4D4F-4F2D-91F2-776B3DABA463}"/>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Basic Operations on Arrays</a:t>
            </a:r>
          </a:p>
        </p:txBody>
      </p:sp>
      <p:sp>
        <p:nvSpPr>
          <p:cNvPr id="3" name="Content Placeholder 2">
            <a:extLst>
              <a:ext uri="{FF2B5EF4-FFF2-40B4-BE49-F238E27FC236}">
                <a16:creationId xmlns:a16="http://schemas.microsoft.com/office/drawing/2014/main" id="{C5ECB38B-D39E-4F24-A739-CD368FAF1E55}"/>
              </a:ext>
            </a:extLst>
          </p:cNvPr>
          <p:cNvSpPr>
            <a:spLocks noGrp="1"/>
          </p:cNvSpPr>
          <p:nvPr>
            <p:ph idx="1"/>
          </p:nvPr>
        </p:nvSpPr>
        <p:spPr>
          <a:xfrm>
            <a:off x="448966" y="1502814"/>
            <a:ext cx="8246070" cy="3359507"/>
          </a:xfrm>
          <a:ln w="57150">
            <a:solidFill>
              <a:srgbClr val="00B0F0"/>
            </a:solidFill>
          </a:ln>
          <a:effectLst>
            <a:glow rad="228600">
              <a:schemeClr val="accent3">
                <a:satMod val="175000"/>
                <a:alpha val="40000"/>
              </a:schemeClr>
            </a:glow>
          </a:effectLst>
        </p:spPr>
        <p:txBody>
          <a:bodyPr>
            <a:normAutofit/>
          </a:bodyPr>
          <a:lstStyle/>
          <a:p>
            <a:r>
              <a:rPr lang="en-US" sz="3200" dirty="0"/>
              <a:t>Shifting items (e.g. shift up 5 first elements)</a:t>
            </a:r>
          </a:p>
          <a:p>
            <a:endParaRPr lang="en-US" sz="3200" dirty="0"/>
          </a:p>
          <a:p>
            <a:endParaRPr lang="en-US" sz="3200"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C3E4F51-24A0-49D7-BDAA-F0490D836939}"/>
              </a:ext>
            </a:extLst>
          </p:cNvPr>
          <p:cNvSpPr>
            <a:spLocks noGrp="1"/>
          </p:cNvSpPr>
          <p:nvPr>
            <p:ph type="sldNum" sz="quarter" idx="12"/>
          </p:nvPr>
        </p:nvSpPr>
        <p:spPr>
          <a:xfrm>
            <a:off x="6862575" y="4793955"/>
            <a:ext cx="2133600" cy="273844"/>
          </a:xfrm>
        </p:spPr>
        <p:txBody>
          <a:bodyPr/>
          <a:lstStyle/>
          <a:p>
            <a:fld id="{B82CCC60-E8CD-4174-8B1A-7DF615B22EEF}" type="slidenum">
              <a:rPr lang="en-US" smtClean="0"/>
              <a:pPr/>
              <a:t>32</a:t>
            </a:fld>
            <a:endParaRPr lang="en-US" dirty="0"/>
          </a:p>
        </p:txBody>
      </p:sp>
      <p:pic>
        <p:nvPicPr>
          <p:cNvPr id="6" name="Picture 5">
            <a:extLst>
              <a:ext uri="{FF2B5EF4-FFF2-40B4-BE49-F238E27FC236}">
                <a16:creationId xmlns:a16="http://schemas.microsoft.com/office/drawing/2014/main" id="{1EA604FE-E32E-4F98-9CDE-4E1113CF406C}"/>
              </a:ext>
            </a:extLst>
          </p:cNvPr>
          <p:cNvPicPr>
            <a:picLocks noChangeAspect="1"/>
          </p:cNvPicPr>
          <p:nvPr/>
        </p:nvPicPr>
        <p:blipFill>
          <a:blip r:embed="rId2"/>
          <a:stretch>
            <a:fillRect/>
          </a:stretch>
        </p:blipFill>
        <p:spPr>
          <a:xfrm>
            <a:off x="754375" y="2562226"/>
            <a:ext cx="7635250" cy="1536573"/>
          </a:xfrm>
          <a:prstGeom prst="rect">
            <a:avLst/>
          </a:prstGeom>
          <a:ln w="88900" cap="sq" cmpd="thickThin">
            <a:solidFill>
              <a:srgbClr val="5EEC3C"/>
            </a:solidFill>
            <a:prstDash val="solid"/>
            <a:miter lim="800000"/>
          </a:ln>
          <a:effectLst>
            <a:innerShdw blurRad="76200">
              <a:srgbClr val="000000"/>
            </a:innerShdw>
          </a:effectLst>
        </p:spPr>
      </p:pic>
    </p:spTree>
    <p:extLst>
      <p:ext uri="{BB962C8B-B14F-4D97-AF65-F5344CB8AC3E}">
        <p14:creationId xmlns:p14="http://schemas.microsoft.com/office/powerpoint/2010/main" val="2582551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CC36-4D4F-4F2D-91F2-776B3DABA463}"/>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Basic Operations on Arrays</a:t>
            </a:r>
          </a:p>
        </p:txBody>
      </p:sp>
      <p:sp>
        <p:nvSpPr>
          <p:cNvPr id="3" name="Content Placeholder 2">
            <a:extLst>
              <a:ext uri="{FF2B5EF4-FFF2-40B4-BE49-F238E27FC236}">
                <a16:creationId xmlns:a16="http://schemas.microsoft.com/office/drawing/2014/main" id="{C5ECB38B-D39E-4F24-A739-CD368FAF1E55}"/>
              </a:ext>
            </a:extLst>
          </p:cNvPr>
          <p:cNvSpPr>
            <a:spLocks noGrp="1"/>
          </p:cNvSpPr>
          <p:nvPr>
            <p:ph idx="1"/>
          </p:nvPr>
        </p:nvSpPr>
        <p:spPr>
          <a:xfrm>
            <a:off x="440730" y="1350110"/>
            <a:ext cx="8246070" cy="3388330"/>
          </a:xfrm>
          <a:ln w="76200">
            <a:solidFill>
              <a:schemeClr val="bg1"/>
            </a:solidFill>
          </a:ln>
          <a:effectLst>
            <a:glow rad="228600">
              <a:srgbClr val="FFFF00">
                <a:alpha val="40000"/>
              </a:srgbClr>
            </a:glow>
          </a:effectLst>
        </p:spPr>
        <p:txBody>
          <a:bodyPr>
            <a:normAutofit/>
          </a:bodyPr>
          <a:lstStyle/>
          <a:p>
            <a:pPr marL="0" indent="0">
              <a:buNone/>
            </a:pPr>
            <a:endParaRPr lang="en-US" dirty="0"/>
          </a:p>
          <a:p>
            <a:r>
              <a:rPr lang="en-US" sz="3200" dirty="0"/>
              <a:t>Searching : step through the array until item is found</a:t>
            </a:r>
          </a:p>
          <a:p>
            <a:r>
              <a:rPr lang="en-US" sz="3200" dirty="0"/>
              <a:t>Deletion : Begins with a search for the item to be removed. If item is found, shift all the items with higher index values up (shift up)</a:t>
            </a:r>
          </a:p>
        </p:txBody>
      </p:sp>
      <p:sp>
        <p:nvSpPr>
          <p:cNvPr id="4" name="Slide Number Placeholder 3">
            <a:extLst>
              <a:ext uri="{FF2B5EF4-FFF2-40B4-BE49-F238E27FC236}">
                <a16:creationId xmlns:a16="http://schemas.microsoft.com/office/drawing/2014/main" id="{CC3E4F51-24A0-49D7-BDAA-F0490D836939}"/>
              </a:ext>
            </a:extLst>
          </p:cNvPr>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159816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98155-4EE1-4193-90FC-1BB0A2CB7D33}"/>
              </a:ext>
            </a:extLst>
          </p:cNvPr>
          <p:cNvSpPr>
            <a:spLocks noGrp="1"/>
          </p:cNvSpPr>
          <p:nvPr>
            <p:ph type="title"/>
          </p:nvPr>
        </p:nvSpPr>
        <p:spPr>
          <a:xfrm>
            <a:off x="3350359" y="281175"/>
            <a:ext cx="5344675" cy="763526"/>
          </a:xfrm>
        </p:spPr>
        <p:style>
          <a:lnRef idx="3">
            <a:schemeClr val="lt1"/>
          </a:lnRef>
          <a:fillRef idx="1">
            <a:schemeClr val="accent6"/>
          </a:fillRef>
          <a:effectRef idx="1">
            <a:schemeClr val="accent6"/>
          </a:effectRef>
          <a:fontRef idx="minor">
            <a:schemeClr val="lt1"/>
          </a:fontRef>
        </p:style>
        <p:txBody>
          <a:bodyPr/>
          <a:lstStyle/>
          <a:p>
            <a:r>
              <a:rPr lang="en-US" dirty="0"/>
              <a:t>Stacks overview</a:t>
            </a:r>
          </a:p>
        </p:txBody>
      </p:sp>
      <p:sp>
        <p:nvSpPr>
          <p:cNvPr id="3" name="Content Placeholder 2">
            <a:extLst>
              <a:ext uri="{FF2B5EF4-FFF2-40B4-BE49-F238E27FC236}">
                <a16:creationId xmlns:a16="http://schemas.microsoft.com/office/drawing/2014/main" id="{4E9AFEE8-EBBE-4300-8174-D4F215269E28}"/>
              </a:ext>
            </a:extLst>
          </p:cNvPr>
          <p:cNvSpPr>
            <a:spLocks noGrp="1"/>
          </p:cNvSpPr>
          <p:nvPr>
            <p:ph idx="1"/>
          </p:nvPr>
        </p:nvSpPr>
        <p:spPr>
          <a:xfrm>
            <a:off x="448966" y="3187561"/>
            <a:ext cx="8246070" cy="1827469"/>
          </a:xfrm>
          <a:ln w="76200">
            <a:solidFill>
              <a:srgbClr val="99FFCC"/>
            </a:solidFill>
          </a:ln>
        </p:spPr>
        <p:txBody>
          <a:bodyPr>
            <a:normAutofit/>
          </a:bodyPr>
          <a:lstStyle/>
          <a:p>
            <a:r>
              <a:rPr lang="en-US" sz="3200" dirty="0"/>
              <a:t>Stacks allow to get access to the last item inserted. If removed, you get access to the next to last item inserted, and so on.</a:t>
            </a:r>
          </a:p>
        </p:txBody>
      </p:sp>
      <p:sp>
        <p:nvSpPr>
          <p:cNvPr id="4" name="Slide Number Placeholder 3">
            <a:extLst>
              <a:ext uri="{FF2B5EF4-FFF2-40B4-BE49-F238E27FC236}">
                <a16:creationId xmlns:a16="http://schemas.microsoft.com/office/drawing/2014/main" id="{D26837EA-D622-4CA3-AA10-3E45269ACD53}"/>
              </a:ext>
            </a:extLst>
          </p:cNvPr>
          <p:cNvSpPr>
            <a:spLocks noGrp="1"/>
          </p:cNvSpPr>
          <p:nvPr>
            <p:ph type="sldNum" sz="quarter" idx="12"/>
          </p:nvPr>
        </p:nvSpPr>
        <p:spPr>
          <a:xfrm>
            <a:off x="7010400" y="4813132"/>
            <a:ext cx="2133600" cy="273844"/>
          </a:xfrm>
        </p:spPr>
        <p:txBody>
          <a:bodyPr/>
          <a:lstStyle/>
          <a:p>
            <a:fld id="{B82CCC60-E8CD-4174-8B1A-7DF615B22EEF}" type="slidenum">
              <a:rPr lang="en-US" smtClean="0"/>
              <a:pPr/>
              <a:t>34</a:t>
            </a:fld>
            <a:endParaRPr lang="en-US" dirty="0"/>
          </a:p>
        </p:txBody>
      </p:sp>
      <p:pic>
        <p:nvPicPr>
          <p:cNvPr id="5" name="Picture 4">
            <a:extLst>
              <a:ext uri="{FF2B5EF4-FFF2-40B4-BE49-F238E27FC236}">
                <a16:creationId xmlns:a16="http://schemas.microsoft.com/office/drawing/2014/main" id="{30B3B1DF-B6EB-4B6B-9835-211E54A6E8B0}"/>
              </a:ext>
            </a:extLst>
          </p:cNvPr>
          <p:cNvPicPr>
            <a:picLocks noChangeAspect="1"/>
          </p:cNvPicPr>
          <p:nvPr/>
        </p:nvPicPr>
        <p:blipFill>
          <a:blip r:embed="rId2"/>
          <a:stretch>
            <a:fillRect/>
          </a:stretch>
        </p:blipFill>
        <p:spPr>
          <a:xfrm>
            <a:off x="2281425" y="1197406"/>
            <a:ext cx="4025254" cy="1827469"/>
          </a:xfrm>
          <a:prstGeom prst="rect">
            <a:avLst/>
          </a:prstGeom>
          <a:ln w="88900" cap="sq" cmpd="thickThin">
            <a:solidFill>
              <a:srgbClr val="FFFF00"/>
            </a:solidFill>
            <a:prstDash val="solid"/>
            <a:miter lim="800000"/>
          </a:ln>
          <a:effectLst>
            <a:innerShdw blurRad="76200">
              <a:srgbClr val="000000"/>
            </a:innerShdw>
          </a:effectLst>
        </p:spPr>
      </p:pic>
    </p:spTree>
    <p:extLst>
      <p:ext uri="{BB962C8B-B14F-4D97-AF65-F5344CB8AC3E}">
        <p14:creationId xmlns:p14="http://schemas.microsoft.com/office/powerpoint/2010/main" val="2831411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98155-4EE1-4193-90FC-1BB0A2CB7D33}"/>
              </a:ext>
            </a:extLst>
          </p:cNvPr>
          <p:cNvSpPr>
            <a:spLocks noGrp="1"/>
          </p:cNvSpPr>
          <p:nvPr>
            <p:ph type="title"/>
          </p:nvPr>
        </p:nvSpPr>
        <p:spPr>
          <a:xfrm>
            <a:off x="3197655" y="281175"/>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Stacks overview</a:t>
            </a:r>
          </a:p>
        </p:txBody>
      </p:sp>
      <p:sp>
        <p:nvSpPr>
          <p:cNvPr id="3" name="Content Placeholder 2">
            <a:extLst>
              <a:ext uri="{FF2B5EF4-FFF2-40B4-BE49-F238E27FC236}">
                <a16:creationId xmlns:a16="http://schemas.microsoft.com/office/drawing/2014/main" id="{4E9AFEE8-EBBE-4300-8174-D4F215269E28}"/>
              </a:ext>
            </a:extLst>
          </p:cNvPr>
          <p:cNvSpPr>
            <a:spLocks noGrp="1"/>
          </p:cNvSpPr>
          <p:nvPr>
            <p:ph idx="1"/>
          </p:nvPr>
        </p:nvSpPr>
        <p:spPr>
          <a:xfrm>
            <a:off x="448966" y="3335279"/>
            <a:ext cx="8398774" cy="1679751"/>
          </a:xfrm>
          <a:ln w="76200">
            <a:solidFill>
              <a:srgbClr val="99FFCC"/>
            </a:solidFill>
          </a:ln>
        </p:spPr>
        <p:txBody>
          <a:bodyPr>
            <a:normAutofit/>
          </a:bodyPr>
          <a:lstStyle/>
          <a:p>
            <a:r>
              <a:rPr lang="en-US" dirty="0"/>
              <a:t>Applications of stack (few examples):</a:t>
            </a:r>
          </a:p>
          <a:p>
            <a:pPr lvl="1"/>
            <a:r>
              <a:rPr lang="en-US" dirty="0"/>
              <a:t>Reverse a string</a:t>
            </a:r>
          </a:p>
          <a:p>
            <a:pPr lvl="1"/>
            <a:r>
              <a:rPr lang="en-US" dirty="0"/>
              <a:t>Undo operations in many editor tools</a:t>
            </a:r>
          </a:p>
        </p:txBody>
      </p:sp>
      <p:sp>
        <p:nvSpPr>
          <p:cNvPr id="4" name="Slide Number Placeholder 3">
            <a:extLst>
              <a:ext uri="{FF2B5EF4-FFF2-40B4-BE49-F238E27FC236}">
                <a16:creationId xmlns:a16="http://schemas.microsoft.com/office/drawing/2014/main" id="{D26837EA-D622-4CA3-AA10-3E45269ACD53}"/>
              </a:ext>
            </a:extLst>
          </p:cNvPr>
          <p:cNvSpPr>
            <a:spLocks noGrp="1"/>
          </p:cNvSpPr>
          <p:nvPr>
            <p:ph type="sldNum" sz="quarter" idx="12"/>
          </p:nvPr>
        </p:nvSpPr>
        <p:spPr>
          <a:xfrm>
            <a:off x="7010400" y="4820463"/>
            <a:ext cx="2133600" cy="273844"/>
          </a:xfrm>
        </p:spPr>
        <p:txBody>
          <a:bodyPr/>
          <a:lstStyle/>
          <a:p>
            <a:fld id="{B82CCC60-E8CD-4174-8B1A-7DF615B22EEF}" type="slidenum">
              <a:rPr lang="en-US" smtClean="0"/>
              <a:pPr/>
              <a:t>35</a:t>
            </a:fld>
            <a:endParaRPr lang="en-US" dirty="0"/>
          </a:p>
        </p:txBody>
      </p:sp>
      <p:pic>
        <p:nvPicPr>
          <p:cNvPr id="6" name="Picture 5">
            <a:extLst>
              <a:ext uri="{FF2B5EF4-FFF2-40B4-BE49-F238E27FC236}">
                <a16:creationId xmlns:a16="http://schemas.microsoft.com/office/drawing/2014/main" id="{FA842BFA-C158-42BD-9B3C-82FB45163B7D}"/>
              </a:ext>
            </a:extLst>
          </p:cNvPr>
          <p:cNvPicPr>
            <a:picLocks noChangeAspect="1"/>
          </p:cNvPicPr>
          <p:nvPr/>
        </p:nvPicPr>
        <p:blipFill>
          <a:blip r:embed="rId2"/>
          <a:stretch>
            <a:fillRect/>
          </a:stretch>
        </p:blipFill>
        <p:spPr>
          <a:xfrm>
            <a:off x="754375" y="1217990"/>
            <a:ext cx="7940660" cy="1964580"/>
          </a:xfrm>
          <a:prstGeom prst="rect">
            <a:avLst/>
          </a:prstGeom>
          <a:ln w="88900" cap="sq" cmpd="thickThin">
            <a:solidFill>
              <a:srgbClr val="FFFF00"/>
            </a:solidFill>
            <a:prstDash val="solid"/>
            <a:miter lim="800000"/>
          </a:ln>
          <a:effectLst>
            <a:innerShdw blurRad="76200">
              <a:srgbClr val="000000"/>
            </a:innerShdw>
          </a:effectLst>
        </p:spPr>
      </p:pic>
    </p:spTree>
    <p:extLst>
      <p:ext uri="{BB962C8B-B14F-4D97-AF65-F5344CB8AC3E}">
        <p14:creationId xmlns:p14="http://schemas.microsoft.com/office/powerpoint/2010/main" val="2649125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7E651-CB66-45D1-BAA7-2D7D1E7389F4}"/>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normAutofit/>
          </a:bodyPr>
          <a:lstStyle/>
          <a:p>
            <a:r>
              <a:rPr lang="en-US" dirty="0"/>
              <a:t>Stacks </a:t>
            </a:r>
            <a:r>
              <a:rPr lang="en-US" i="1" dirty="0"/>
              <a:t>undo </a:t>
            </a:r>
            <a:r>
              <a:rPr lang="en-US" dirty="0"/>
              <a:t>operation</a:t>
            </a:r>
          </a:p>
        </p:txBody>
      </p:sp>
      <p:sp>
        <p:nvSpPr>
          <p:cNvPr id="3" name="Content Placeholder 2">
            <a:extLst>
              <a:ext uri="{FF2B5EF4-FFF2-40B4-BE49-F238E27FC236}">
                <a16:creationId xmlns:a16="http://schemas.microsoft.com/office/drawing/2014/main" id="{421ECA95-7E82-414C-A625-6EBB439AA4D4}"/>
              </a:ext>
            </a:extLst>
          </p:cNvPr>
          <p:cNvSpPr>
            <a:spLocks noGrp="1"/>
          </p:cNvSpPr>
          <p:nvPr>
            <p:ph idx="1"/>
          </p:nvPr>
        </p:nvSpPr>
        <p:spPr>
          <a:xfrm>
            <a:off x="448966" y="1350109"/>
            <a:ext cx="8398774" cy="3690997"/>
          </a:xfrm>
          <a:ln w="57150">
            <a:solidFill>
              <a:srgbClr val="FFFF00"/>
            </a:solidFill>
          </a:ln>
        </p:spPr>
        <p:txBody>
          <a:bodyPr/>
          <a:lstStyle/>
          <a:p>
            <a:r>
              <a:rPr lang="en-US" dirty="0"/>
              <a:t>In an Excel file (for example), input your data in a row:</a:t>
            </a:r>
          </a:p>
          <a:p>
            <a:pPr lvl="1"/>
            <a:r>
              <a:rPr lang="en-US" dirty="0"/>
              <a:t>100, 200, 300, 400</a:t>
            </a:r>
          </a:p>
          <a:p>
            <a:pPr lvl="1"/>
            <a:r>
              <a:rPr lang="en-US" dirty="0"/>
              <a:t>Find something wrong ? Use </a:t>
            </a:r>
            <a:r>
              <a:rPr lang="en-US" i="1" dirty="0"/>
              <a:t>undo </a:t>
            </a:r>
            <a:r>
              <a:rPr lang="en-US" dirty="0"/>
              <a:t>to return to previous state</a:t>
            </a:r>
          </a:p>
        </p:txBody>
      </p:sp>
      <p:sp>
        <p:nvSpPr>
          <p:cNvPr id="4" name="Slide Number Placeholder 3">
            <a:extLst>
              <a:ext uri="{FF2B5EF4-FFF2-40B4-BE49-F238E27FC236}">
                <a16:creationId xmlns:a16="http://schemas.microsoft.com/office/drawing/2014/main" id="{271EF131-F43D-4DB8-BA76-E42612E18DED}"/>
              </a:ext>
            </a:extLst>
          </p:cNvPr>
          <p:cNvSpPr>
            <a:spLocks noGrp="1"/>
          </p:cNvSpPr>
          <p:nvPr>
            <p:ph type="sldNum" sz="quarter" idx="12"/>
          </p:nvPr>
        </p:nvSpPr>
        <p:spPr>
          <a:xfrm>
            <a:off x="7010400" y="4869656"/>
            <a:ext cx="2133600" cy="273844"/>
          </a:xfrm>
        </p:spPr>
        <p:txBody>
          <a:bodyPr/>
          <a:lstStyle/>
          <a:p>
            <a:fld id="{B82CCC60-E8CD-4174-8B1A-7DF615B22EEF}" type="slidenum">
              <a:rPr lang="en-US" smtClean="0"/>
              <a:pPr/>
              <a:t>36</a:t>
            </a:fld>
            <a:endParaRPr lang="en-US" dirty="0"/>
          </a:p>
        </p:txBody>
      </p:sp>
      <p:pic>
        <p:nvPicPr>
          <p:cNvPr id="5" name="Picture 4">
            <a:extLst>
              <a:ext uri="{FF2B5EF4-FFF2-40B4-BE49-F238E27FC236}">
                <a16:creationId xmlns:a16="http://schemas.microsoft.com/office/drawing/2014/main" id="{CF3786AF-7371-494A-ABD4-D242B417B6D3}"/>
              </a:ext>
            </a:extLst>
          </p:cNvPr>
          <p:cNvPicPr>
            <a:picLocks noChangeAspect="1"/>
          </p:cNvPicPr>
          <p:nvPr/>
        </p:nvPicPr>
        <p:blipFill>
          <a:blip r:embed="rId2"/>
          <a:stretch>
            <a:fillRect/>
          </a:stretch>
        </p:blipFill>
        <p:spPr>
          <a:xfrm>
            <a:off x="907079" y="3335275"/>
            <a:ext cx="6871725" cy="16523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30106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B9CFB1-ACD7-418C-A0A7-ECCC08776084}"/>
              </a:ext>
            </a:extLst>
          </p:cNvPr>
          <p:cNvPicPr>
            <a:picLocks noChangeAspect="1"/>
          </p:cNvPicPr>
          <p:nvPr/>
        </p:nvPicPr>
        <p:blipFill>
          <a:blip r:embed="rId2"/>
          <a:stretch>
            <a:fillRect/>
          </a:stretch>
        </p:blipFill>
        <p:spPr>
          <a:xfrm>
            <a:off x="4415935" y="1357444"/>
            <a:ext cx="4279099" cy="3630603"/>
          </a:xfrm>
          <a:prstGeom prst="rect">
            <a:avLst/>
          </a:prstGeom>
          <a:ln w="88900" cap="sq" cmpd="thickThin">
            <a:solidFill>
              <a:srgbClr val="00B0F0"/>
            </a:solidFill>
            <a:prstDash val="solid"/>
            <a:miter lim="800000"/>
          </a:ln>
          <a:effectLst>
            <a:innerShdw blurRad="76200">
              <a:srgbClr val="000000"/>
            </a:innerShdw>
          </a:effectLst>
        </p:spPr>
      </p:pic>
      <p:sp>
        <p:nvSpPr>
          <p:cNvPr id="2" name="Title 1">
            <a:extLst>
              <a:ext uri="{FF2B5EF4-FFF2-40B4-BE49-F238E27FC236}">
                <a16:creationId xmlns:a16="http://schemas.microsoft.com/office/drawing/2014/main" id="{58959D46-FEC7-4348-B64C-5DD4B059B19A}"/>
              </a:ext>
            </a:extLst>
          </p:cNvPr>
          <p:cNvSpPr>
            <a:spLocks noGrp="1"/>
          </p:cNvSpPr>
          <p:nvPr>
            <p:ph type="title"/>
          </p:nvPr>
        </p:nvSpPr>
        <p:spPr>
          <a:xfrm>
            <a:off x="3197654" y="362416"/>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Stacks </a:t>
            </a:r>
            <a:r>
              <a:rPr lang="en-US" i="1" dirty="0"/>
              <a:t>undo </a:t>
            </a:r>
            <a:r>
              <a:rPr lang="en-US" dirty="0"/>
              <a:t>operation</a:t>
            </a:r>
          </a:p>
        </p:txBody>
      </p:sp>
      <p:sp>
        <p:nvSpPr>
          <p:cNvPr id="3" name="Content Placeholder 2">
            <a:extLst>
              <a:ext uri="{FF2B5EF4-FFF2-40B4-BE49-F238E27FC236}">
                <a16:creationId xmlns:a16="http://schemas.microsoft.com/office/drawing/2014/main" id="{EE2B53F2-B4B3-4320-A8D4-D75D7AC766AA}"/>
              </a:ext>
            </a:extLst>
          </p:cNvPr>
          <p:cNvSpPr>
            <a:spLocks noGrp="1"/>
          </p:cNvSpPr>
          <p:nvPr>
            <p:ph idx="1"/>
          </p:nvPr>
        </p:nvSpPr>
        <p:spPr>
          <a:xfrm>
            <a:off x="296260" y="1357444"/>
            <a:ext cx="3958735" cy="3512212"/>
          </a:xfrm>
          <a:ln w="76200">
            <a:solidFill>
              <a:srgbClr val="5EEC3C"/>
            </a:solidFill>
          </a:ln>
        </p:spPr>
        <p:txBody>
          <a:bodyPr>
            <a:normAutofit/>
          </a:bodyPr>
          <a:lstStyle/>
          <a:p>
            <a:r>
              <a:rPr lang="en-US" sz="3200" dirty="0"/>
              <a:t>Actions: Push A, Push B, Push C</a:t>
            </a:r>
          </a:p>
          <a:p>
            <a:r>
              <a:rPr lang="en-US" sz="3200" dirty="0"/>
              <a:t>What do we get after Pop, Pop, Pop ? … CBA</a:t>
            </a:r>
          </a:p>
        </p:txBody>
      </p:sp>
      <p:sp>
        <p:nvSpPr>
          <p:cNvPr id="4" name="Slide Number Placeholder 3">
            <a:extLst>
              <a:ext uri="{FF2B5EF4-FFF2-40B4-BE49-F238E27FC236}">
                <a16:creationId xmlns:a16="http://schemas.microsoft.com/office/drawing/2014/main" id="{59F2A99D-D2A1-497C-8209-83D09A6207ED}"/>
              </a:ext>
            </a:extLst>
          </p:cNvPr>
          <p:cNvSpPr>
            <a:spLocks noGrp="1"/>
          </p:cNvSpPr>
          <p:nvPr>
            <p:ph type="sldNum" sz="quarter" idx="12"/>
          </p:nvPr>
        </p:nvSpPr>
        <p:spPr>
          <a:xfrm>
            <a:off x="7010400" y="4869656"/>
            <a:ext cx="2133600" cy="273844"/>
          </a:xfrm>
        </p:spPr>
        <p:txBody>
          <a:bodyPr/>
          <a:lstStyle/>
          <a:p>
            <a:fld id="{B82CCC60-E8CD-4174-8B1A-7DF615B22EEF}" type="slidenum">
              <a:rPr lang="en-US" smtClean="0"/>
              <a:pPr/>
              <a:t>37</a:t>
            </a:fld>
            <a:endParaRPr lang="en-US" dirty="0"/>
          </a:p>
        </p:txBody>
      </p:sp>
    </p:spTree>
    <p:extLst>
      <p:ext uri="{BB962C8B-B14F-4D97-AF65-F5344CB8AC3E}">
        <p14:creationId xmlns:p14="http://schemas.microsoft.com/office/powerpoint/2010/main" val="4170785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3F56-33C1-481A-8564-6CE9430F4C07}"/>
              </a:ext>
            </a:extLst>
          </p:cNvPr>
          <p:cNvSpPr>
            <a:spLocks noGrp="1"/>
          </p:cNvSpPr>
          <p:nvPr>
            <p:ph type="title"/>
          </p:nvPr>
        </p:nvSpPr>
        <p:spPr>
          <a:xfrm>
            <a:off x="3220137" y="33160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Stacks implementation</a:t>
            </a:r>
          </a:p>
        </p:txBody>
      </p:sp>
      <p:sp>
        <p:nvSpPr>
          <p:cNvPr id="3" name="Content Placeholder 2">
            <a:extLst>
              <a:ext uri="{FF2B5EF4-FFF2-40B4-BE49-F238E27FC236}">
                <a16:creationId xmlns:a16="http://schemas.microsoft.com/office/drawing/2014/main" id="{A4E7F8A4-9A00-469D-BFBA-270F80C22382}"/>
              </a:ext>
            </a:extLst>
          </p:cNvPr>
          <p:cNvSpPr>
            <a:spLocks noGrp="1"/>
          </p:cNvSpPr>
          <p:nvPr>
            <p:ph idx="1"/>
          </p:nvPr>
        </p:nvSpPr>
        <p:spPr>
          <a:ln w="76200">
            <a:solidFill>
              <a:srgbClr val="00B0F0"/>
            </a:solidFill>
          </a:ln>
        </p:spPr>
        <p:txBody>
          <a:bodyPr>
            <a:normAutofit/>
          </a:bodyPr>
          <a:lstStyle/>
          <a:p>
            <a:r>
              <a:rPr lang="en-US" sz="3200" dirty="0"/>
              <a:t>One can use an array of object to implement a stack</a:t>
            </a:r>
          </a:p>
        </p:txBody>
      </p:sp>
      <p:sp>
        <p:nvSpPr>
          <p:cNvPr id="4" name="Slide Number Placeholder 3">
            <a:extLst>
              <a:ext uri="{FF2B5EF4-FFF2-40B4-BE49-F238E27FC236}">
                <a16:creationId xmlns:a16="http://schemas.microsoft.com/office/drawing/2014/main" id="{EE4DD6A4-2BF3-4B2A-A6B9-DD63CF6AFD84}"/>
              </a:ext>
            </a:extLst>
          </p:cNvPr>
          <p:cNvSpPr>
            <a:spLocks noGrp="1"/>
          </p:cNvSpPr>
          <p:nvPr>
            <p:ph type="sldNum" sz="quarter" idx="12"/>
          </p:nvPr>
        </p:nvSpPr>
        <p:spPr/>
        <p:txBody>
          <a:bodyPr/>
          <a:lstStyle/>
          <a:p>
            <a:fld id="{B82CCC60-E8CD-4174-8B1A-7DF615B22EEF}" type="slidenum">
              <a:rPr lang="en-US" smtClean="0"/>
              <a:pPr/>
              <a:t>38</a:t>
            </a:fld>
            <a:endParaRPr lang="en-US"/>
          </a:p>
        </p:txBody>
      </p:sp>
      <p:pic>
        <p:nvPicPr>
          <p:cNvPr id="5" name="Picture 4">
            <a:extLst>
              <a:ext uri="{FF2B5EF4-FFF2-40B4-BE49-F238E27FC236}">
                <a16:creationId xmlns:a16="http://schemas.microsoft.com/office/drawing/2014/main" id="{297BA6B6-E6B1-4199-93B7-978C8FC10780}"/>
              </a:ext>
            </a:extLst>
          </p:cNvPr>
          <p:cNvPicPr>
            <a:picLocks noChangeAspect="1"/>
          </p:cNvPicPr>
          <p:nvPr/>
        </p:nvPicPr>
        <p:blipFill>
          <a:blip r:embed="rId2"/>
          <a:stretch>
            <a:fillRect/>
          </a:stretch>
        </p:blipFill>
        <p:spPr>
          <a:xfrm>
            <a:off x="754375" y="2497316"/>
            <a:ext cx="7635249" cy="2212304"/>
          </a:xfrm>
          <a:prstGeom prst="rect">
            <a:avLst/>
          </a:prstGeom>
          <a:ln w="88900" cap="sq" cmpd="thickThin">
            <a:solidFill>
              <a:srgbClr val="99FFCC"/>
            </a:solidFill>
            <a:prstDash val="solid"/>
            <a:miter lim="800000"/>
          </a:ln>
          <a:effectLst>
            <a:innerShdw blurRad="76200">
              <a:srgbClr val="000000"/>
            </a:innerShdw>
          </a:effectLst>
        </p:spPr>
      </p:pic>
    </p:spTree>
    <p:extLst>
      <p:ext uri="{BB962C8B-B14F-4D97-AF65-F5344CB8AC3E}">
        <p14:creationId xmlns:p14="http://schemas.microsoft.com/office/powerpoint/2010/main" val="237423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3F56-33C1-481A-8564-6CE9430F4C07}"/>
              </a:ext>
            </a:extLst>
          </p:cNvPr>
          <p:cNvSpPr>
            <a:spLocks noGrp="1"/>
          </p:cNvSpPr>
          <p:nvPr>
            <p:ph type="title"/>
          </p:nvPr>
        </p:nvSpPr>
        <p:spPr/>
        <p:txBody>
          <a:bodyPr/>
          <a:lstStyle/>
          <a:p>
            <a:r>
              <a:rPr lang="en-US" dirty="0"/>
              <a:t>Stacks implementation</a:t>
            </a:r>
          </a:p>
        </p:txBody>
      </p:sp>
      <p:sp>
        <p:nvSpPr>
          <p:cNvPr id="3" name="Content Placeholder 2">
            <a:extLst>
              <a:ext uri="{FF2B5EF4-FFF2-40B4-BE49-F238E27FC236}">
                <a16:creationId xmlns:a16="http://schemas.microsoft.com/office/drawing/2014/main" id="{A4E7F8A4-9A00-469D-BFBA-270F80C22382}"/>
              </a:ext>
            </a:extLst>
          </p:cNvPr>
          <p:cNvSpPr>
            <a:spLocks noGrp="1"/>
          </p:cNvSpPr>
          <p:nvPr>
            <p:ph idx="1"/>
          </p:nvPr>
        </p:nvSpPr>
        <p:spPr>
          <a:ln w="76200">
            <a:solidFill>
              <a:srgbClr val="FFFF00"/>
            </a:solidFill>
          </a:ln>
          <a:effectLst>
            <a:glow rad="228600">
              <a:schemeClr val="accent3">
                <a:satMod val="175000"/>
                <a:alpha val="40000"/>
              </a:schemeClr>
            </a:glow>
          </a:effectLst>
        </p:spPr>
        <p:txBody>
          <a:bodyPr>
            <a:normAutofit fontScale="85000" lnSpcReduction="10000"/>
          </a:bodyPr>
          <a:lstStyle/>
          <a:p>
            <a:r>
              <a:rPr lang="en-US" sz="3500" dirty="0"/>
              <a:t>List of basic operations using a Stack ?</a:t>
            </a:r>
          </a:p>
          <a:p>
            <a:pPr lvl="1"/>
            <a:r>
              <a:rPr lang="en-US" sz="3500" dirty="0"/>
              <a:t>push(item);</a:t>
            </a:r>
            <a:r>
              <a:rPr lang="en-US" sz="2400" b="0" i="0" dirty="0">
                <a:solidFill>
                  <a:srgbClr val="000000"/>
                </a:solidFill>
                <a:effectLst/>
                <a:latin typeface="Arial" panose="020B0604020202020204" pitchFamily="34" charset="0"/>
              </a:rPr>
              <a:t> </a:t>
            </a:r>
          </a:p>
          <a:p>
            <a:pPr marL="457200" lvl="1" indent="0">
              <a:buNone/>
            </a:pPr>
            <a:r>
              <a:rPr lang="en-US" sz="2400" b="0" i="0" dirty="0">
                <a:solidFill>
                  <a:srgbClr val="000000"/>
                </a:solidFill>
                <a:effectLst/>
                <a:latin typeface="Arial" panose="020B0604020202020204" pitchFamily="34" charset="0"/>
              </a:rPr>
              <a:t>      Pushing (storing) an element on the stack.</a:t>
            </a:r>
            <a:endParaRPr lang="en-US" sz="3500" dirty="0"/>
          </a:p>
          <a:p>
            <a:pPr lvl="1"/>
            <a:r>
              <a:rPr lang="en-US" sz="3500" dirty="0"/>
              <a:t>pop(); </a:t>
            </a:r>
          </a:p>
          <a:p>
            <a:pPr marL="457200" lvl="1" indent="0">
              <a:buNone/>
            </a:pPr>
            <a:r>
              <a:rPr lang="en-US" sz="3500" b="0" i="0" dirty="0">
                <a:solidFill>
                  <a:srgbClr val="000000"/>
                </a:solidFill>
                <a:effectLst/>
                <a:latin typeface="Arial" panose="020B0604020202020204" pitchFamily="34" charset="0"/>
              </a:rPr>
              <a:t>     </a:t>
            </a:r>
            <a:r>
              <a:rPr lang="en-US" sz="2400" b="0" i="0" dirty="0">
                <a:solidFill>
                  <a:srgbClr val="000000"/>
                </a:solidFill>
                <a:effectLst/>
                <a:latin typeface="Arial" panose="020B0604020202020204" pitchFamily="34" charset="0"/>
              </a:rPr>
              <a:t>Removing (accessing) an element from the stack.</a:t>
            </a:r>
            <a:endParaRPr lang="en-US" sz="3500" dirty="0"/>
          </a:p>
          <a:p>
            <a:pPr lvl="1"/>
            <a:r>
              <a:rPr lang="en-US" sz="3500" dirty="0"/>
              <a:t>peek(); </a:t>
            </a:r>
          </a:p>
          <a:p>
            <a:pPr marL="457200" lvl="1" indent="0">
              <a:buNone/>
            </a:pPr>
            <a:r>
              <a:rPr lang="en-US" sz="3500" b="0" i="0" dirty="0">
                <a:solidFill>
                  <a:srgbClr val="000000"/>
                </a:solidFill>
                <a:effectLst/>
                <a:latin typeface="Arial" panose="020B0604020202020204" pitchFamily="34" charset="0"/>
              </a:rPr>
              <a:t>     </a:t>
            </a:r>
            <a:r>
              <a:rPr lang="en-US" sz="2400" dirty="0">
                <a:solidFill>
                  <a:srgbClr val="000000"/>
                </a:solidFill>
                <a:latin typeface="Arial" panose="020B0604020202020204" pitchFamily="34" charset="0"/>
              </a:rPr>
              <a:t>G</a:t>
            </a:r>
            <a:r>
              <a:rPr lang="en-US" sz="2400" b="0" i="0" dirty="0">
                <a:solidFill>
                  <a:srgbClr val="000000"/>
                </a:solidFill>
                <a:effectLst/>
                <a:latin typeface="Arial" panose="020B0604020202020204" pitchFamily="34" charset="0"/>
              </a:rPr>
              <a:t>et the top data element of the stack, without removing it.</a:t>
            </a:r>
            <a:endParaRPr lang="en-US" sz="3500" dirty="0"/>
          </a:p>
        </p:txBody>
      </p:sp>
      <p:sp>
        <p:nvSpPr>
          <p:cNvPr id="4" name="Slide Number Placeholder 3">
            <a:extLst>
              <a:ext uri="{FF2B5EF4-FFF2-40B4-BE49-F238E27FC236}">
                <a16:creationId xmlns:a16="http://schemas.microsoft.com/office/drawing/2014/main" id="{EE4DD6A4-2BF3-4B2A-A6B9-DD63CF6AFD84}"/>
              </a:ext>
            </a:extLst>
          </p:cNvPr>
          <p:cNvSpPr>
            <a:spLocks noGrp="1"/>
          </p:cNvSpPr>
          <p:nvPr>
            <p:ph type="sldNum" sz="quarter" idx="12"/>
          </p:nvPr>
        </p:nvSpPr>
        <p:spPr>
          <a:xfrm>
            <a:off x="6862575" y="4832794"/>
            <a:ext cx="2133600" cy="273844"/>
          </a:xfrm>
        </p:spPr>
        <p:txBody>
          <a:bodyPr/>
          <a:lstStyle/>
          <a:p>
            <a:fld id="{B82CCC60-E8CD-4174-8B1A-7DF615B22EEF}" type="slidenum">
              <a:rPr lang="en-US" smtClean="0"/>
              <a:pPr/>
              <a:t>39</a:t>
            </a:fld>
            <a:endParaRPr lang="en-US" dirty="0"/>
          </a:p>
        </p:txBody>
      </p:sp>
    </p:spTree>
    <p:extLst>
      <p:ext uri="{BB962C8B-B14F-4D97-AF65-F5344CB8AC3E}">
        <p14:creationId xmlns:p14="http://schemas.microsoft.com/office/powerpoint/2010/main" val="238580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fontScale="90000"/>
          </a:bodyPr>
          <a:lstStyle/>
          <a:p>
            <a:pPr algn="l"/>
            <a:r>
              <a:rPr lang="en-US" b="1" spc="50" dirty="0">
                <a:ln w="9525" cmpd="sng">
                  <a:solidFill>
                    <a:schemeClr val="accent1"/>
                  </a:solidFill>
                  <a:prstDash val="solid"/>
                </a:ln>
                <a:solidFill>
                  <a:sysClr val="windowText" lastClr="000000"/>
                </a:solidFill>
                <a:effectLst>
                  <a:glow rad="38100">
                    <a:schemeClr val="accent1">
                      <a:alpha val="40000"/>
                    </a:schemeClr>
                  </a:glow>
                </a:effectLst>
              </a:rPr>
              <a:t>Why are Data Structures Important?</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fontScale="92500" lnSpcReduction="10000"/>
          </a:bodyPr>
          <a:lstStyle/>
          <a:p>
            <a:pPr marL="0" indent="0">
              <a:buNone/>
            </a:pPr>
            <a:r>
              <a:rPr lang="en-US" dirty="0"/>
              <a:t>Data structures are the cornerstone of efficient programming. They empower you to:</a:t>
            </a:r>
          </a:p>
          <a:p>
            <a:pPr>
              <a:buFont typeface="Arial" panose="020B0604020202020204" pitchFamily="34" charset="0"/>
              <a:buChar char="•"/>
            </a:pPr>
            <a:r>
              <a:rPr lang="en-US" b="1" dirty="0"/>
              <a:t>Organize Data Effectively:</a:t>
            </a:r>
            <a:r>
              <a:rPr lang="en-US" dirty="0"/>
              <a:t> Data structures provide a systematic way to store and manage large amounts of data, enabling efficient retrieval and manipulation.</a:t>
            </a:r>
          </a:p>
          <a:p>
            <a:pPr>
              <a:buFont typeface="Arial" panose="020B0604020202020204" pitchFamily="34" charset="0"/>
              <a:buChar char="•"/>
            </a:pPr>
            <a:r>
              <a:rPr lang="en-US" b="1" dirty="0"/>
              <a:t>Optimize Program Performance:</a:t>
            </a:r>
            <a:r>
              <a:rPr lang="en-US" dirty="0"/>
              <a:t> The choice of data structure significantly impacts how quickly your program can access and process data. Efficient data structures can dramatically improve program execution speed.</a:t>
            </a:r>
          </a:p>
          <a:p>
            <a:pPr marL="0" indent="0">
              <a:buNone/>
            </a:pPr>
            <a:endParaRPr lang="en-US" dirty="0"/>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079022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3F56-33C1-481A-8564-6CE9430F4C07}"/>
              </a:ext>
            </a:extLst>
          </p:cNvPr>
          <p:cNvSpPr>
            <a:spLocks noGrp="1"/>
          </p:cNvSpPr>
          <p:nvPr>
            <p:ph type="title"/>
          </p:nvPr>
        </p:nvSpPr>
        <p:spPr/>
        <p:txBody>
          <a:bodyPr/>
          <a:lstStyle/>
          <a:p>
            <a:r>
              <a:rPr lang="en-US" dirty="0"/>
              <a:t>Stacks implementation</a:t>
            </a:r>
          </a:p>
        </p:txBody>
      </p:sp>
      <p:sp>
        <p:nvSpPr>
          <p:cNvPr id="3" name="Content Placeholder 2">
            <a:extLst>
              <a:ext uri="{FF2B5EF4-FFF2-40B4-BE49-F238E27FC236}">
                <a16:creationId xmlns:a16="http://schemas.microsoft.com/office/drawing/2014/main" id="{A4E7F8A4-9A00-469D-BFBA-270F80C22382}"/>
              </a:ext>
            </a:extLst>
          </p:cNvPr>
          <p:cNvSpPr>
            <a:spLocks noGrp="1"/>
          </p:cNvSpPr>
          <p:nvPr>
            <p:ph idx="1"/>
          </p:nvPr>
        </p:nvSpPr>
        <p:spPr>
          <a:ln w="76200">
            <a:solidFill>
              <a:srgbClr val="FFFF00"/>
            </a:solidFill>
          </a:ln>
          <a:effectLst>
            <a:glow rad="228600">
              <a:schemeClr val="accent3">
                <a:satMod val="175000"/>
                <a:alpha val="40000"/>
              </a:schemeClr>
            </a:glow>
          </a:effectLst>
        </p:spPr>
        <p:txBody>
          <a:bodyPr>
            <a:normAutofit fontScale="92500" lnSpcReduction="10000"/>
          </a:bodyPr>
          <a:lstStyle/>
          <a:p>
            <a:r>
              <a:rPr lang="en-US" sz="3500" dirty="0"/>
              <a:t>List of basic operations using a Stack ?</a:t>
            </a:r>
          </a:p>
          <a:p>
            <a:pPr lvl="1"/>
            <a:r>
              <a:rPr lang="en-US" sz="3500" dirty="0" err="1"/>
              <a:t>isEmpty</a:t>
            </a:r>
            <a:r>
              <a:rPr lang="en-US" sz="3500" dirty="0"/>
              <a:t>()</a:t>
            </a:r>
          </a:p>
          <a:p>
            <a:pPr marL="457200" lvl="1" indent="0">
              <a:buNone/>
            </a:pPr>
            <a:r>
              <a:rPr lang="en-US" sz="2400" b="0" i="0" dirty="0">
                <a:solidFill>
                  <a:srgbClr val="000000"/>
                </a:solidFill>
                <a:effectLst/>
                <a:latin typeface="Arial" panose="020B0604020202020204" pitchFamily="34" charset="0"/>
              </a:rPr>
              <a:t>    Check if stack is empty.</a:t>
            </a:r>
            <a:endParaRPr lang="en-US" sz="3500" dirty="0"/>
          </a:p>
          <a:p>
            <a:pPr lvl="1"/>
            <a:r>
              <a:rPr lang="en-US" sz="3500" dirty="0" err="1"/>
              <a:t>isFull</a:t>
            </a:r>
            <a:r>
              <a:rPr lang="en-US" sz="3500" dirty="0"/>
              <a:t>()</a:t>
            </a:r>
          </a:p>
          <a:p>
            <a:pPr marL="457200" lvl="1" indent="0">
              <a:buNone/>
            </a:pPr>
            <a:r>
              <a:rPr lang="en-US" sz="2400" dirty="0">
                <a:solidFill>
                  <a:srgbClr val="000000"/>
                </a:solidFill>
                <a:latin typeface="Arial" panose="020B0604020202020204" pitchFamily="34" charset="0"/>
              </a:rPr>
              <a:t>    C</a:t>
            </a:r>
            <a:r>
              <a:rPr lang="en-US" sz="2400" b="0" i="0" dirty="0">
                <a:solidFill>
                  <a:srgbClr val="000000"/>
                </a:solidFill>
                <a:effectLst/>
                <a:latin typeface="Arial" panose="020B0604020202020204" pitchFamily="34" charset="0"/>
              </a:rPr>
              <a:t>heck if stack is full.</a:t>
            </a:r>
            <a:endParaRPr lang="en-US" sz="3500" dirty="0"/>
          </a:p>
          <a:p>
            <a:pPr lvl="1"/>
            <a:r>
              <a:rPr lang="en-US" sz="3500" dirty="0"/>
              <a:t>size()</a:t>
            </a:r>
          </a:p>
          <a:p>
            <a:pPr marL="457200" lvl="1" indent="0">
              <a:buNone/>
            </a:pPr>
            <a:r>
              <a:rPr lang="en-US" dirty="0"/>
              <a:t>    Get size of stack.</a:t>
            </a:r>
          </a:p>
        </p:txBody>
      </p:sp>
      <p:sp>
        <p:nvSpPr>
          <p:cNvPr id="4" name="Slide Number Placeholder 3">
            <a:extLst>
              <a:ext uri="{FF2B5EF4-FFF2-40B4-BE49-F238E27FC236}">
                <a16:creationId xmlns:a16="http://schemas.microsoft.com/office/drawing/2014/main" id="{EE4DD6A4-2BF3-4B2A-A6B9-DD63CF6AFD84}"/>
              </a:ext>
            </a:extLst>
          </p:cNvPr>
          <p:cNvSpPr>
            <a:spLocks noGrp="1"/>
          </p:cNvSpPr>
          <p:nvPr>
            <p:ph type="sldNum" sz="quarter" idx="12"/>
          </p:nvPr>
        </p:nvSpPr>
        <p:spPr>
          <a:xfrm>
            <a:off x="6862575" y="4832794"/>
            <a:ext cx="2133600" cy="273844"/>
          </a:xfrm>
        </p:spPr>
        <p:txBody>
          <a:bodyPr/>
          <a:lstStyle/>
          <a:p>
            <a:fld id="{B82CCC60-E8CD-4174-8B1A-7DF615B22EEF}" type="slidenum">
              <a:rPr lang="en-US" smtClean="0"/>
              <a:pPr/>
              <a:t>40</a:t>
            </a:fld>
            <a:endParaRPr lang="en-US" dirty="0"/>
          </a:p>
        </p:txBody>
      </p:sp>
    </p:spTree>
    <p:extLst>
      <p:ext uri="{BB962C8B-B14F-4D97-AF65-F5344CB8AC3E}">
        <p14:creationId xmlns:p14="http://schemas.microsoft.com/office/powerpoint/2010/main" val="3605401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C76C-4129-41FA-A6D7-2F7B4A6613E5}"/>
              </a:ext>
            </a:extLst>
          </p:cNvPr>
          <p:cNvSpPr>
            <a:spLocks noGrp="1"/>
          </p:cNvSpPr>
          <p:nvPr>
            <p:ph type="title"/>
          </p:nvPr>
        </p:nvSpPr>
        <p:spPr>
          <a:xfrm>
            <a:off x="3350359" y="433880"/>
            <a:ext cx="5344675" cy="763526"/>
          </a:xfrm>
        </p:spPr>
        <p:style>
          <a:lnRef idx="3">
            <a:schemeClr val="lt1"/>
          </a:lnRef>
          <a:fillRef idx="1">
            <a:schemeClr val="accent6"/>
          </a:fillRef>
          <a:effectRef idx="1">
            <a:schemeClr val="accent6"/>
          </a:effectRef>
          <a:fontRef idx="minor">
            <a:schemeClr val="lt1"/>
          </a:fontRef>
        </p:style>
        <p:txBody>
          <a:bodyPr/>
          <a:lstStyle/>
          <a:p>
            <a:r>
              <a:rPr lang="en-US" dirty="0"/>
              <a:t>Stacks Application</a:t>
            </a:r>
          </a:p>
        </p:txBody>
      </p:sp>
      <p:sp>
        <p:nvSpPr>
          <p:cNvPr id="3" name="Content Placeholder 2">
            <a:extLst>
              <a:ext uri="{FF2B5EF4-FFF2-40B4-BE49-F238E27FC236}">
                <a16:creationId xmlns:a16="http://schemas.microsoft.com/office/drawing/2014/main" id="{EC49914C-B0C7-4AD8-BB6B-B30922AB4583}"/>
              </a:ext>
            </a:extLst>
          </p:cNvPr>
          <p:cNvSpPr>
            <a:spLocks noGrp="1"/>
          </p:cNvSpPr>
          <p:nvPr>
            <p:ph idx="1"/>
          </p:nvPr>
        </p:nvSpPr>
        <p:spPr>
          <a:xfrm>
            <a:off x="143555" y="1502815"/>
            <a:ext cx="8856890" cy="3206805"/>
          </a:xfrm>
          <a:ln w="76200">
            <a:solidFill>
              <a:srgbClr val="99FFCC"/>
            </a:solidFill>
          </a:ln>
        </p:spPr>
        <p:txBody>
          <a:bodyPr>
            <a:normAutofit/>
          </a:bodyPr>
          <a:lstStyle/>
          <a:p>
            <a:r>
              <a:rPr lang="en-US" sz="3600" dirty="0"/>
              <a:t>Delimiter Matching (Bracket Balance)</a:t>
            </a:r>
          </a:p>
          <a:p>
            <a:r>
              <a:rPr lang="en-US" sz="3600" dirty="0"/>
              <a:t>Examples:</a:t>
            </a:r>
          </a:p>
          <a:p>
            <a:pPr lvl="1"/>
            <a:r>
              <a:rPr lang="en-US" sz="3200" dirty="0"/>
              <a:t>‘[’ matches ‘] ’, and ‘(’ matches ‘) ’</a:t>
            </a:r>
          </a:p>
          <a:p>
            <a:pPr lvl="1"/>
            <a:r>
              <a:rPr lang="en-US" sz="3200" dirty="0"/>
              <a:t>Bracket matched: (</a:t>
            </a:r>
            <a:r>
              <a:rPr lang="en-US" sz="3200" dirty="0" err="1"/>
              <a:t>a+b</a:t>
            </a:r>
            <a:r>
              <a:rPr lang="en-US" sz="3200" dirty="0"/>
              <a:t>), [a/b], a/[(</a:t>
            </a:r>
            <a:r>
              <a:rPr lang="en-US" sz="3200" dirty="0" err="1"/>
              <a:t>bc</a:t>
            </a:r>
            <a:r>
              <a:rPr lang="en-US" sz="3200" dirty="0"/>
              <a:t>)*d]</a:t>
            </a:r>
          </a:p>
          <a:p>
            <a:pPr lvl="1"/>
            <a:r>
              <a:rPr lang="en-US" sz="3200" dirty="0"/>
              <a:t>Bracket unmatched: </a:t>
            </a:r>
            <a:r>
              <a:rPr lang="en-US" sz="3200" dirty="0" err="1"/>
              <a:t>a+b</a:t>
            </a:r>
            <a:r>
              <a:rPr lang="en-US" sz="3200" dirty="0"/>
              <a:t>), m*(n]+k</a:t>
            </a:r>
          </a:p>
        </p:txBody>
      </p:sp>
      <p:sp>
        <p:nvSpPr>
          <p:cNvPr id="4" name="Slide Number Placeholder 3">
            <a:extLst>
              <a:ext uri="{FF2B5EF4-FFF2-40B4-BE49-F238E27FC236}">
                <a16:creationId xmlns:a16="http://schemas.microsoft.com/office/drawing/2014/main" id="{787F249C-48E6-4659-96EA-5546292094A0}"/>
              </a:ext>
            </a:extLst>
          </p:cNvPr>
          <p:cNvSpPr>
            <a:spLocks noGrp="1"/>
          </p:cNvSpPr>
          <p:nvPr>
            <p:ph type="sldNum" sz="quarter" idx="12"/>
          </p:nvPr>
        </p:nvSpPr>
        <p:spPr/>
        <p:txBody>
          <a:bodyPr/>
          <a:lstStyle/>
          <a:p>
            <a:fld id="{B82CCC60-E8CD-4174-8B1A-7DF615B22EEF}" type="slidenum">
              <a:rPr lang="en-US" smtClean="0"/>
              <a:pPr/>
              <a:t>41</a:t>
            </a:fld>
            <a:endParaRPr lang="en-US" dirty="0"/>
          </a:p>
        </p:txBody>
      </p:sp>
    </p:spTree>
    <p:extLst>
      <p:ext uri="{BB962C8B-B14F-4D97-AF65-F5344CB8AC3E}">
        <p14:creationId xmlns:p14="http://schemas.microsoft.com/office/powerpoint/2010/main" val="3249091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A7605EA-25F9-4CF8-9F7D-05716587E932}"/>
              </a:ext>
            </a:extLst>
          </p:cNvPr>
          <p:cNvPicPr>
            <a:picLocks noChangeAspect="1"/>
          </p:cNvPicPr>
          <p:nvPr/>
        </p:nvPicPr>
        <p:blipFill>
          <a:blip r:embed="rId2"/>
          <a:stretch>
            <a:fillRect/>
          </a:stretch>
        </p:blipFill>
        <p:spPr>
          <a:xfrm>
            <a:off x="1976015" y="3037261"/>
            <a:ext cx="6566315" cy="1826343"/>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
        <p:nvSpPr>
          <p:cNvPr id="2" name="Title 1">
            <a:extLst>
              <a:ext uri="{FF2B5EF4-FFF2-40B4-BE49-F238E27FC236}">
                <a16:creationId xmlns:a16="http://schemas.microsoft.com/office/drawing/2014/main" id="{354AC76C-4129-41FA-A6D7-2F7B4A6613E5}"/>
              </a:ext>
            </a:extLst>
          </p:cNvPr>
          <p:cNvSpPr>
            <a:spLocks noGrp="1"/>
          </p:cNvSpPr>
          <p:nvPr>
            <p:ph type="title"/>
          </p:nvPr>
        </p:nvSpPr>
        <p:spPr>
          <a:xfrm>
            <a:off x="3197655" y="281175"/>
            <a:ext cx="5802790" cy="763526"/>
          </a:xfrm>
        </p:spPr>
        <p:style>
          <a:lnRef idx="3">
            <a:schemeClr val="lt1"/>
          </a:lnRef>
          <a:fillRef idx="1">
            <a:schemeClr val="accent6"/>
          </a:fillRef>
          <a:effectRef idx="1">
            <a:schemeClr val="accent6"/>
          </a:effectRef>
          <a:fontRef idx="minor">
            <a:schemeClr val="lt1"/>
          </a:fontRef>
        </p:style>
        <p:txBody>
          <a:bodyPr/>
          <a:lstStyle/>
          <a:p>
            <a:r>
              <a:rPr lang="en-US" dirty="0"/>
              <a:t>Stacks Application</a:t>
            </a:r>
          </a:p>
        </p:txBody>
      </p:sp>
      <p:sp>
        <p:nvSpPr>
          <p:cNvPr id="3" name="Content Placeholder 2">
            <a:extLst>
              <a:ext uri="{FF2B5EF4-FFF2-40B4-BE49-F238E27FC236}">
                <a16:creationId xmlns:a16="http://schemas.microsoft.com/office/drawing/2014/main" id="{EC49914C-B0C7-4AD8-BB6B-B30922AB4583}"/>
              </a:ext>
            </a:extLst>
          </p:cNvPr>
          <p:cNvSpPr>
            <a:spLocks noGrp="1"/>
          </p:cNvSpPr>
          <p:nvPr>
            <p:ph idx="1"/>
          </p:nvPr>
        </p:nvSpPr>
        <p:spPr>
          <a:xfrm>
            <a:off x="143555" y="1197405"/>
            <a:ext cx="8856890" cy="3843702"/>
          </a:xfrm>
          <a:ln w="76200">
            <a:solidFill>
              <a:srgbClr val="5EEC3C"/>
            </a:solidFill>
          </a:ln>
        </p:spPr>
        <p:txBody>
          <a:bodyPr>
            <a:normAutofit/>
          </a:bodyPr>
          <a:lstStyle/>
          <a:p>
            <a:r>
              <a:rPr lang="en-US" dirty="0"/>
              <a:t>How does the stack look like after each char is read from the String ?</a:t>
            </a:r>
          </a:p>
          <a:p>
            <a:pPr lvl="1"/>
            <a:r>
              <a:rPr lang="en-US" sz="2200" dirty="0"/>
              <a:t>Using a[b(c[d]e)f]</a:t>
            </a:r>
          </a:p>
          <a:p>
            <a:pPr lvl="1"/>
            <a:r>
              <a:rPr lang="en-US" sz="2200" dirty="0"/>
              <a:t>Character read: 'a', '[', 'b', '(', 'c', '[', 'd', ']', 'e', ')', 'f', ']</a:t>
            </a:r>
            <a:r>
              <a:rPr lang="en-US" dirty="0"/>
              <a:t>'</a:t>
            </a:r>
          </a:p>
        </p:txBody>
      </p:sp>
      <p:sp>
        <p:nvSpPr>
          <p:cNvPr id="4" name="Slide Number Placeholder 3">
            <a:extLst>
              <a:ext uri="{FF2B5EF4-FFF2-40B4-BE49-F238E27FC236}">
                <a16:creationId xmlns:a16="http://schemas.microsoft.com/office/drawing/2014/main" id="{787F249C-48E6-4659-96EA-5546292094A0}"/>
              </a:ext>
            </a:extLst>
          </p:cNvPr>
          <p:cNvSpPr>
            <a:spLocks noGrp="1"/>
          </p:cNvSpPr>
          <p:nvPr>
            <p:ph type="sldNum" sz="quarter" idx="12"/>
          </p:nvPr>
        </p:nvSpPr>
        <p:spPr>
          <a:xfrm>
            <a:off x="6938452" y="4832797"/>
            <a:ext cx="2133600" cy="273844"/>
          </a:xfrm>
        </p:spPr>
        <p:txBody>
          <a:bodyPr/>
          <a:lstStyle/>
          <a:p>
            <a:fld id="{B82CCC60-E8CD-4174-8B1A-7DF615B22EEF}" type="slidenum">
              <a:rPr lang="en-US" smtClean="0"/>
              <a:pPr/>
              <a:t>42</a:t>
            </a:fld>
            <a:endParaRPr lang="en-US" dirty="0"/>
          </a:p>
        </p:txBody>
      </p:sp>
    </p:spTree>
    <p:extLst>
      <p:ext uri="{BB962C8B-B14F-4D97-AF65-F5344CB8AC3E}">
        <p14:creationId xmlns:p14="http://schemas.microsoft.com/office/powerpoint/2010/main" val="3567651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CF11-A7D4-492F-92F1-2C6628DA89AE}"/>
              </a:ext>
            </a:extLst>
          </p:cNvPr>
          <p:cNvSpPr>
            <a:spLocks noGrp="1"/>
          </p:cNvSpPr>
          <p:nvPr>
            <p:ph type="title"/>
          </p:nvPr>
        </p:nvSpPr>
        <p:spPr>
          <a:xfrm>
            <a:off x="3350360" y="298523"/>
            <a:ext cx="5497379" cy="763526"/>
          </a:xfrm>
        </p:spPr>
        <p:style>
          <a:lnRef idx="3">
            <a:schemeClr val="lt1"/>
          </a:lnRef>
          <a:fillRef idx="1">
            <a:schemeClr val="accent6"/>
          </a:fillRef>
          <a:effectRef idx="1">
            <a:schemeClr val="accent6"/>
          </a:effectRef>
          <a:fontRef idx="minor">
            <a:schemeClr val="lt1"/>
          </a:fontRef>
        </p:style>
        <p:txBody>
          <a:bodyPr/>
          <a:lstStyle/>
          <a:p>
            <a:r>
              <a:rPr lang="en-US" dirty="0"/>
              <a:t>Queues</a:t>
            </a:r>
          </a:p>
        </p:txBody>
      </p:sp>
      <p:sp>
        <p:nvSpPr>
          <p:cNvPr id="3" name="Content Placeholder 2">
            <a:extLst>
              <a:ext uri="{FF2B5EF4-FFF2-40B4-BE49-F238E27FC236}">
                <a16:creationId xmlns:a16="http://schemas.microsoft.com/office/drawing/2014/main" id="{F8F26375-C0D2-4E07-BBE8-4DAEA546884C}"/>
              </a:ext>
            </a:extLst>
          </p:cNvPr>
          <p:cNvSpPr>
            <a:spLocks noGrp="1"/>
          </p:cNvSpPr>
          <p:nvPr>
            <p:ph idx="1"/>
          </p:nvPr>
        </p:nvSpPr>
        <p:spPr>
          <a:xfrm>
            <a:off x="448966" y="2571753"/>
            <a:ext cx="8246070" cy="2443277"/>
          </a:xfrm>
          <a:ln w="76200">
            <a:solidFill>
              <a:srgbClr val="99FFCC"/>
            </a:solidFill>
          </a:ln>
        </p:spPr>
        <p:txBody>
          <a:bodyPr>
            <a:normAutofit fontScale="92500" lnSpcReduction="20000"/>
          </a:bodyPr>
          <a:lstStyle/>
          <a:p>
            <a:r>
              <a:rPr lang="en-US" dirty="0"/>
              <a:t>Queues allow to get access to the first item inserted. </a:t>
            </a:r>
          </a:p>
          <a:p>
            <a:r>
              <a:rPr lang="en-US" dirty="0"/>
              <a:t>If removed, you get access to the second item that was inserted, and so on. </a:t>
            </a:r>
          </a:p>
          <a:p>
            <a:r>
              <a:rPr lang="en-US" dirty="0"/>
              <a:t>You cannot add/extract in the middle of queues</a:t>
            </a:r>
          </a:p>
          <a:p>
            <a:r>
              <a:rPr lang="en-US" dirty="0"/>
              <a:t>Examples of queues in your daily life: </a:t>
            </a:r>
            <a:r>
              <a:rPr lang="en-US" i="1" dirty="0"/>
              <a:t>Lines at the movies, ATM, airport security, etc.</a:t>
            </a:r>
            <a:endParaRPr lang="en-US" dirty="0"/>
          </a:p>
        </p:txBody>
      </p:sp>
      <p:sp>
        <p:nvSpPr>
          <p:cNvPr id="4" name="Slide Number Placeholder 3">
            <a:extLst>
              <a:ext uri="{FF2B5EF4-FFF2-40B4-BE49-F238E27FC236}">
                <a16:creationId xmlns:a16="http://schemas.microsoft.com/office/drawing/2014/main" id="{6EEB68FA-16F6-4EE6-B22E-7E731BFC8D7A}"/>
              </a:ext>
            </a:extLst>
          </p:cNvPr>
          <p:cNvSpPr>
            <a:spLocks noGrp="1"/>
          </p:cNvSpPr>
          <p:nvPr>
            <p:ph type="sldNum" sz="quarter" idx="12"/>
          </p:nvPr>
        </p:nvSpPr>
        <p:spPr>
          <a:xfrm>
            <a:off x="6992224" y="4785952"/>
            <a:ext cx="2133600" cy="273844"/>
          </a:xfrm>
        </p:spPr>
        <p:txBody>
          <a:bodyPr/>
          <a:lstStyle/>
          <a:p>
            <a:fld id="{B82CCC60-E8CD-4174-8B1A-7DF615B22EEF}" type="slidenum">
              <a:rPr lang="en-US" smtClean="0"/>
              <a:pPr/>
              <a:t>43</a:t>
            </a:fld>
            <a:endParaRPr lang="en-US" dirty="0"/>
          </a:p>
        </p:txBody>
      </p:sp>
      <p:pic>
        <p:nvPicPr>
          <p:cNvPr id="5" name="Picture 4">
            <a:extLst>
              <a:ext uri="{FF2B5EF4-FFF2-40B4-BE49-F238E27FC236}">
                <a16:creationId xmlns:a16="http://schemas.microsoft.com/office/drawing/2014/main" id="{CEF59575-CF75-44CE-BA90-8C4B057588C3}"/>
              </a:ext>
            </a:extLst>
          </p:cNvPr>
          <p:cNvPicPr>
            <a:picLocks noChangeAspect="1"/>
          </p:cNvPicPr>
          <p:nvPr/>
        </p:nvPicPr>
        <p:blipFill>
          <a:blip r:embed="rId2"/>
          <a:stretch>
            <a:fillRect/>
          </a:stretch>
        </p:blipFill>
        <p:spPr>
          <a:xfrm>
            <a:off x="1823310" y="1166070"/>
            <a:ext cx="4895579" cy="1148953"/>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2497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CF11-A7D4-492F-92F1-2C6628DA89AE}"/>
              </a:ext>
            </a:extLst>
          </p:cNvPr>
          <p:cNvSpPr>
            <a:spLocks noGrp="1"/>
          </p:cNvSpPr>
          <p:nvPr>
            <p:ph type="title"/>
          </p:nvPr>
        </p:nvSpPr>
        <p:spPr>
          <a:xfrm>
            <a:off x="3350360" y="281175"/>
            <a:ext cx="5497381" cy="763526"/>
          </a:xfrm>
        </p:spPr>
        <p:style>
          <a:lnRef idx="3">
            <a:schemeClr val="lt1"/>
          </a:lnRef>
          <a:fillRef idx="1">
            <a:schemeClr val="accent6"/>
          </a:fillRef>
          <a:effectRef idx="1">
            <a:schemeClr val="accent6"/>
          </a:effectRef>
          <a:fontRef idx="minor">
            <a:schemeClr val="lt1"/>
          </a:fontRef>
        </p:style>
        <p:txBody>
          <a:bodyPr/>
          <a:lstStyle/>
          <a:p>
            <a:r>
              <a:rPr lang="en-US" dirty="0"/>
              <a:t>Queues</a:t>
            </a:r>
          </a:p>
        </p:txBody>
      </p:sp>
      <p:sp>
        <p:nvSpPr>
          <p:cNvPr id="4" name="Slide Number Placeholder 3">
            <a:extLst>
              <a:ext uri="{FF2B5EF4-FFF2-40B4-BE49-F238E27FC236}">
                <a16:creationId xmlns:a16="http://schemas.microsoft.com/office/drawing/2014/main" id="{6EEB68FA-16F6-4EE6-B22E-7E731BFC8D7A}"/>
              </a:ext>
            </a:extLst>
          </p:cNvPr>
          <p:cNvSpPr>
            <a:spLocks noGrp="1"/>
          </p:cNvSpPr>
          <p:nvPr>
            <p:ph type="sldNum" sz="quarter" idx="12"/>
          </p:nvPr>
        </p:nvSpPr>
        <p:spPr/>
        <p:txBody>
          <a:bodyPr/>
          <a:lstStyle/>
          <a:p>
            <a:fld id="{B82CCC60-E8CD-4174-8B1A-7DF615B22EEF}" type="slidenum">
              <a:rPr lang="en-US" smtClean="0"/>
              <a:pPr/>
              <a:t>44</a:t>
            </a:fld>
            <a:endParaRPr lang="en-US"/>
          </a:p>
        </p:txBody>
      </p:sp>
      <p:pic>
        <p:nvPicPr>
          <p:cNvPr id="6" name="Picture 5">
            <a:extLst>
              <a:ext uri="{FF2B5EF4-FFF2-40B4-BE49-F238E27FC236}">
                <a16:creationId xmlns:a16="http://schemas.microsoft.com/office/drawing/2014/main" id="{C5A5A6F8-8D44-4A29-B6A3-1BE81EA9AD85}"/>
              </a:ext>
            </a:extLst>
          </p:cNvPr>
          <p:cNvPicPr>
            <a:picLocks noChangeAspect="1"/>
          </p:cNvPicPr>
          <p:nvPr/>
        </p:nvPicPr>
        <p:blipFill>
          <a:blip r:embed="rId2"/>
          <a:stretch>
            <a:fillRect/>
          </a:stretch>
        </p:blipFill>
        <p:spPr>
          <a:xfrm>
            <a:off x="601671" y="1197405"/>
            <a:ext cx="7635250" cy="3817625"/>
          </a:xfrm>
          <a:prstGeom prst="rect">
            <a:avLst/>
          </a:prstGeom>
          <a:ln w="88900" cap="sq" cmpd="thickThin">
            <a:solidFill>
              <a:srgbClr val="CC0099"/>
            </a:solidFill>
            <a:prstDash val="solid"/>
            <a:miter lim="800000"/>
          </a:ln>
          <a:effectLst>
            <a:innerShdw blurRad="76200">
              <a:srgbClr val="000000"/>
            </a:innerShdw>
          </a:effectLst>
        </p:spPr>
      </p:pic>
    </p:spTree>
    <p:extLst>
      <p:ext uri="{BB962C8B-B14F-4D97-AF65-F5344CB8AC3E}">
        <p14:creationId xmlns:p14="http://schemas.microsoft.com/office/powerpoint/2010/main" val="37233398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4E35-5377-4605-9CA7-7EBA7C079475}"/>
              </a:ext>
            </a:extLst>
          </p:cNvPr>
          <p:cNvSpPr>
            <a:spLocks noGrp="1"/>
          </p:cNvSpPr>
          <p:nvPr>
            <p:ph type="title"/>
          </p:nvPr>
        </p:nvSpPr>
        <p:spPr>
          <a:xfrm>
            <a:off x="3387895" y="276023"/>
            <a:ext cx="5344675" cy="763526"/>
          </a:xfrm>
        </p:spPr>
        <p:style>
          <a:lnRef idx="3">
            <a:schemeClr val="lt1"/>
          </a:lnRef>
          <a:fillRef idx="1">
            <a:schemeClr val="accent6"/>
          </a:fillRef>
          <a:effectRef idx="1">
            <a:schemeClr val="accent6"/>
          </a:effectRef>
          <a:fontRef idx="minor">
            <a:schemeClr val="lt1"/>
          </a:fontRef>
        </p:style>
        <p:txBody>
          <a:bodyPr>
            <a:normAutofit/>
          </a:bodyPr>
          <a:lstStyle/>
          <a:p>
            <a:r>
              <a:rPr lang="en-US" dirty="0"/>
              <a:t>Queues: </a:t>
            </a:r>
            <a:r>
              <a:rPr lang="en-US" i="1" dirty="0"/>
              <a:t>printing queue</a:t>
            </a:r>
            <a:endParaRPr lang="en-US" dirty="0"/>
          </a:p>
        </p:txBody>
      </p:sp>
      <p:sp>
        <p:nvSpPr>
          <p:cNvPr id="4" name="Slide Number Placeholder 3">
            <a:extLst>
              <a:ext uri="{FF2B5EF4-FFF2-40B4-BE49-F238E27FC236}">
                <a16:creationId xmlns:a16="http://schemas.microsoft.com/office/drawing/2014/main" id="{2D898C82-A704-420A-BB2D-733FDEBE7176}"/>
              </a:ext>
            </a:extLst>
          </p:cNvPr>
          <p:cNvSpPr>
            <a:spLocks noGrp="1"/>
          </p:cNvSpPr>
          <p:nvPr>
            <p:ph type="sldNum" sz="quarter" idx="12"/>
          </p:nvPr>
        </p:nvSpPr>
        <p:spPr/>
        <p:txBody>
          <a:bodyPr/>
          <a:lstStyle/>
          <a:p>
            <a:fld id="{B82CCC60-E8CD-4174-8B1A-7DF615B22EEF}" type="slidenum">
              <a:rPr lang="en-US" smtClean="0"/>
              <a:pPr/>
              <a:t>45</a:t>
            </a:fld>
            <a:endParaRPr lang="en-US"/>
          </a:p>
        </p:txBody>
      </p:sp>
      <p:pic>
        <p:nvPicPr>
          <p:cNvPr id="5" name="Picture 4">
            <a:extLst>
              <a:ext uri="{FF2B5EF4-FFF2-40B4-BE49-F238E27FC236}">
                <a16:creationId xmlns:a16="http://schemas.microsoft.com/office/drawing/2014/main" id="{F34025BA-C2BB-4670-ADA3-6B43E6B4808E}"/>
              </a:ext>
            </a:extLst>
          </p:cNvPr>
          <p:cNvPicPr>
            <a:picLocks noChangeAspect="1"/>
          </p:cNvPicPr>
          <p:nvPr/>
        </p:nvPicPr>
        <p:blipFill>
          <a:blip r:embed="rId2"/>
          <a:stretch>
            <a:fillRect/>
          </a:stretch>
        </p:blipFill>
        <p:spPr>
          <a:xfrm>
            <a:off x="754376" y="1197406"/>
            <a:ext cx="7482544" cy="3664919"/>
          </a:xfrm>
          <a:prstGeom prst="rect">
            <a:avLst/>
          </a:prstGeom>
          <a:ln w="88900" cap="sq" cmpd="thickThin">
            <a:solidFill>
              <a:srgbClr val="99FFCC"/>
            </a:solidFill>
            <a:prstDash val="solid"/>
            <a:miter lim="800000"/>
          </a:ln>
          <a:effectLst>
            <a:innerShdw blurRad="76200">
              <a:srgbClr val="000000"/>
            </a:innerShdw>
          </a:effectLst>
        </p:spPr>
      </p:pic>
    </p:spTree>
    <p:extLst>
      <p:ext uri="{BB962C8B-B14F-4D97-AF65-F5344CB8AC3E}">
        <p14:creationId xmlns:p14="http://schemas.microsoft.com/office/powerpoint/2010/main" val="1476500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4E92-055A-4C69-9762-5D0944EF7B61}"/>
              </a:ext>
            </a:extLst>
          </p:cNvPr>
          <p:cNvSpPr>
            <a:spLocks noGrp="1"/>
          </p:cNvSpPr>
          <p:nvPr>
            <p:ph type="title"/>
          </p:nvPr>
        </p:nvSpPr>
        <p:spPr>
          <a:xfrm>
            <a:off x="3255465" y="312741"/>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Queue : implementation</a:t>
            </a:r>
          </a:p>
        </p:txBody>
      </p:sp>
      <p:sp>
        <p:nvSpPr>
          <p:cNvPr id="4" name="Slide Number Placeholder 3">
            <a:extLst>
              <a:ext uri="{FF2B5EF4-FFF2-40B4-BE49-F238E27FC236}">
                <a16:creationId xmlns:a16="http://schemas.microsoft.com/office/drawing/2014/main" id="{95034A7B-B0B6-4A30-80E0-55C335B7369B}"/>
              </a:ext>
            </a:extLst>
          </p:cNvPr>
          <p:cNvSpPr>
            <a:spLocks noGrp="1"/>
          </p:cNvSpPr>
          <p:nvPr>
            <p:ph type="sldNum" sz="quarter" idx="12"/>
          </p:nvPr>
        </p:nvSpPr>
        <p:spPr>
          <a:xfrm>
            <a:off x="6709870" y="4798370"/>
            <a:ext cx="2133600" cy="273844"/>
          </a:xfrm>
        </p:spPr>
        <p:txBody>
          <a:bodyPr/>
          <a:lstStyle/>
          <a:p>
            <a:fld id="{B82CCC60-E8CD-4174-8B1A-7DF615B22EEF}" type="slidenum">
              <a:rPr lang="en-US" smtClean="0"/>
              <a:pPr/>
              <a:t>46</a:t>
            </a:fld>
            <a:endParaRPr lang="en-US" dirty="0"/>
          </a:p>
        </p:txBody>
      </p:sp>
      <p:pic>
        <p:nvPicPr>
          <p:cNvPr id="5" name="Picture 4">
            <a:extLst>
              <a:ext uri="{FF2B5EF4-FFF2-40B4-BE49-F238E27FC236}">
                <a16:creationId xmlns:a16="http://schemas.microsoft.com/office/drawing/2014/main" id="{98C9AE75-391D-430F-B2C1-0B41EE3C7B3F}"/>
              </a:ext>
            </a:extLst>
          </p:cNvPr>
          <p:cNvPicPr>
            <a:picLocks noChangeAspect="1"/>
          </p:cNvPicPr>
          <p:nvPr/>
        </p:nvPicPr>
        <p:blipFill>
          <a:blip r:embed="rId2"/>
          <a:stretch>
            <a:fillRect/>
          </a:stretch>
        </p:blipFill>
        <p:spPr>
          <a:xfrm>
            <a:off x="728063" y="1197404"/>
            <a:ext cx="7661561" cy="3753673"/>
          </a:xfrm>
          <a:prstGeom prst="rect">
            <a:avLst/>
          </a:prstGeom>
          <a:ln w="88900" cap="sq" cmpd="thickThin">
            <a:solidFill>
              <a:srgbClr val="FF0000"/>
            </a:solidFill>
            <a:prstDash val="solid"/>
            <a:miter lim="800000"/>
          </a:ln>
          <a:effectLst>
            <a:innerShdw blurRad="76200">
              <a:srgbClr val="000000"/>
            </a:innerShdw>
          </a:effectLst>
        </p:spPr>
      </p:pic>
      <p:sp>
        <p:nvSpPr>
          <p:cNvPr id="6" name="Rectangle 5">
            <a:extLst>
              <a:ext uri="{FF2B5EF4-FFF2-40B4-BE49-F238E27FC236}">
                <a16:creationId xmlns:a16="http://schemas.microsoft.com/office/drawing/2014/main" id="{32E9117F-6526-4685-A296-BB34E4267701}"/>
              </a:ext>
            </a:extLst>
          </p:cNvPr>
          <p:cNvSpPr/>
          <p:nvPr/>
        </p:nvSpPr>
        <p:spPr>
          <a:xfrm>
            <a:off x="7931511" y="4588481"/>
            <a:ext cx="458114"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7230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4C6D-A765-4494-9984-1BFC8A68EF2E}"/>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Queue : implementation</a:t>
            </a:r>
          </a:p>
        </p:txBody>
      </p:sp>
      <p:sp>
        <p:nvSpPr>
          <p:cNvPr id="3" name="Content Placeholder 2">
            <a:extLst>
              <a:ext uri="{FF2B5EF4-FFF2-40B4-BE49-F238E27FC236}">
                <a16:creationId xmlns:a16="http://schemas.microsoft.com/office/drawing/2014/main" id="{A1C11B1F-4747-4C88-919A-6EDF28558C36}"/>
              </a:ext>
            </a:extLst>
          </p:cNvPr>
          <p:cNvSpPr>
            <a:spLocks noGrp="1"/>
          </p:cNvSpPr>
          <p:nvPr>
            <p:ph idx="1"/>
          </p:nvPr>
        </p:nvSpPr>
        <p:spPr>
          <a:ln w="76200">
            <a:solidFill>
              <a:srgbClr val="99FFCC"/>
            </a:solidFill>
          </a:ln>
        </p:spPr>
        <p:txBody>
          <a:bodyPr>
            <a:normAutofit lnSpcReduction="10000"/>
          </a:bodyPr>
          <a:lstStyle/>
          <a:p>
            <a:pPr marL="0" indent="0">
              <a:buNone/>
            </a:pPr>
            <a:r>
              <a:rPr lang="en-US" dirty="0"/>
              <a:t>List of basic operations using a Queue ?</a:t>
            </a:r>
          </a:p>
          <a:p>
            <a:r>
              <a:rPr lang="en-US" dirty="0"/>
              <a:t>enqueue(item); </a:t>
            </a:r>
          </a:p>
          <a:p>
            <a:pPr marL="0" indent="0">
              <a:buNone/>
            </a:pPr>
            <a:r>
              <a:rPr lang="en-US" b="0" i="0" dirty="0">
                <a:solidFill>
                  <a:srgbClr val="000000"/>
                </a:solidFill>
                <a:effectLst/>
                <a:latin typeface="Arial" panose="020B0604020202020204" pitchFamily="34" charset="0"/>
              </a:rPr>
              <a:t>       </a:t>
            </a:r>
            <a:r>
              <a:rPr lang="en-US" sz="2400" b="0" i="0" dirty="0">
                <a:solidFill>
                  <a:srgbClr val="000000"/>
                </a:solidFill>
                <a:effectLst/>
                <a:latin typeface="Arial" panose="020B0604020202020204" pitchFamily="34" charset="0"/>
              </a:rPr>
              <a:t>add (store) an item to the queue.</a:t>
            </a:r>
            <a:endParaRPr lang="en-US" sz="2400" dirty="0"/>
          </a:p>
          <a:p>
            <a:r>
              <a:rPr lang="en-US" dirty="0"/>
              <a:t> dequeue();</a:t>
            </a:r>
          </a:p>
          <a:p>
            <a:pPr marL="0" indent="0">
              <a:buNone/>
            </a:pPr>
            <a:r>
              <a:rPr lang="en-US" b="0" i="0" dirty="0">
                <a:solidFill>
                  <a:srgbClr val="000000"/>
                </a:solidFill>
                <a:effectLst/>
                <a:latin typeface="Arial" panose="020B0604020202020204" pitchFamily="34" charset="0"/>
              </a:rPr>
              <a:t>       </a:t>
            </a:r>
            <a:r>
              <a:rPr lang="en-US" sz="2400" b="0" i="0" dirty="0">
                <a:solidFill>
                  <a:srgbClr val="000000"/>
                </a:solidFill>
                <a:effectLst/>
                <a:latin typeface="Arial" panose="020B0604020202020204" pitchFamily="34" charset="0"/>
              </a:rPr>
              <a:t>remove (access) an item from the queue.</a:t>
            </a:r>
            <a:endParaRPr lang="en-US" sz="2400" dirty="0"/>
          </a:p>
          <a:p>
            <a:r>
              <a:rPr lang="en-US" dirty="0"/>
              <a:t> peek(); </a:t>
            </a:r>
          </a:p>
          <a:p>
            <a:pPr marL="0" indent="0">
              <a:buNone/>
            </a:pPr>
            <a:r>
              <a:rPr lang="en-US" b="0" i="0" dirty="0">
                <a:solidFill>
                  <a:srgbClr val="000000"/>
                </a:solidFill>
                <a:effectLst/>
                <a:latin typeface="Arial" panose="020B0604020202020204" pitchFamily="34" charset="0"/>
              </a:rPr>
              <a:t>       </a:t>
            </a:r>
            <a:r>
              <a:rPr lang="en-US" sz="2000" b="0" i="0" dirty="0">
                <a:solidFill>
                  <a:srgbClr val="000000"/>
                </a:solidFill>
                <a:effectLst/>
                <a:latin typeface="Arial" panose="020B0604020202020204" pitchFamily="34" charset="0"/>
              </a:rPr>
              <a:t>Gets the element at the front of the queue without removing it.</a:t>
            </a:r>
            <a:endParaRPr lang="en-US" dirty="0"/>
          </a:p>
        </p:txBody>
      </p:sp>
      <p:sp>
        <p:nvSpPr>
          <p:cNvPr id="4" name="Slide Number Placeholder 3">
            <a:extLst>
              <a:ext uri="{FF2B5EF4-FFF2-40B4-BE49-F238E27FC236}">
                <a16:creationId xmlns:a16="http://schemas.microsoft.com/office/drawing/2014/main" id="{5143212D-63DD-4726-82D0-3FB615FA2115}"/>
              </a:ext>
            </a:extLst>
          </p:cNvPr>
          <p:cNvSpPr>
            <a:spLocks noGrp="1"/>
          </p:cNvSpPr>
          <p:nvPr>
            <p:ph type="sldNum" sz="quarter" idx="12"/>
          </p:nvPr>
        </p:nvSpPr>
        <p:spPr>
          <a:xfrm>
            <a:off x="6862575" y="4822961"/>
            <a:ext cx="2133600" cy="273844"/>
          </a:xfrm>
        </p:spPr>
        <p:txBody>
          <a:bodyPr/>
          <a:lstStyle/>
          <a:p>
            <a:fld id="{B82CCC60-E8CD-4174-8B1A-7DF615B22EEF}" type="slidenum">
              <a:rPr lang="en-US" smtClean="0"/>
              <a:pPr/>
              <a:t>47</a:t>
            </a:fld>
            <a:endParaRPr lang="en-US" dirty="0"/>
          </a:p>
        </p:txBody>
      </p:sp>
    </p:spTree>
    <p:extLst>
      <p:ext uri="{BB962C8B-B14F-4D97-AF65-F5344CB8AC3E}">
        <p14:creationId xmlns:p14="http://schemas.microsoft.com/office/powerpoint/2010/main" val="552836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4C6D-A765-4494-9984-1BFC8A68EF2E}"/>
              </a:ext>
            </a:extLst>
          </p:cNvPr>
          <p:cNvSpPr>
            <a:spLocks noGrp="1"/>
          </p:cNvSpPr>
          <p:nvPr>
            <p:ph type="title"/>
          </p:nvPr>
        </p:nvSpPr>
        <p:spPr>
          <a:xfrm>
            <a:off x="3197655" y="433880"/>
            <a:ext cx="5497380" cy="763526"/>
          </a:xfrm>
        </p:spPr>
        <p:style>
          <a:lnRef idx="3">
            <a:schemeClr val="lt1"/>
          </a:lnRef>
          <a:fillRef idx="1">
            <a:schemeClr val="accent6"/>
          </a:fillRef>
          <a:effectRef idx="1">
            <a:schemeClr val="accent6"/>
          </a:effectRef>
          <a:fontRef idx="minor">
            <a:schemeClr val="lt1"/>
          </a:fontRef>
        </p:style>
        <p:txBody>
          <a:bodyPr/>
          <a:lstStyle/>
          <a:p>
            <a:r>
              <a:rPr lang="en-US" dirty="0"/>
              <a:t>Queue : implementation</a:t>
            </a:r>
          </a:p>
        </p:txBody>
      </p:sp>
      <p:sp>
        <p:nvSpPr>
          <p:cNvPr id="3" name="Content Placeholder 2">
            <a:extLst>
              <a:ext uri="{FF2B5EF4-FFF2-40B4-BE49-F238E27FC236}">
                <a16:creationId xmlns:a16="http://schemas.microsoft.com/office/drawing/2014/main" id="{A1C11B1F-4747-4C88-919A-6EDF28558C36}"/>
              </a:ext>
            </a:extLst>
          </p:cNvPr>
          <p:cNvSpPr>
            <a:spLocks noGrp="1"/>
          </p:cNvSpPr>
          <p:nvPr>
            <p:ph idx="1"/>
          </p:nvPr>
        </p:nvSpPr>
        <p:spPr>
          <a:ln w="76200">
            <a:solidFill>
              <a:srgbClr val="99FFCC"/>
            </a:solidFill>
          </a:ln>
        </p:spPr>
        <p:txBody>
          <a:bodyPr>
            <a:normAutofit lnSpcReduction="10000"/>
          </a:bodyPr>
          <a:lstStyle/>
          <a:p>
            <a:pPr marL="0" indent="0">
              <a:buNone/>
            </a:pPr>
            <a:r>
              <a:rPr lang="en-US" dirty="0"/>
              <a:t>List of basic operations using a Queue ?</a:t>
            </a:r>
          </a:p>
          <a:p>
            <a:r>
              <a:rPr lang="en-US" dirty="0"/>
              <a:t> </a:t>
            </a:r>
            <a:r>
              <a:rPr lang="en-US" dirty="0" err="1"/>
              <a:t>isEmpty</a:t>
            </a:r>
            <a:r>
              <a:rPr lang="en-US" dirty="0"/>
              <a:t>()</a:t>
            </a:r>
          </a:p>
          <a:p>
            <a:pPr marL="0" indent="0">
              <a:buNone/>
            </a:pPr>
            <a:r>
              <a:rPr lang="en-US" b="0" i="0" dirty="0">
                <a:solidFill>
                  <a:srgbClr val="000000"/>
                </a:solidFill>
                <a:effectLst/>
                <a:latin typeface="Arial" panose="020B0604020202020204" pitchFamily="34" charset="0"/>
              </a:rPr>
              <a:t>        </a:t>
            </a:r>
            <a:r>
              <a:rPr lang="en-US" sz="2400" b="0" i="0" dirty="0">
                <a:solidFill>
                  <a:srgbClr val="000000"/>
                </a:solidFill>
                <a:effectLst/>
                <a:latin typeface="Arial" panose="020B0604020202020204" pitchFamily="34" charset="0"/>
              </a:rPr>
              <a:t>Checks if the queue is empty.</a:t>
            </a:r>
            <a:endParaRPr lang="en-US" sz="2400" dirty="0"/>
          </a:p>
          <a:p>
            <a:r>
              <a:rPr lang="en-US" dirty="0"/>
              <a:t> </a:t>
            </a:r>
            <a:r>
              <a:rPr lang="en-US" dirty="0" err="1"/>
              <a:t>isFull</a:t>
            </a:r>
            <a:r>
              <a:rPr lang="en-US" dirty="0"/>
              <a:t>()</a:t>
            </a:r>
          </a:p>
          <a:p>
            <a:pPr marL="0" indent="0">
              <a:buNone/>
            </a:pPr>
            <a:r>
              <a:rPr lang="en-US" dirty="0"/>
              <a:t>          </a:t>
            </a:r>
            <a:r>
              <a:rPr lang="en-US" sz="2400" b="0" i="0" dirty="0">
                <a:solidFill>
                  <a:srgbClr val="000000"/>
                </a:solidFill>
                <a:effectLst/>
                <a:latin typeface="Arial" panose="020B0604020202020204" pitchFamily="34" charset="0"/>
              </a:rPr>
              <a:t>Checks if the queue is full.</a:t>
            </a:r>
            <a:endParaRPr lang="en-US" sz="2400" dirty="0"/>
          </a:p>
          <a:p>
            <a:r>
              <a:rPr lang="en-US" dirty="0"/>
              <a:t> size()</a:t>
            </a:r>
          </a:p>
          <a:p>
            <a:pPr marL="0" indent="0">
              <a:buNone/>
            </a:pPr>
            <a:r>
              <a:rPr lang="en-US" dirty="0"/>
              <a:t>          </a:t>
            </a:r>
            <a:r>
              <a:rPr lang="en-US" sz="2400" dirty="0">
                <a:latin typeface="Arial" panose="020B0604020202020204" pitchFamily="34" charset="0"/>
                <a:cs typeface="Arial" panose="020B0604020202020204" pitchFamily="34" charset="0"/>
              </a:rPr>
              <a:t>Get size of queue.</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143212D-63DD-4726-82D0-3FB615FA2115}"/>
              </a:ext>
            </a:extLst>
          </p:cNvPr>
          <p:cNvSpPr>
            <a:spLocks noGrp="1"/>
          </p:cNvSpPr>
          <p:nvPr>
            <p:ph type="sldNum" sz="quarter" idx="12"/>
          </p:nvPr>
        </p:nvSpPr>
        <p:spPr>
          <a:xfrm>
            <a:off x="6862575" y="4822961"/>
            <a:ext cx="2133600" cy="273844"/>
          </a:xfrm>
        </p:spPr>
        <p:txBody>
          <a:bodyPr/>
          <a:lstStyle/>
          <a:p>
            <a:fld id="{B82CCC60-E8CD-4174-8B1A-7DF615B22EEF}" type="slidenum">
              <a:rPr lang="en-US" smtClean="0"/>
              <a:pPr/>
              <a:t>48</a:t>
            </a:fld>
            <a:endParaRPr lang="en-US" dirty="0"/>
          </a:p>
        </p:txBody>
      </p:sp>
    </p:spTree>
    <p:extLst>
      <p:ext uri="{BB962C8B-B14F-4D97-AF65-F5344CB8AC3E}">
        <p14:creationId xmlns:p14="http://schemas.microsoft.com/office/powerpoint/2010/main" val="17878827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blue055">
            <a:extLst>
              <a:ext uri="{FF2B5EF4-FFF2-40B4-BE49-F238E27FC236}">
                <a16:creationId xmlns:a16="http://schemas.microsoft.com/office/drawing/2014/main" id="{96382518-3537-4B69-895B-A13FB666209D}"/>
              </a:ext>
            </a:extLst>
          </p:cNvPr>
          <p:cNvSpPr>
            <a:spLocks noGrp="1" noChangeArrowheads="1"/>
          </p:cNvSpPr>
          <p:nvPr>
            <p:ph type="title"/>
          </p:nvPr>
        </p:nvSpPr>
        <p:spPr>
          <a:xfrm>
            <a:off x="1746646" y="59531"/>
            <a:ext cx="6795683" cy="625079"/>
          </a:xfrm>
        </p:spPr>
        <p:style>
          <a:lnRef idx="3">
            <a:schemeClr val="lt1"/>
          </a:lnRef>
          <a:fillRef idx="1">
            <a:schemeClr val="accent6"/>
          </a:fillRef>
          <a:effectRef idx="1">
            <a:schemeClr val="accent6"/>
          </a:effectRef>
          <a:fontRef idx="minor">
            <a:schemeClr val="lt1"/>
          </a:fontRef>
        </p:style>
        <p:txBody>
          <a:bodyPr>
            <a:noAutofit/>
          </a:bodyPr>
          <a:lstStyle/>
          <a:p>
            <a:r>
              <a:rPr lang="en-US" altLang="en-US" sz="4000" b="1" dirty="0">
                <a:ea typeface="幼圆"/>
              </a:rPr>
              <a:t>Graphs</a:t>
            </a:r>
            <a:endParaRPr lang="en-CA" altLang="zh-CN" sz="4000" b="1" dirty="0">
              <a:ea typeface="SimSun" panose="02010600030101010101" pitchFamily="2" charset="-122"/>
            </a:endParaRPr>
          </a:p>
        </p:txBody>
      </p:sp>
      <p:sp>
        <p:nvSpPr>
          <p:cNvPr id="16387" name="Rectangle 3">
            <a:extLst>
              <a:ext uri="{FF2B5EF4-FFF2-40B4-BE49-F238E27FC236}">
                <a16:creationId xmlns:a16="http://schemas.microsoft.com/office/drawing/2014/main" id="{75498A61-A1AD-4C1C-B40D-0CA961967343}"/>
              </a:ext>
            </a:extLst>
          </p:cNvPr>
          <p:cNvSpPr>
            <a:spLocks noGrp="1" noChangeArrowheads="1"/>
          </p:cNvSpPr>
          <p:nvPr>
            <p:ph sz="quarter" idx="1"/>
          </p:nvPr>
        </p:nvSpPr>
        <p:spPr>
          <a:xfrm>
            <a:off x="448965" y="1044699"/>
            <a:ext cx="8246070" cy="3206805"/>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marL="205740" indent="-205740">
              <a:lnSpc>
                <a:spcPct val="90000"/>
              </a:lnSpc>
              <a:spcBef>
                <a:spcPts val="435"/>
              </a:spcBef>
              <a:buFont typeface="Wingdings 2"/>
              <a:buChar char=""/>
              <a:defRPr/>
            </a:pPr>
            <a:r>
              <a:rPr lang="en-US" sz="2200" b="1" dirty="0"/>
              <a:t>Formal definition</a:t>
            </a:r>
          </a:p>
          <a:p>
            <a:pPr marL="411480" lvl="1">
              <a:lnSpc>
                <a:spcPct val="90000"/>
              </a:lnSpc>
              <a:spcBef>
                <a:spcPts val="278"/>
              </a:spcBef>
              <a:buFont typeface="Wingdings 2"/>
              <a:buChar char=""/>
              <a:defRPr/>
            </a:pPr>
            <a:r>
              <a:rPr lang="en-US" sz="1800" b="1" dirty="0"/>
              <a:t>A graph </a:t>
            </a:r>
            <a:r>
              <a:rPr lang="en-US" sz="1800" b="1" i="1" dirty="0"/>
              <a:t>G = &lt;V, E&gt;</a:t>
            </a:r>
            <a:r>
              <a:rPr lang="en-US" sz="1800" b="1" dirty="0"/>
              <a:t> is defined by a pair of two sets: a finite set V of items called </a:t>
            </a:r>
            <a:r>
              <a:rPr lang="en-US" sz="1800" b="1" dirty="0">
                <a:solidFill>
                  <a:schemeClr val="folHlink"/>
                </a:solidFill>
              </a:rPr>
              <a:t>vertices</a:t>
            </a:r>
            <a:r>
              <a:rPr lang="en-US" sz="1800" b="1" dirty="0"/>
              <a:t> and a set E of vertex pairs called </a:t>
            </a:r>
            <a:r>
              <a:rPr lang="en-US" sz="1800" b="1" dirty="0">
                <a:solidFill>
                  <a:schemeClr val="folHlink"/>
                </a:solidFill>
              </a:rPr>
              <a:t>edges</a:t>
            </a:r>
            <a:r>
              <a:rPr lang="en-US" sz="1800" b="1" dirty="0"/>
              <a:t>.</a:t>
            </a:r>
          </a:p>
          <a:p>
            <a:pPr marL="205740" indent="-205740">
              <a:lnSpc>
                <a:spcPct val="90000"/>
              </a:lnSpc>
              <a:spcBef>
                <a:spcPts val="435"/>
              </a:spcBef>
              <a:buFont typeface="Wingdings 2"/>
              <a:buChar char=""/>
              <a:defRPr/>
            </a:pPr>
            <a:r>
              <a:rPr lang="en-US" sz="2200" b="1" dirty="0">
                <a:solidFill>
                  <a:schemeClr val="folHlink"/>
                </a:solidFill>
              </a:rPr>
              <a:t>Undirected</a:t>
            </a:r>
            <a:r>
              <a:rPr lang="en-US" sz="2200" b="1" dirty="0"/>
              <a:t> and </a:t>
            </a:r>
            <a:r>
              <a:rPr lang="en-US" sz="2200" b="1" dirty="0">
                <a:solidFill>
                  <a:schemeClr val="folHlink"/>
                </a:solidFill>
              </a:rPr>
              <a:t>directed</a:t>
            </a:r>
            <a:r>
              <a:rPr lang="en-US" sz="2200" b="1" dirty="0"/>
              <a:t> graphs (</a:t>
            </a:r>
            <a:r>
              <a:rPr lang="en-US" sz="2200" b="1" dirty="0">
                <a:solidFill>
                  <a:schemeClr val="folHlink"/>
                </a:solidFill>
              </a:rPr>
              <a:t>digraph</a:t>
            </a:r>
            <a:r>
              <a:rPr lang="en-US" sz="2200" b="1" dirty="0"/>
              <a:t>).</a:t>
            </a:r>
          </a:p>
          <a:p>
            <a:pPr marL="205740" indent="-205740">
              <a:lnSpc>
                <a:spcPct val="90000"/>
              </a:lnSpc>
              <a:spcBef>
                <a:spcPts val="435"/>
              </a:spcBef>
              <a:buFont typeface="Wingdings 2"/>
              <a:buChar char=""/>
              <a:defRPr/>
            </a:pPr>
            <a:r>
              <a:rPr lang="en-US" sz="2200" b="1" dirty="0"/>
              <a:t>What’s the maximum number of edges in an undirected graph with |V| vertices?</a:t>
            </a:r>
          </a:p>
          <a:p>
            <a:pPr marL="205740" indent="-205740">
              <a:lnSpc>
                <a:spcPct val="90000"/>
              </a:lnSpc>
              <a:spcBef>
                <a:spcPts val="435"/>
              </a:spcBef>
              <a:buFont typeface="Wingdings 2"/>
              <a:buChar char=""/>
              <a:defRPr/>
            </a:pPr>
            <a:r>
              <a:rPr lang="en-US" sz="2200" b="1" dirty="0">
                <a:solidFill>
                  <a:schemeClr val="folHlink"/>
                </a:solidFill>
              </a:rPr>
              <a:t>Complete, dense, </a:t>
            </a:r>
            <a:r>
              <a:rPr lang="en-US" sz="2200" b="1" dirty="0"/>
              <a:t>and</a:t>
            </a:r>
            <a:r>
              <a:rPr lang="en-US" sz="2200" b="1" dirty="0">
                <a:solidFill>
                  <a:schemeClr val="folHlink"/>
                </a:solidFill>
              </a:rPr>
              <a:t> sparse</a:t>
            </a:r>
            <a:r>
              <a:rPr lang="en-US" sz="2200" b="1" dirty="0"/>
              <a:t> graph</a:t>
            </a:r>
          </a:p>
          <a:p>
            <a:pPr marL="411480" lvl="1">
              <a:lnSpc>
                <a:spcPct val="90000"/>
              </a:lnSpc>
              <a:spcBef>
                <a:spcPts val="278"/>
              </a:spcBef>
              <a:buFont typeface="Wingdings 2"/>
              <a:buChar char=""/>
              <a:defRPr/>
            </a:pPr>
            <a:r>
              <a:rPr lang="en-US" sz="1800" b="1" dirty="0"/>
              <a:t>A graph with every pair of its vertices connected by an edge is called complete. K</a:t>
            </a:r>
            <a:r>
              <a:rPr lang="en-US" sz="1800" b="1" baseline="-25000" dirty="0"/>
              <a:t>|V|</a:t>
            </a:r>
            <a:endParaRPr lang="en-CA" altLang="zh-CN" sz="1800" b="1" dirty="0"/>
          </a:p>
          <a:p>
            <a:pPr marL="205740" indent="-205740">
              <a:lnSpc>
                <a:spcPct val="90000"/>
              </a:lnSpc>
              <a:spcBef>
                <a:spcPts val="435"/>
              </a:spcBef>
              <a:buFont typeface="Wingdings 2"/>
              <a:buChar char=""/>
              <a:defRPr/>
            </a:pPr>
            <a:endParaRPr lang="en-US" sz="1800" dirty="0"/>
          </a:p>
        </p:txBody>
      </p:sp>
      <p:pic>
        <p:nvPicPr>
          <p:cNvPr id="21508" name="Picture 4" descr="fig01_06">
            <a:extLst>
              <a:ext uri="{FF2B5EF4-FFF2-40B4-BE49-F238E27FC236}">
                <a16:creationId xmlns:a16="http://schemas.microsoft.com/office/drawing/2014/main" id="{9A1ADF62-7F51-4750-8E9A-0B244D9B91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13750" b="36427"/>
          <a:stretch>
            <a:fillRect/>
          </a:stretch>
        </p:blipFill>
        <p:spPr bwMode="auto">
          <a:xfrm>
            <a:off x="1871663" y="3640684"/>
            <a:ext cx="5422106" cy="114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5" descr="blue055">
            <a:extLst>
              <a:ext uri="{FF2B5EF4-FFF2-40B4-BE49-F238E27FC236}">
                <a16:creationId xmlns:a16="http://schemas.microsoft.com/office/drawing/2014/main" id="{9F0B33EE-A320-404E-BC57-27AE53248D96}"/>
              </a:ext>
            </a:extLst>
          </p:cNvPr>
          <p:cNvSpPr txBox="1">
            <a:spLocks noChangeArrowheads="1"/>
          </p:cNvSpPr>
          <p:nvPr/>
        </p:nvSpPr>
        <p:spPr bwMode="auto">
          <a:xfrm>
            <a:off x="2907506" y="4798403"/>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r>
              <a:rPr lang="en-US" altLang="zh-CN" sz="1800" dirty="0"/>
              <a:t>(a)</a:t>
            </a:r>
          </a:p>
        </p:txBody>
      </p:sp>
      <p:sp>
        <p:nvSpPr>
          <p:cNvPr id="21510" name="Text Box 6" descr="blue055">
            <a:extLst>
              <a:ext uri="{FF2B5EF4-FFF2-40B4-BE49-F238E27FC236}">
                <a16:creationId xmlns:a16="http://schemas.microsoft.com/office/drawing/2014/main" id="{B2A4FB68-6243-45B2-B187-84F4215CC30A}"/>
              </a:ext>
            </a:extLst>
          </p:cNvPr>
          <p:cNvSpPr txBox="1">
            <a:spLocks noChangeArrowheads="1"/>
          </p:cNvSpPr>
          <p:nvPr/>
        </p:nvSpPr>
        <p:spPr bwMode="auto">
          <a:xfrm>
            <a:off x="6186487" y="4798403"/>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r>
              <a:rPr lang="en-US" altLang="zh-CN" sz="1800" dirty="0"/>
              <a:t>(b)</a:t>
            </a:r>
          </a:p>
        </p:txBody>
      </p:sp>
      <p:sp>
        <p:nvSpPr>
          <p:cNvPr id="2" name="Slide Number Placeholder 1">
            <a:extLst>
              <a:ext uri="{FF2B5EF4-FFF2-40B4-BE49-F238E27FC236}">
                <a16:creationId xmlns:a16="http://schemas.microsoft.com/office/drawing/2014/main" id="{844FD057-D3D9-40FA-81C0-DED4CC27BB63}"/>
              </a:ext>
            </a:extLst>
          </p:cNvPr>
          <p:cNvSpPr>
            <a:spLocks noGrp="1"/>
          </p:cNvSpPr>
          <p:nvPr>
            <p:ph type="sldNum" sz="quarter" idx="12"/>
          </p:nvPr>
        </p:nvSpPr>
        <p:spPr/>
        <p:txBody>
          <a:bodyPr/>
          <a:lstStyle/>
          <a:p>
            <a:fld id="{B82CCC60-E8CD-4174-8B1A-7DF615B22EEF}" type="slidenum">
              <a:rPr lang="en-US" smtClean="0"/>
              <a:pPr/>
              <a:t>49</a:t>
            </a:fld>
            <a:endParaRPr lang="en-US"/>
          </a:p>
        </p:txBody>
      </p:sp>
    </p:spTree>
    <p:extLst>
      <p:ext uri="{BB962C8B-B14F-4D97-AF65-F5344CB8AC3E}">
        <p14:creationId xmlns:p14="http://schemas.microsoft.com/office/powerpoint/2010/main" val="306966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fontScale="90000"/>
          </a:bodyPr>
          <a:lstStyle/>
          <a:p>
            <a:pPr algn="l"/>
            <a:r>
              <a:rPr lang="en-US" b="1" spc="50" dirty="0">
                <a:ln w="9525" cmpd="sng">
                  <a:solidFill>
                    <a:schemeClr val="accent1"/>
                  </a:solidFill>
                  <a:prstDash val="solid"/>
                </a:ln>
                <a:solidFill>
                  <a:sysClr val="windowText" lastClr="000000"/>
                </a:solidFill>
                <a:effectLst>
                  <a:glow rad="38100">
                    <a:schemeClr val="accent1">
                      <a:alpha val="40000"/>
                    </a:schemeClr>
                  </a:glow>
                </a:effectLst>
              </a:rPr>
              <a:t>Why are Data Structures Important?</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fontScale="92500" lnSpcReduction="10000"/>
          </a:bodyPr>
          <a:lstStyle/>
          <a:p>
            <a:pPr marL="0" indent="0">
              <a:buNone/>
            </a:pPr>
            <a:r>
              <a:rPr lang="en-US" dirty="0"/>
              <a:t>Data structures are the cornerstone of efficient programming. They empower you to:</a:t>
            </a:r>
          </a:p>
          <a:p>
            <a:pPr>
              <a:buFont typeface="Arial" panose="020B0604020202020204" pitchFamily="34" charset="0"/>
              <a:buChar char="•"/>
            </a:pPr>
            <a:r>
              <a:rPr lang="en-US" b="1" dirty="0"/>
              <a:t>Reduce Memory Usage:</a:t>
            </a:r>
            <a:r>
              <a:rPr lang="en-US" dirty="0"/>
              <a:t> Choosing the appropriate data structure allows you to store data compactly, minimizing memory consumption.</a:t>
            </a:r>
          </a:p>
          <a:p>
            <a:pPr>
              <a:buFont typeface="Arial" panose="020B0604020202020204" pitchFamily="34" charset="0"/>
              <a:buChar char="•"/>
            </a:pPr>
            <a:r>
              <a:rPr lang="en-US" b="1" dirty="0"/>
              <a:t>Simplify Algorithm Design:</a:t>
            </a:r>
            <a:r>
              <a:rPr lang="en-US" dirty="0"/>
              <a:t> Data structures provide a foundation for designing algorithms that operate on the data in well-defined ways. Different data structures facilitate different types of operations efficiently.</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571955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blue055">
            <a:extLst>
              <a:ext uri="{FF2B5EF4-FFF2-40B4-BE49-F238E27FC236}">
                <a16:creationId xmlns:a16="http://schemas.microsoft.com/office/drawing/2014/main" id="{DBCB9455-5B59-44DE-8129-EC63159FCBB7}"/>
              </a:ext>
            </a:extLst>
          </p:cNvPr>
          <p:cNvSpPr>
            <a:spLocks noGrp="1" noChangeArrowheads="1"/>
          </p:cNvSpPr>
          <p:nvPr>
            <p:ph type="title"/>
          </p:nvPr>
        </p:nvSpPr>
        <p:spPr>
          <a:xfrm>
            <a:off x="1656160" y="250032"/>
            <a:ext cx="7191580" cy="902494"/>
          </a:xfrm>
        </p:spPr>
        <p:style>
          <a:lnRef idx="3">
            <a:schemeClr val="lt1"/>
          </a:lnRef>
          <a:fillRef idx="1">
            <a:schemeClr val="accent6"/>
          </a:fillRef>
          <a:effectRef idx="1">
            <a:schemeClr val="accent6"/>
          </a:effectRef>
          <a:fontRef idx="minor">
            <a:schemeClr val="lt1"/>
          </a:fontRef>
        </p:style>
        <p:txBody>
          <a:bodyPr/>
          <a:lstStyle/>
          <a:p>
            <a:r>
              <a:rPr lang="en-US" altLang="en-US" b="1" dirty="0">
                <a:ea typeface="幼圆"/>
              </a:rPr>
              <a:t>Graph Representation</a:t>
            </a:r>
            <a:endParaRPr lang="en-CA" altLang="zh-CN" b="1" dirty="0">
              <a:ea typeface="SimSun" panose="02010600030101010101" pitchFamily="2" charset="-122"/>
            </a:endParaRPr>
          </a:p>
        </p:txBody>
      </p:sp>
      <p:sp>
        <p:nvSpPr>
          <p:cNvPr id="22531" name="Rectangle 3">
            <a:extLst>
              <a:ext uri="{FF2B5EF4-FFF2-40B4-BE49-F238E27FC236}">
                <a16:creationId xmlns:a16="http://schemas.microsoft.com/office/drawing/2014/main" id="{F9491508-EDFD-4F6C-B79F-476B6FC8153A}"/>
              </a:ext>
            </a:extLst>
          </p:cNvPr>
          <p:cNvSpPr>
            <a:spLocks noGrp="1" noChangeArrowheads="1"/>
          </p:cNvSpPr>
          <p:nvPr>
            <p:ph sz="quarter" idx="1"/>
          </p:nvPr>
        </p:nvSpPr>
        <p:spPr>
          <a:xfrm>
            <a:off x="457199" y="1152527"/>
            <a:ext cx="5816991" cy="3888580"/>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Autofit/>
          </a:bodyPr>
          <a:lstStyle/>
          <a:p>
            <a:r>
              <a:rPr lang="en-US" altLang="en-US" sz="2000" b="1" dirty="0">
                <a:solidFill>
                  <a:schemeClr val="folHlink"/>
                </a:solidFill>
              </a:rPr>
              <a:t>Adjacency matrix</a:t>
            </a:r>
          </a:p>
          <a:p>
            <a:pPr lvl="1"/>
            <a:r>
              <a:rPr lang="en-US" altLang="en-US" sz="1800" b="1" dirty="0"/>
              <a:t>n x n </a:t>
            </a:r>
            <a:r>
              <a:rPr lang="en-US" altLang="en-US" sz="1800" b="1" dirty="0" err="1"/>
              <a:t>boolean</a:t>
            </a:r>
            <a:r>
              <a:rPr lang="en-US" altLang="en-US" sz="1800" b="1" dirty="0"/>
              <a:t> matrix if |V| is n.</a:t>
            </a:r>
          </a:p>
          <a:p>
            <a:pPr lvl="1"/>
            <a:r>
              <a:rPr lang="en-US" altLang="en-US" sz="1800" b="1" dirty="0"/>
              <a:t>The element on the </a:t>
            </a:r>
            <a:r>
              <a:rPr lang="en-US" altLang="en-US" sz="1800" b="1" dirty="0" err="1"/>
              <a:t>ith</a:t>
            </a:r>
            <a:r>
              <a:rPr lang="en-US" altLang="en-US" sz="1800" b="1" dirty="0"/>
              <a:t> row and </a:t>
            </a:r>
            <a:r>
              <a:rPr lang="en-US" altLang="en-US" sz="1800" b="1" dirty="0" err="1"/>
              <a:t>jth</a:t>
            </a:r>
            <a:r>
              <a:rPr lang="en-US" altLang="en-US" sz="1800" b="1" dirty="0"/>
              <a:t> column is 1 if there’s an edge from </a:t>
            </a:r>
            <a:r>
              <a:rPr lang="en-US" altLang="en-US" sz="1800" b="1" dirty="0" err="1"/>
              <a:t>ith</a:t>
            </a:r>
            <a:r>
              <a:rPr lang="en-US" altLang="en-US" sz="1800" b="1" dirty="0"/>
              <a:t> vertex to the </a:t>
            </a:r>
            <a:r>
              <a:rPr lang="en-US" altLang="en-US" sz="1800" b="1" dirty="0" err="1"/>
              <a:t>jth</a:t>
            </a:r>
            <a:r>
              <a:rPr lang="en-US" altLang="en-US" sz="1800" b="1" dirty="0"/>
              <a:t> vertex; otherwise 0.</a:t>
            </a:r>
          </a:p>
          <a:p>
            <a:pPr lvl="1"/>
            <a:r>
              <a:rPr lang="en-US" altLang="en-US" sz="1800" b="1" dirty="0"/>
              <a:t>The adjacency matrix of an undirected graph is symmetric.</a:t>
            </a:r>
          </a:p>
          <a:p>
            <a:r>
              <a:rPr lang="en-US" altLang="en-US" sz="2000" b="1" dirty="0">
                <a:solidFill>
                  <a:schemeClr val="folHlink"/>
                </a:solidFill>
              </a:rPr>
              <a:t>Adjacency linked lists</a:t>
            </a:r>
          </a:p>
          <a:p>
            <a:pPr lvl="1"/>
            <a:r>
              <a:rPr lang="en-US" altLang="en-US" sz="1800" b="1" dirty="0"/>
              <a:t>A collection of linked lists, one for each vertex, that contain all the vertices adjacent to the list’s vertex.</a:t>
            </a:r>
            <a:endParaRPr lang="en-CA" altLang="zh-CN" sz="1800" b="1" dirty="0"/>
          </a:p>
          <a:p>
            <a:r>
              <a:rPr lang="en-US" altLang="en-US" sz="2000" b="1" dirty="0">
                <a:solidFill>
                  <a:schemeClr val="hlink"/>
                </a:solidFill>
              </a:rPr>
              <a:t>Which data structure would you use if the graph is a 100-node star shape?</a:t>
            </a:r>
          </a:p>
        </p:txBody>
      </p:sp>
      <p:pic>
        <p:nvPicPr>
          <p:cNvPr id="22532" name="Picture 4" descr="fig01_07">
            <a:extLst>
              <a:ext uri="{FF2B5EF4-FFF2-40B4-BE49-F238E27FC236}">
                <a16:creationId xmlns:a16="http://schemas.microsoft.com/office/drawing/2014/main" id="{84A8E2E4-59F2-4DE7-8851-8E32B24C0B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9767" r="53822" b="30656"/>
          <a:stretch>
            <a:fillRect/>
          </a:stretch>
        </p:blipFill>
        <p:spPr bwMode="auto">
          <a:xfrm>
            <a:off x="6274190" y="1275160"/>
            <a:ext cx="2268140" cy="152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5" descr="fig01_07">
            <a:extLst>
              <a:ext uri="{FF2B5EF4-FFF2-40B4-BE49-F238E27FC236}">
                <a16:creationId xmlns:a16="http://schemas.microsoft.com/office/drawing/2014/main" id="{1B4A617C-1626-409A-BB92-AE616050C3FE}"/>
              </a:ext>
            </a:extLst>
          </p:cNvPr>
          <p:cNvSpPr>
            <a:spLocks noChangeAspect="1" noChangeArrowheads="1"/>
          </p:cNvSpPr>
          <p:nvPr/>
        </p:nvSpPr>
        <p:spPr bwMode="auto">
          <a:xfrm>
            <a:off x="5407819" y="2895600"/>
            <a:ext cx="2593181" cy="152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endParaRPr lang="en-US" altLang="en-US" sz="1800"/>
          </a:p>
        </p:txBody>
      </p:sp>
      <p:pic>
        <p:nvPicPr>
          <p:cNvPr id="22534" name="Picture 12" descr="fig01_07">
            <a:extLst>
              <a:ext uri="{FF2B5EF4-FFF2-40B4-BE49-F238E27FC236}">
                <a16:creationId xmlns:a16="http://schemas.microsoft.com/office/drawing/2014/main" id="{EE1E637C-1454-47B7-815E-74D1CE7B0B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53975" r="4416" b="30656"/>
          <a:stretch>
            <a:fillRect/>
          </a:stretch>
        </p:blipFill>
        <p:spPr bwMode="auto">
          <a:xfrm>
            <a:off x="6251755" y="3165872"/>
            <a:ext cx="2375297" cy="1394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AutoShape 13" descr="blue055">
            <a:extLst>
              <a:ext uri="{FF2B5EF4-FFF2-40B4-BE49-F238E27FC236}">
                <a16:creationId xmlns:a16="http://schemas.microsoft.com/office/drawing/2014/main" id="{23E58581-8E11-4A34-A75D-F0ADA8EC5AED}"/>
              </a:ext>
            </a:extLst>
          </p:cNvPr>
          <p:cNvSpPr>
            <a:spLocks noChangeArrowheads="1"/>
          </p:cNvSpPr>
          <p:nvPr/>
        </p:nvSpPr>
        <p:spPr bwMode="auto">
          <a:xfrm>
            <a:off x="7223305" y="2787254"/>
            <a:ext cx="270272" cy="540544"/>
          </a:xfrm>
          <a:prstGeom prst="upDownArrow">
            <a:avLst>
              <a:gd name="adj1" fmla="val 50000"/>
              <a:gd name="adj2" fmla="val 40000"/>
            </a:avLst>
          </a:prstGeom>
          <a:solidFill>
            <a:srgbClr val="FF2549"/>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SimSun"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SimSun"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SimSun"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SimSun"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SimSun"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SimSun" panose="02010600030101010101" pitchFamily="2" charset="-122"/>
              </a:defRPr>
            </a:lvl9pPr>
          </a:lstStyle>
          <a:p>
            <a:pPr eaLnBrk="1" hangingPunct="1"/>
            <a:endParaRPr lang="en-US" altLang="en-US" sz="1800"/>
          </a:p>
        </p:txBody>
      </p:sp>
      <p:sp>
        <p:nvSpPr>
          <p:cNvPr id="2" name="Slide Number Placeholder 1">
            <a:extLst>
              <a:ext uri="{FF2B5EF4-FFF2-40B4-BE49-F238E27FC236}">
                <a16:creationId xmlns:a16="http://schemas.microsoft.com/office/drawing/2014/main" id="{45DB1BA4-D8DF-4249-A2F8-C83912D9E98C}"/>
              </a:ext>
            </a:extLst>
          </p:cNvPr>
          <p:cNvSpPr>
            <a:spLocks noGrp="1"/>
          </p:cNvSpPr>
          <p:nvPr>
            <p:ph type="sldNum" sz="quarter" idx="12"/>
          </p:nvPr>
        </p:nvSpPr>
        <p:spPr/>
        <p:txBody>
          <a:bodyPr/>
          <a:lstStyle/>
          <a:p>
            <a:fld id="{B82CCC60-E8CD-4174-8B1A-7DF615B22EEF}" type="slidenum">
              <a:rPr lang="en-US" smtClean="0"/>
              <a:pPr/>
              <a:t>50</a:t>
            </a:fld>
            <a:endParaRPr lang="en-US"/>
          </a:p>
        </p:txBody>
      </p:sp>
    </p:spTree>
    <p:extLst>
      <p:ext uri="{BB962C8B-B14F-4D97-AF65-F5344CB8AC3E}">
        <p14:creationId xmlns:p14="http://schemas.microsoft.com/office/powerpoint/2010/main" val="3385024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blue055">
            <a:extLst>
              <a:ext uri="{FF2B5EF4-FFF2-40B4-BE49-F238E27FC236}">
                <a16:creationId xmlns:a16="http://schemas.microsoft.com/office/drawing/2014/main" id="{96A6A61B-CAD0-439C-AF7C-8AA1707F4BA8}"/>
              </a:ext>
            </a:extLst>
          </p:cNvPr>
          <p:cNvSpPr>
            <a:spLocks noGrp="1" noChangeArrowheads="1"/>
          </p:cNvSpPr>
          <p:nvPr>
            <p:ph type="title"/>
          </p:nvPr>
        </p:nvSpPr>
        <p:spPr>
          <a:xfrm>
            <a:off x="480864" y="308168"/>
            <a:ext cx="8246070" cy="763526"/>
          </a:xfrm>
        </p:spPr>
        <p:style>
          <a:lnRef idx="3">
            <a:schemeClr val="lt1"/>
          </a:lnRef>
          <a:fillRef idx="1">
            <a:schemeClr val="accent6"/>
          </a:fillRef>
          <a:effectRef idx="1">
            <a:schemeClr val="accent6"/>
          </a:effectRef>
          <a:fontRef idx="minor">
            <a:schemeClr val="lt1"/>
          </a:fontRef>
        </p:style>
        <p:txBody>
          <a:bodyPr/>
          <a:lstStyle/>
          <a:p>
            <a:r>
              <a:rPr lang="en-US" altLang="en-US" b="1" dirty="0">
                <a:ea typeface="幼圆"/>
              </a:rPr>
              <a:t>Weighted Graphs</a:t>
            </a:r>
            <a:endParaRPr lang="en-CA" altLang="zh-CN" b="1" dirty="0">
              <a:ea typeface="SimSun" panose="02010600030101010101" pitchFamily="2" charset="-122"/>
            </a:endParaRPr>
          </a:p>
        </p:txBody>
      </p:sp>
      <p:sp>
        <p:nvSpPr>
          <p:cNvPr id="23555" name="Rectangle 3">
            <a:extLst>
              <a:ext uri="{FF2B5EF4-FFF2-40B4-BE49-F238E27FC236}">
                <a16:creationId xmlns:a16="http://schemas.microsoft.com/office/drawing/2014/main" id="{D97463B2-5CC5-4708-B749-F2577C0E2D8D}"/>
              </a:ext>
            </a:extLst>
          </p:cNvPr>
          <p:cNvSpPr>
            <a:spLocks noGrp="1" noChangeArrowheads="1"/>
          </p:cNvSpPr>
          <p:nvPr>
            <p:ph sz="quarter" idx="1"/>
          </p:nvPr>
        </p:nvSpPr>
        <p:spPr>
          <a:xfrm>
            <a:off x="448966" y="1197406"/>
            <a:ext cx="8246070" cy="3946093"/>
          </a:xfr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r>
              <a:rPr lang="en-US" altLang="en-US" sz="3000" b="1" dirty="0">
                <a:solidFill>
                  <a:schemeClr val="folHlink"/>
                </a:solidFill>
              </a:rPr>
              <a:t>Weighted graphs</a:t>
            </a:r>
          </a:p>
          <a:p>
            <a:pPr lvl="1"/>
            <a:r>
              <a:rPr lang="en-US" altLang="en-US" sz="3000" b="1" dirty="0"/>
              <a:t>Graphs or digraphs with numbers assigned to the edges.</a:t>
            </a:r>
          </a:p>
          <a:p>
            <a:pPr>
              <a:buFont typeface="Wingdings" panose="05000000000000000000" pitchFamily="2" charset="2"/>
              <a:buNone/>
            </a:pPr>
            <a:endParaRPr lang="zh-CN" altLang="en-CA" dirty="0"/>
          </a:p>
        </p:txBody>
      </p:sp>
      <p:pic>
        <p:nvPicPr>
          <p:cNvPr id="23556" name="Picture 4" descr="fig01_08">
            <a:extLst>
              <a:ext uri="{FF2B5EF4-FFF2-40B4-BE49-F238E27FC236}">
                <a16:creationId xmlns:a16="http://schemas.microsoft.com/office/drawing/2014/main" id="{70EF091D-F961-4796-A421-9AD1F2F6D8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b="14333"/>
          <a:stretch>
            <a:fillRect/>
          </a:stretch>
        </p:blipFill>
        <p:spPr bwMode="auto">
          <a:xfrm>
            <a:off x="1212490" y="2728519"/>
            <a:ext cx="7024430" cy="2038744"/>
          </a:xfrm>
          <a:prstGeom prst="rect">
            <a:avLst/>
          </a:prstGeom>
          <a:ln w="57150">
            <a:solidFill>
              <a:srgbClr val="5EEC3C"/>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3557" name="Picture 5" descr="fig01_08">
            <a:extLst>
              <a:ext uri="{FF2B5EF4-FFF2-40B4-BE49-F238E27FC236}">
                <a16:creationId xmlns:a16="http://schemas.microsoft.com/office/drawing/2014/main" id="{CC1EB519-01AC-4CD3-9EC0-4287B6C8A9B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15291" t="85799" r="7155"/>
          <a:stretch>
            <a:fillRect/>
          </a:stretch>
        </p:blipFill>
        <p:spPr bwMode="auto">
          <a:xfrm>
            <a:off x="2375602" y="4781551"/>
            <a:ext cx="4698206" cy="259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C6407014-6607-48D0-9841-5D031E79E970}"/>
              </a:ext>
            </a:extLst>
          </p:cNvPr>
          <p:cNvSpPr>
            <a:spLocks noGrp="1"/>
          </p:cNvSpPr>
          <p:nvPr>
            <p:ph type="sldNum" sz="quarter" idx="12"/>
          </p:nvPr>
        </p:nvSpPr>
        <p:spPr/>
        <p:txBody>
          <a:bodyPr/>
          <a:lstStyle/>
          <a:p>
            <a:fld id="{B82CCC60-E8CD-4174-8B1A-7DF615B22EEF}" type="slidenum">
              <a:rPr lang="en-US" smtClean="0"/>
              <a:pPr/>
              <a:t>51</a:t>
            </a:fld>
            <a:endParaRPr lang="en-US"/>
          </a:p>
        </p:txBody>
      </p:sp>
    </p:spTree>
    <p:extLst>
      <p:ext uri="{BB962C8B-B14F-4D97-AF65-F5344CB8AC3E}">
        <p14:creationId xmlns:p14="http://schemas.microsoft.com/office/powerpoint/2010/main" val="103938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fontScale="92500"/>
          </a:bodyPr>
          <a:lstStyle/>
          <a:p>
            <a:pPr marL="0" indent="0">
              <a:buNone/>
            </a:pPr>
            <a:r>
              <a:rPr lang="en-US" b="1" dirty="0"/>
              <a:t>Linear Data Structures:</a:t>
            </a:r>
            <a:endParaRPr lang="en-US" dirty="0"/>
          </a:p>
          <a:p>
            <a:pPr>
              <a:buFont typeface="Arial" panose="020B0604020202020204" pitchFamily="34" charset="0"/>
              <a:buChar char="•"/>
            </a:pPr>
            <a:r>
              <a:rPr lang="en-US" b="1" dirty="0"/>
              <a:t>Arrays:</a:t>
            </a:r>
            <a:r>
              <a:rPr lang="en-US" dirty="0"/>
              <a:t> A fixed-size, contiguous block of memory locations that hold elements of the same data type. Imagine an array as a row of identical boxes where you can store items in a specific order. Arrays excel at random access, allowing you to retrieve any element by its index directly. </a:t>
            </a:r>
          </a:p>
          <a:p>
            <a:pPr marL="742950" lvl="1" indent="-285750">
              <a:buFont typeface="Arial" panose="020B0604020202020204" pitchFamily="34" charset="0"/>
              <a:buChar char="•"/>
            </a:pPr>
            <a:r>
              <a:rPr lang="en-US" b="1" dirty="0"/>
              <a:t>Example:</a:t>
            </a:r>
            <a:r>
              <a:rPr lang="en-US" dirty="0"/>
              <a:t> Storing a list of student names in an array.</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57219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fontScale="92500"/>
          </a:bodyPr>
          <a:lstStyle/>
          <a:p>
            <a:pPr marL="0" indent="0">
              <a:buNone/>
            </a:pPr>
            <a:r>
              <a:rPr lang="en-US" b="1" dirty="0"/>
              <a:t>Linear Data Structures:</a:t>
            </a:r>
            <a:endParaRPr lang="en-US" dirty="0"/>
          </a:p>
          <a:p>
            <a:pPr>
              <a:buFont typeface="Arial" panose="020B0604020202020204" pitchFamily="34" charset="0"/>
              <a:buChar char="•"/>
            </a:pPr>
            <a:r>
              <a:rPr lang="en-US" b="1" dirty="0"/>
              <a:t>Linked Lists:</a:t>
            </a:r>
            <a:r>
              <a:rPr lang="en-US" dirty="0"/>
              <a:t> A collection of nodes where each node contains data and a reference (pointer) to the next node in the sequence. Unlike arrays, linked lists are dynamic in size and can grow or shrink as needed. Think of a linked list as a chain where each link holds data and points to the next link in the chain. Linked lists excel at insertions and deletions from any position in the list.</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51167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Nonlinear Data Structures:</a:t>
            </a:r>
            <a:endParaRPr lang="en-US" dirty="0"/>
          </a:p>
          <a:p>
            <a:pPr>
              <a:buFont typeface="Arial" panose="020B0604020202020204" pitchFamily="34" charset="0"/>
              <a:buChar char="•"/>
            </a:pPr>
            <a:r>
              <a:rPr lang="en-US" b="1" dirty="0"/>
              <a:t>Trees:</a:t>
            </a:r>
            <a:r>
              <a:rPr lang="en-US" dirty="0"/>
              <a:t> A hierarchical structure where nodes contain data and references to child nodes. A tree has one special node called the root, from which all other nodes descend. Trees excel at efficient searching and sorting operations, especially for hierarchical data.</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15387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255-0637-4D8B-87FB-C3844C74535A}"/>
              </a:ext>
            </a:extLst>
          </p:cNvPr>
          <p:cNvSpPr>
            <a:spLocks noGrp="1"/>
          </p:cNvSpPr>
          <p:nvPr>
            <p:ph type="title"/>
          </p:nvPr>
        </p:nvSpPr>
        <p:spPr>
          <a:xfrm>
            <a:off x="2281425" y="433880"/>
            <a:ext cx="6566315" cy="763526"/>
          </a:xfrm>
        </p:spPr>
        <p:style>
          <a:lnRef idx="3">
            <a:schemeClr val="lt1"/>
          </a:lnRef>
          <a:fillRef idx="1">
            <a:schemeClr val="accent6"/>
          </a:fillRef>
          <a:effectRef idx="1">
            <a:schemeClr val="accent6"/>
          </a:effectRef>
          <a:fontRef idx="minor">
            <a:schemeClr val="lt1"/>
          </a:fontRef>
        </p:style>
        <p:txBody>
          <a:bodyPr>
            <a:normAutofit/>
          </a:bodyPr>
          <a:lstStyle/>
          <a:p>
            <a:pPr algn="l"/>
            <a:r>
              <a:rPr lang="en-US" b="1" spc="50" dirty="0">
                <a:ln w="9525" cmpd="sng">
                  <a:solidFill>
                    <a:schemeClr val="accent1"/>
                  </a:solidFill>
                  <a:prstDash val="solid"/>
                </a:ln>
                <a:solidFill>
                  <a:srgbClr val="002060"/>
                </a:solidFill>
                <a:effectLst>
                  <a:glow rad="38100">
                    <a:schemeClr val="accent1">
                      <a:alpha val="40000"/>
                    </a:schemeClr>
                  </a:glow>
                </a:effectLst>
              </a:rPr>
              <a:t>Types of Data Structures:</a:t>
            </a:r>
          </a:p>
        </p:txBody>
      </p:sp>
      <p:sp>
        <p:nvSpPr>
          <p:cNvPr id="3" name="Content Placeholder 2">
            <a:extLst>
              <a:ext uri="{FF2B5EF4-FFF2-40B4-BE49-F238E27FC236}">
                <a16:creationId xmlns:a16="http://schemas.microsoft.com/office/drawing/2014/main" id="{BC44467A-A028-4452-B964-8D883D102B80}"/>
              </a:ext>
            </a:extLst>
          </p:cNvPr>
          <p:cNvSpPr>
            <a:spLocks noGrp="1"/>
          </p:cNvSpPr>
          <p:nvPr>
            <p:ph idx="1"/>
          </p:nvPr>
        </p:nvSpPr>
        <p:spPr>
          <a:xfrm>
            <a:off x="448966" y="1350110"/>
            <a:ext cx="8398774" cy="3512212"/>
          </a:xfrm>
          <a:ln w="57150">
            <a:solidFill>
              <a:schemeClr val="bg1"/>
            </a:solidFill>
          </a:ln>
          <a:effectLst>
            <a:glow rad="228600">
              <a:schemeClr val="accent3">
                <a:satMod val="175000"/>
                <a:alpha val="40000"/>
              </a:schemeClr>
            </a:glow>
          </a:effectLst>
        </p:spPr>
        <p:txBody>
          <a:bodyPr>
            <a:normAutofit/>
          </a:bodyPr>
          <a:lstStyle/>
          <a:p>
            <a:pPr marL="0" indent="0">
              <a:buNone/>
            </a:pPr>
            <a:r>
              <a:rPr lang="en-US" b="1" dirty="0"/>
              <a:t>Nonlinear Data Structures:</a:t>
            </a:r>
            <a:endParaRPr lang="en-US" dirty="0"/>
          </a:p>
          <a:p>
            <a:pPr>
              <a:buFont typeface="Arial" panose="020B0604020202020204" pitchFamily="34" charset="0"/>
              <a:buChar char="•"/>
            </a:pPr>
            <a:r>
              <a:rPr lang="en-US" b="1" dirty="0"/>
              <a:t>Graphs:</a:t>
            </a:r>
            <a:r>
              <a:rPr lang="en-US" dirty="0"/>
              <a:t> A collection of nodes (vertices) connected by edges. Graphs can model relationships between entities, such as social networks or transportation routes. Graphs excel at representing connections and finding paths between nodes.</a:t>
            </a:r>
          </a:p>
        </p:txBody>
      </p:sp>
      <p:sp>
        <p:nvSpPr>
          <p:cNvPr id="4" name="Slide Number Placeholder 3">
            <a:extLst>
              <a:ext uri="{FF2B5EF4-FFF2-40B4-BE49-F238E27FC236}">
                <a16:creationId xmlns:a16="http://schemas.microsoft.com/office/drawing/2014/main" id="{1CE2403E-5350-475F-B95B-62B524E736BE}"/>
              </a:ext>
            </a:extLst>
          </p:cNvPr>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41657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2510</Words>
  <Application>Microsoft Office PowerPoint</Application>
  <PresentationFormat>On-screen Show (16:9)</PresentationFormat>
  <Paragraphs>267</Paragraphs>
  <Slides>51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SimSun</vt:lpstr>
      <vt:lpstr>Arial</vt:lpstr>
      <vt:lpstr>Arial Black</vt:lpstr>
      <vt:lpstr>Calibri</vt:lpstr>
      <vt:lpstr>Comic Sans MS</vt:lpstr>
      <vt:lpstr>Wingdings</vt:lpstr>
      <vt:lpstr>Wingdings 2</vt:lpstr>
      <vt:lpstr>幼圆</vt:lpstr>
      <vt:lpstr>Office Theme</vt:lpstr>
      <vt:lpstr>Data Structure and Algorithm</vt:lpstr>
      <vt:lpstr>DTI 212 Data Structure and Algorithm</vt:lpstr>
      <vt:lpstr>What is data structures</vt:lpstr>
      <vt:lpstr>Why are Data Structures Important?</vt:lpstr>
      <vt:lpstr>Why are Data Structures Important?</vt:lpstr>
      <vt:lpstr>Types of Data Structures:</vt:lpstr>
      <vt:lpstr>Types of Data Structures:</vt:lpstr>
      <vt:lpstr>Types of Data Structures:</vt:lpstr>
      <vt:lpstr>Types of Data Structures:</vt:lpstr>
      <vt:lpstr>Types of Data Structures:</vt:lpstr>
      <vt:lpstr>Types of Data Structures:</vt:lpstr>
      <vt:lpstr>What are Algorithms?</vt:lpstr>
      <vt:lpstr>What are Algorithms?</vt:lpstr>
      <vt:lpstr>Algorithm Problem</vt:lpstr>
      <vt:lpstr>Algorithm Problem</vt:lpstr>
      <vt:lpstr>Algorithm Problem</vt:lpstr>
      <vt:lpstr>Complexity</vt:lpstr>
      <vt:lpstr>Complexity</vt:lpstr>
      <vt:lpstr>Big O Notation: A Powerful Lens for Efficiency Analysis</vt:lpstr>
      <vt:lpstr>Big O Notation: A Powerful Lens for Efficiency Analysis</vt:lpstr>
      <vt:lpstr>Big O Notation: A Powerful Lens for Efficiency Analysis</vt:lpstr>
      <vt:lpstr>Big O Notation: A Powerful Lens for Efficiency Analysis</vt:lpstr>
      <vt:lpstr>Big O Notation: A Powerful Lens for Efficiency Analysis</vt:lpstr>
      <vt:lpstr>Big O Notation: A Powerful Lens for Efficiency Analysis</vt:lpstr>
      <vt:lpstr>Big O Notation: A Powerful Lens for Efficiency Analysis</vt:lpstr>
      <vt:lpstr>Data Structures for Algorithms </vt:lpstr>
      <vt:lpstr>Arrays: Introduction</vt:lpstr>
      <vt:lpstr>Arrays: Introduction</vt:lpstr>
      <vt:lpstr>Creating Arrays</vt:lpstr>
      <vt:lpstr>Creating Arrays</vt:lpstr>
      <vt:lpstr>Basic Operations on Arrays</vt:lpstr>
      <vt:lpstr>Basic Operations on Arrays</vt:lpstr>
      <vt:lpstr>Basic Operations on Arrays</vt:lpstr>
      <vt:lpstr>Stacks overview</vt:lpstr>
      <vt:lpstr>Stacks overview</vt:lpstr>
      <vt:lpstr>Stacks undo operation</vt:lpstr>
      <vt:lpstr>Stacks undo operation</vt:lpstr>
      <vt:lpstr>Stacks implementation</vt:lpstr>
      <vt:lpstr>Stacks implementation</vt:lpstr>
      <vt:lpstr>Stacks implementation</vt:lpstr>
      <vt:lpstr>Stacks Application</vt:lpstr>
      <vt:lpstr>Stacks Application</vt:lpstr>
      <vt:lpstr>Queues</vt:lpstr>
      <vt:lpstr>Queues</vt:lpstr>
      <vt:lpstr>Queues: printing queue</vt:lpstr>
      <vt:lpstr>Queue : implementation</vt:lpstr>
      <vt:lpstr>Queue : implementation</vt:lpstr>
      <vt:lpstr>Queue : implementation</vt:lpstr>
      <vt:lpstr>Graphs</vt:lpstr>
      <vt:lpstr>Graph Representation</vt:lpstr>
      <vt:lpstr>Weighted Graphs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2024-06-20T19:46:07Z</dcterms:modified>
</cp:coreProperties>
</file>