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257" r:id="rId3"/>
    <p:sldId id="519" r:id="rId4"/>
    <p:sldId id="520" r:id="rId5"/>
    <p:sldId id="521" r:id="rId6"/>
    <p:sldId id="522" r:id="rId7"/>
    <p:sldId id="523" r:id="rId8"/>
    <p:sldId id="524" r:id="rId9"/>
    <p:sldId id="525" r:id="rId10"/>
    <p:sldId id="526" r:id="rId11"/>
    <p:sldId id="527" r:id="rId12"/>
    <p:sldId id="528"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 id="545" r:id="rId30"/>
    <p:sldId id="546" r:id="rId31"/>
    <p:sldId id="547" r:id="rId32"/>
    <p:sldId id="549" r:id="rId33"/>
    <p:sldId id="548" r:id="rId34"/>
    <p:sldId id="550" r:id="rId35"/>
    <p:sldId id="551" r:id="rId36"/>
    <p:sldId id="552" r:id="rId37"/>
    <p:sldId id="553" r:id="rId38"/>
    <p:sldId id="554" r:id="rId39"/>
    <p:sldId id="555" r:id="rId40"/>
    <p:sldId id="556" r:id="rId41"/>
    <p:sldId id="557" r:id="rId42"/>
    <p:sldId id="562" r:id="rId43"/>
    <p:sldId id="558" r:id="rId44"/>
    <p:sldId id="563" r:id="rId45"/>
    <p:sldId id="559" r:id="rId46"/>
    <p:sldId id="560" r:id="rId47"/>
    <p:sldId id="561" r:id="rId48"/>
    <p:sldId id="564" r:id="rId49"/>
    <p:sldId id="56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0C165-1D29-4342-8EAB-611DEC6E3908}"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945AC-1E2F-4889-86A4-69C4BBF746DE}" type="slidenum">
              <a:rPr lang="en-US" smtClean="0"/>
              <a:t>‹#›</a:t>
            </a:fld>
            <a:endParaRPr lang="en-US"/>
          </a:p>
        </p:txBody>
      </p:sp>
    </p:spTree>
    <p:extLst>
      <p:ext uri="{BB962C8B-B14F-4D97-AF65-F5344CB8AC3E}">
        <p14:creationId xmlns:p14="http://schemas.microsoft.com/office/powerpoint/2010/main" val="388626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36B6DF-8B16-49C8-8FBE-B42CADB7F552}" type="datetime1">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9CC6F6-2ACD-4E31-9B99-8DE53917463B}" type="datetime1">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6BE82F-430B-4F67-AD0F-3A12160EE5D3}" type="datetime1">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79A12D-87C0-4F15-BD07-CB822DE2F63C}" type="datetime1">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02A63F-9A30-4CD1-8650-A21AF77D7BD4}" type="datetime1">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F8D63A-7AFD-4DA7-8527-5769BA4E4128}" type="datetime1">
              <a:rPr lang="en-US" smtClean="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1BCAEC1-2F4D-40DE-A874-7F5C5B65CE53}" type="datetime1">
              <a:rPr lang="en-US" smtClean="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9FE12-5175-433D-A72C-739CC115AA79}" type="datetime1">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C201DFA-695C-4E7D-AD45-3262038ED9DD}" type="datetime1">
              <a:rPr lang="en-US" smtClean="0"/>
              <a:t>9/11/2023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11290F-8084-42E3-BBF9-907293DDEDFB}" type="datetime1">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C527B2-A253-4C2C-ADE1-BBBAD0CDD8BC}" type="datetime1">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D2C62-F1CD-4748-B653-C7D4B4655072}" type="datetime1">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9CCFC-0F26-4A22-93BA-BA0ECC9879C2}" type="datetime1">
              <a:rPr lang="en-US" smtClean="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A6CF75-8BC5-4552-BC6B-0506BD77B1B1}" type="datetime1">
              <a:rPr lang="en-US" smtClean="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689144-DD25-416E-8756-58106353EAC3}" type="datetime1">
              <a:rPr lang="en-US" smtClean="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DCE960-1A2B-4FBF-B1CF-2F6038709ADF}" type="datetime1">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81A0-92DC-4FA2-B768-73590CE619D9}" type="datetime1">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7946F93-20FB-4041-8563-66B45FD5EC39}" type="datetime1">
              <a:rPr lang="en-US" smtClean="0"/>
              <a:t>9/11/2023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EBBB-863E-FC79-E421-4798C086AD49}"/>
              </a:ext>
            </a:extLst>
          </p:cNvPr>
          <p:cNvSpPr>
            <a:spLocks noGrp="1"/>
          </p:cNvSpPr>
          <p:nvPr>
            <p:ph type="ctrTitle"/>
          </p:nvPr>
        </p:nvSpPr>
        <p:spPr/>
        <p:txBody>
          <a:bodyPr/>
          <a:lstStyle/>
          <a:p>
            <a:r>
              <a:rPr lang="en-US" dirty="0"/>
              <a:t>COMPUTER ARCITECTURE </a:t>
            </a:r>
          </a:p>
        </p:txBody>
      </p:sp>
      <p:sp>
        <p:nvSpPr>
          <p:cNvPr id="3" name="Subtitle 2">
            <a:extLst>
              <a:ext uri="{FF2B5EF4-FFF2-40B4-BE49-F238E27FC236}">
                <a16:creationId xmlns:a16="http://schemas.microsoft.com/office/drawing/2014/main" id="{B1C1D881-EABF-6B9A-03FC-EAFEF1EF7D42}"/>
              </a:ext>
            </a:extLst>
          </p:cNvPr>
          <p:cNvSpPr>
            <a:spLocks noGrp="1"/>
          </p:cNvSpPr>
          <p:nvPr>
            <p:ph type="subTitle" idx="1"/>
          </p:nvPr>
        </p:nvSpPr>
        <p:spPr/>
        <p:txBody>
          <a:bodyPr>
            <a:normAutofit/>
          </a:bodyPr>
          <a:lstStyle/>
          <a:p>
            <a:r>
              <a:rPr lang="en-US" sz="5400" b="1" dirty="0">
                <a:ln w="9525">
                  <a:solidFill>
                    <a:schemeClr val="bg1"/>
                  </a:solidFill>
                  <a:prstDash val="solid"/>
                </a:ln>
                <a:effectLst>
                  <a:outerShdw blurRad="12700" dist="38100" dir="2700000" algn="tl" rotWithShape="0">
                    <a:schemeClr val="bg1">
                      <a:lumMod val="50000"/>
                    </a:schemeClr>
                  </a:outerShdw>
                </a:effectLst>
              </a:rPr>
              <a:t>AND OPERATING SYSTEM</a:t>
            </a:r>
          </a:p>
        </p:txBody>
      </p:sp>
      <p:sp>
        <p:nvSpPr>
          <p:cNvPr id="4" name="Rectangle 3">
            <a:extLst>
              <a:ext uri="{FF2B5EF4-FFF2-40B4-BE49-F238E27FC236}">
                <a16:creationId xmlns:a16="http://schemas.microsoft.com/office/drawing/2014/main" id="{B7CF23AD-54E7-0E9F-94AC-634ACBAEB15D}"/>
              </a:ext>
            </a:extLst>
          </p:cNvPr>
          <p:cNvSpPr/>
          <p:nvPr/>
        </p:nvSpPr>
        <p:spPr>
          <a:xfrm>
            <a:off x="9005063" y="2967335"/>
            <a:ext cx="3222357" cy="1107996"/>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6600" b="1" dirty="0">
                <a:ln/>
                <a:solidFill>
                  <a:schemeClr val="accent4"/>
                </a:solidFill>
              </a:rPr>
              <a:t>DTI 112</a:t>
            </a:r>
            <a:endParaRPr lang="en-US" sz="6600" b="1" cap="none" spc="0" dirty="0">
              <a:ln/>
              <a:solidFill>
                <a:schemeClr val="accent4"/>
              </a:solidFill>
              <a:effectLst/>
            </a:endParaRPr>
          </a:p>
        </p:txBody>
      </p:sp>
      <p:pic>
        <p:nvPicPr>
          <p:cNvPr id="6" name="Picture 5">
            <a:extLst>
              <a:ext uri="{FF2B5EF4-FFF2-40B4-BE49-F238E27FC236}">
                <a16:creationId xmlns:a16="http://schemas.microsoft.com/office/drawing/2014/main" id="{8DEF5FA8-7ED3-0E9D-59FF-CE25C6156BC1}"/>
              </a:ext>
            </a:extLst>
          </p:cNvPr>
          <p:cNvPicPr>
            <a:picLocks noChangeAspect="1"/>
          </p:cNvPicPr>
          <p:nvPr/>
        </p:nvPicPr>
        <p:blipFill>
          <a:blip r:embed="rId2"/>
          <a:stretch>
            <a:fillRect/>
          </a:stretch>
        </p:blipFill>
        <p:spPr>
          <a:xfrm>
            <a:off x="284672" y="251873"/>
            <a:ext cx="11568022" cy="1999470"/>
          </a:xfrm>
          <a:prstGeom prst="rect">
            <a:avLst/>
          </a:prstGeom>
        </p:spPr>
      </p:pic>
      <p:sp>
        <p:nvSpPr>
          <p:cNvPr id="5" name="Rectangle 4">
            <a:extLst>
              <a:ext uri="{FF2B5EF4-FFF2-40B4-BE49-F238E27FC236}">
                <a16:creationId xmlns:a16="http://schemas.microsoft.com/office/drawing/2014/main" id="{18550752-A087-39FF-9A70-83C41C4CDB73}"/>
              </a:ext>
            </a:extLst>
          </p:cNvPr>
          <p:cNvSpPr/>
          <p:nvPr/>
        </p:nvSpPr>
        <p:spPr>
          <a:xfrm>
            <a:off x="405584" y="5435079"/>
            <a:ext cx="457689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relaxedInset"/>
              <a:contourClr>
                <a:schemeClr val="bg1">
                  <a:lumMod val="65000"/>
                </a:schemeClr>
              </a:contourClr>
            </a:sp3d>
          </a:bodyPr>
          <a:lstStyle/>
          <a:p>
            <a:pPr lvl="1" algn="ctr"/>
            <a:r>
              <a:rPr lang="en-US" sz="5400" b="1" dirty="0">
                <a:ln/>
                <a:solidFill>
                  <a:schemeClr val="accent3"/>
                </a:solidFill>
                <a:effectLst>
                  <a:glow rad="228600">
                    <a:schemeClr val="accent2">
                      <a:satMod val="175000"/>
                      <a:alpha val="40000"/>
                    </a:schemeClr>
                  </a:glow>
                </a:effectLst>
              </a:rPr>
              <a:t>LECTURE 07</a:t>
            </a:r>
          </a:p>
        </p:txBody>
      </p:sp>
      <p:sp>
        <p:nvSpPr>
          <p:cNvPr id="7" name="Slide Number Placeholder 6">
            <a:extLst>
              <a:ext uri="{FF2B5EF4-FFF2-40B4-BE49-F238E27FC236}">
                <a16:creationId xmlns:a16="http://schemas.microsoft.com/office/drawing/2014/main" id="{59905A77-5A2C-7645-C3F7-D163623C734F}"/>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679982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highlight>
                  <a:srgbClr val="00FF00"/>
                </a:highlight>
              </a:rPr>
              <a:t>Exclusive-OR Logic</a:t>
            </a:r>
          </a:p>
          <a:p>
            <a:pPr marL="0" indent="0">
              <a:buNone/>
            </a:pPr>
            <a:r>
              <a:rPr lang="en-US" spc="50" dirty="0">
                <a:ln w="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it is actually a combination of two AND gates, one OR gate, and two inverters, as shown in Figure 5–5(a).</a:t>
            </a:r>
            <a:endParaRPr lang="en-US" spc="50" dirty="0">
              <a:ln w="0"/>
              <a:solidFill>
                <a:schemeClr val="bg1"/>
              </a:solidFill>
              <a:effectLst>
                <a:outerShdw blurRad="38100" dist="38100" dir="2700000" algn="tl">
                  <a:srgbClr val="000000">
                    <a:alpha val="43137"/>
                  </a:srgbClr>
                </a:outerShdw>
              </a:effectLst>
              <a:highlight>
                <a:srgbClr val="000080"/>
              </a:highlight>
            </a:endParaRPr>
          </a:p>
          <a:p>
            <a:pPr marL="0" indent="0">
              <a:buNone/>
            </a:pPr>
            <a:endParaRPr lang="en-US" b="1" dirty="0">
              <a:ln w="0"/>
              <a:solidFill>
                <a:schemeClr val="bg1"/>
              </a:solidFill>
              <a:effectLst>
                <a:outerShdw blurRad="38100" dist="38100" dir="2700000" algn="tl">
                  <a:srgbClr val="000000">
                    <a:alpha val="43137"/>
                  </a:srgbClr>
                </a:outerShdw>
              </a:effectLst>
              <a:highlight>
                <a:srgbClr val="00008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4" name="Picture 13">
            <a:extLst>
              <a:ext uri="{FF2B5EF4-FFF2-40B4-BE49-F238E27FC236}">
                <a16:creationId xmlns:a16="http://schemas.microsoft.com/office/drawing/2014/main" id="{27732252-073F-885E-4F41-A2DE7B593E5D}"/>
              </a:ext>
            </a:extLst>
          </p:cNvPr>
          <p:cNvPicPr>
            <a:picLocks noChangeAspect="1"/>
          </p:cNvPicPr>
          <p:nvPr/>
        </p:nvPicPr>
        <p:blipFill>
          <a:blip r:embed="rId4"/>
          <a:stretch>
            <a:fillRect/>
          </a:stretch>
        </p:blipFill>
        <p:spPr>
          <a:xfrm>
            <a:off x="3550577" y="3343274"/>
            <a:ext cx="7534366" cy="3240118"/>
          </a:xfrm>
          <a:prstGeom prst="rect">
            <a:avLst/>
          </a:prstGeom>
          <a:ln w="190500" cap="sq">
            <a:solidFill>
              <a:schemeClr val="bg2">
                <a:lumMod val="60000"/>
                <a:lumOff val="40000"/>
              </a:schemeClr>
            </a:solidFill>
            <a:prstDash val="solid"/>
            <a:miter lim="800000"/>
          </a:ln>
          <a:effectLst>
            <a:glow rad="228600">
              <a:schemeClr val="accent1">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p:spPr>
      </p:pic>
    </p:spTree>
    <p:extLst>
      <p:ext uri="{BB962C8B-B14F-4D97-AF65-F5344CB8AC3E}">
        <p14:creationId xmlns:p14="http://schemas.microsoft.com/office/powerpoint/2010/main" val="145815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0000FF"/>
                </a:highlight>
              </a:rPr>
              <a:t>Truth table for an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0000FF"/>
                </a:highlight>
              </a:rPr>
              <a:t>exclusiveOR</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0000FF"/>
                </a:highlight>
              </a:rPr>
              <a:t>.     </a:t>
            </a:r>
          </a:p>
          <a:p>
            <a:pPr marL="0" indent="0">
              <a:buNone/>
            </a:pPr>
            <a:endParaRPr lang="en-US" b="1" dirty="0">
              <a:ln w="0"/>
              <a:solidFill>
                <a:schemeClr val="bg1"/>
              </a:solidFill>
              <a:effectLst>
                <a:outerShdw blurRad="38100" dist="38100" dir="2700000" algn="tl">
                  <a:srgbClr val="000000">
                    <a:alpha val="43137"/>
                  </a:srgbClr>
                </a:outerShdw>
              </a:effectLst>
              <a:highlight>
                <a:srgbClr val="00008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FD1C8585-FCEB-9504-90D3-42A7A1381516}"/>
              </a:ext>
            </a:extLst>
          </p:cNvPr>
          <p:cNvPicPr>
            <a:picLocks noChangeAspect="1"/>
          </p:cNvPicPr>
          <p:nvPr/>
        </p:nvPicPr>
        <p:blipFill>
          <a:blip r:embed="rId4"/>
          <a:stretch>
            <a:fillRect/>
          </a:stretch>
        </p:blipFill>
        <p:spPr>
          <a:xfrm>
            <a:off x="5434329" y="3063724"/>
            <a:ext cx="4463362" cy="3401773"/>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p:spPr>
      </p:pic>
      <p:pic>
        <p:nvPicPr>
          <p:cNvPr id="13" name="Picture 12">
            <a:extLst>
              <a:ext uri="{FF2B5EF4-FFF2-40B4-BE49-F238E27FC236}">
                <a16:creationId xmlns:a16="http://schemas.microsoft.com/office/drawing/2014/main" id="{B993B0EA-DDD2-A51C-708E-F0F1C3404410}"/>
              </a:ext>
            </a:extLst>
          </p:cNvPr>
          <p:cNvPicPr>
            <a:picLocks noChangeAspect="1"/>
          </p:cNvPicPr>
          <p:nvPr/>
        </p:nvPicPr>
        <p:blipFill>
          <a:blip r:embed="rId5"/>
          <a:stretch>
            <a:fillRect/>
          </a:stretch>
        </p:blipFill>
        <p:spPr>
          <a:xfrm>
            <a:off x="1784410" y="3629744"/>
            <a:ext cx="2343150" cy="1657350"/>
          </a:xfrm>
          <a:prstGeom prst="rect">
            <a:avLst/>
          </a:prstGeom>
          <a:ln w="228600" cap="sq" cmpd="thickThin">
            <a:solidFill>
              <a:srgbClr val="66FFFF"/>
            </a:solidFill>
            <a:prstDash val="solid"/>
            <a:miter lim="800000"/>
          </a:ln>
          <a:effectLst>
            <a:innerShdw blurRad="76200">
              <a:srgbClr val="000000"/>
            </a:innerShdw>
          </a:effectLst>
        </p:spPr>
      </p:pic>
    </p:spTree>
    <p:extLst>
      <p:ext uri="{BB962C8B-B14F-4D97-AF65-F5344CB8AC3E}">
        <p14:creationId xmlns:p14="http://schemas.microsoft.com/office/powerpoint/2010/main" val="2782898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800000"/>
                </a:highlight>
              </a:rPr>
              <a:t>Exclusive-NOR Logic</a:t>
            </a:r>
          </a:p>
          <a:p>
            <a:pPr marL="0" indent="0">
              <a:buNone/>
            </a:pPr>
            <a:r>
              <a:rPr lang="en-US" b="1" dirty="0">
                <a:solidFill>
                  <a:schemeClr val="bg1"/>
                </a:solidFill>
                <a:effectLst>
                  <a:outerShdw blurRad="38100" dist="38100" dir="2700000" algn="tl">
                    <a:srgbClr val="000000">
                      <a:alpha val="43137"/>
                    </a:srgbClr>
                  </a:outerShdw>
                </a:effectLst>
              </a:rPr>
              <a:t>As you know, the complement of the exclusive-OR function is the exclusive-NOR, which is derived as follows:</a:t>
            </a:r>
          </a:p>
          <a:p>
            <a:pPr marL="0" indent="0">
              <a:buNone/>
            </a:pPr>
            <a:endParaRPr lang="en-US" b="1" dirty="0">
              <a:ln w="12700" cmpd="sng">
                <a:solidFill>
                  <a:schemeClr val="accent4"/>
                </a:solidFill>
                <a:prstDash val="solid"/>
              </a:ln>
              <a:solidFill>
                <a:schemeClr val="bg1"/>
              </a:solidFill>
              <a:effectLst>
                <a:outerShdw blurRad="38100" dist="38100" dir="2700000" algn="tl">
                  <a:srgbClr val="000000">
                    <a:alpha val="43137"/>
                  </a:srgbClr>
                </a:outerShdw>
              </a:effectLst>
              <a:highlight>
                <a:srgbClr val="8000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DFD587F1-C9F9-C14E-98DB-84EADE8B1ABA}"/>
              </a:ext>
            </a:extLst>
          </p:cNvPr>
          <p:cNvPicPr>
            <a:picLocks noChangeAspect="1"/>
          </p:cNvPicPr>
          <p:nvPr/>
        </p:nvPicPr>
        <p:blipFill>
          <a:blip r:embed="rId4"/>
          <a:stretch>
            <a:fillRect/>
          </a:stretch>
        </p:blipFill>
        <p:spPr>
          <a:xfrm>
            <a:off x="4557532" y="3300561"/>
            <a:ext cx="6372225" cy="571500"/>
          </a:xfrm>
          <a:prstGeom prst="rect">
            <a:avLst/>
          </a:prstGeom>
          <a:ln w="57150">
            <a:solidFill>
              <a:srgbClr val="00B0F0"/>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F42713ED-3780-396A-9741-95BD1A95A384}"/>
              </a:ext>
            </a:extLst>
          </p:cNvPr>
          <p:cNvPicPr>
            <a:picLocks noChangeAspect="1"/>
          </p:cNvPicPr>
          <p:nvPr/>
        </p:nvPicPr>
        <p:blipFill>
          <a:blip r:embed="rId5"/>
          <a:stretch>
            <a:fillRect/>
          </a:stretch>
        </p:blipFill>
        <p:spPr>
          <a:xfrm>
            <a:off x="1217491" y="4173148"/>
            <a:ext cx="9634539" cy="2439717"/>
          </a:xfrm>
          <a:prstGeom prst="rect">
            <a:avLst/>
          </a:prstGeom>
          <a:ln w="190500" cap="sq">
            <a:solidFill>
              <a:srgbClr val="FF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47293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800000"/>
                </a:highlight>
              </a:rPr>
              <a:t>Exclusive-NOR Logic</a:t>
            </a:r>
          </a:p>
          <a:p>
            <a:pPr marL="0" indent="0">
              <a:buNone/>
            </a:pPr>
            <a:endParaRPr lang="en-US" b="1" dirty="0">
              <a:ln w="12700" cmpd="sng">
                <a:solidFill>
                  <a:schemeClr val="accent4"/>
                </a:solidFill>
                <a:prstDash val="solid"/>
              </a:ln>
              <a:solidFill>
                <a:schemeClr val="bg1"/>
              </a:solidFill>
              <a:effectLst>
                <a:outerShdw blurRad="38100" dist="38100" dir="2700000" algn="tl">
                  <a:srgbClr val="000000">
                    <a:alpha val="43137"/>
                  </a:srgbClr>
                </a:outerShdw>
              </a:effectLst>
              <a:highlight>
                <a:srgbClr val="8000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DD969010-D375-1D42-2F5C-A8F21B3F3C3C}"/>
              </a:ext>
            </a:extLst>
          </p:cNvPr>
          <p:cNvPicPr>
            <a:picLocks noChangeAspect="1"/>
          </p:cNvPicPr>
          <p:nvPr/>
        </p:nvPicPr>
        <p:blipFill>
          <a:blip r:embed="rId4"/>
          <a:stretch>
            <a:fillRect/>
          </a:stretch>
        </p:blipFill>
        <p:spPr>
          <a:xfrm>
            <a:off x="2028464" y="3114313"/>
            <a:ext cx="7072404" cy="3286487"/>
          </a:xfrm>
          <a:prstGeom prst="rect">
            <a:avLst/>
          </a:prstGeom>
          <a:ln w="228600" cap="sq" cmpd="thickThin">
            <a:solidFill>
              <a:schemeClr val="accent5">
                <a:lumMod val="50000"/>
              </a:schemeClr>
            </a:solidFill>
            <a:prstDash val="solid"/>
            <a:miter lim="800000"/>
          </a:ln>
          <a:effectLst>
            <a:glow rad="228600">
              <a:schemeClr val="accent5">
                <a:satMod val="175000"/>
                <a:alpha val="40000"/>
              </a:schemeClr>
            </a:glow>
            <a:innerShdw blurRad="76200">
              <a:srgbClr val="000000"/>
            </a:innerShdw>
          </a:effectLst>
        </p:spPr>
      </p:pic>
    </p:spTree>
    <p:extLst>
      <p:ext uri="{BB962C8B-B14F-4D97-AF65-F5344CB8AC3E}">
        <p14:creationId xmlns:p14="http://schemas.microsoft.com/office/powerpoint/2010/main" val="271271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800000"/>
                </a:highlight>
              </a:rPr>
              <a:t>   </a:t>
            </a:r>
          </a:p>
          <a:p>
            <a:pPr marL="0" indent="0">
              <a:buNone/>
            </a:pPr>
            <a:endParaRPr lang="en-US" b="1" dirty="0">
              <a:ln w="12700" cmpd="sng">
                <a:solidFill>
                  <a:schemeClr val="accent4"/>
                </a:solidFill>
                <a:prstDash val="solid"/>
              </a:ln>
              <a:solidFill>
                <a:schemeClr val="bg1"/>
              </a:solidFill>
              <a:effectLst>
                <a:outerShdw blurRad="38100" dist="38100" dir="2700000" algn="tl">
                  <a:srgbClr val="000000">
                    <a:alpha val="43137"/>
                  </a:srgbClr>
                </a:outerShdw>
              </a:effectLst>
              <a:highlight>
                <a:srgbClr val="8000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EFE8CE11-6B22-4049-731A-7A70E0867CB1}"/>
              </a:ext>
            </a:extLst>
          </p:cNvPr>
          <p:cNvPicPr>
            <a:picLocks noChangeAspect="1"/>
          </p:cNvPicPr>
          <p:nvPr/>
        </p:nvPicPr>
        <p:blipFill>
          <a:blip r:embed="rId4"/>
          <a:stretch>
            <a:fillRect/>
          </a:stretch>
        </p:blipFill>
        <p:spPr>
          <a:xfrm>
            <a:off x="336433" y="322588"/>
            <a:ext cx="9903122" cy="1457325"/>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a:extLst>
              <a:ext uri="{FF2B5EF4-FFF2-40B4-BE49-F238E27FC236}">
                <a16:creationId xmlns:a16="http://schemas.microsoft.com/office/drawing/2014/main" id="{6BC718D6-D233-844A-A606-2FCF72220F0D}"/>
              </a:ext>
            </a:extLst>
          </p:cNvPr>
          <p:cNvPicPr>
            <a:picLocks noChangeAspect="1"/>
          </p:cNvPicPr>
          <p:nvPr/>
        </p:nvPicPr>
        <p:blipFill>
          <a:blip r:embed="rId5"/>
          <a:stretch>
            <a:fillRect/>
          </a:stretch>
        </p:blipFill>
        <p:spPr>
          <a:xfrm>
            <a:off x="828136" y="2027209"/>
            <a:ext cx="10524226" cy="4556184"/>
          </a:xfrm>
          <a:prstGeom prst="rect">
            <a:avLst/>
          </a:prstGeom>
          <a:ln w="190500" cap="sq">
            <a:solidFill>
              <a:srgbClr val="66FFF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257699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b="1" dirty="0">
                <a:solidFill>
                  <a:schemeClr val="bg1"/>
                </a:solidFill>
                <a:effectLst>
                  <a:outerShdw blurRad="38100" dist="38100" dir="2700000" algn="tl">
                    <a:srgbClr val="000000">
                      <a:alpha val="43137"/>
                    </a:srgbClr>
                  </a:outerShdw>
                </a:effectLst>
              </a:rPr>
              <a:t>Let’s examine the following Boolean expression: </a:t>
            </a:r>
            <a:r>
              <a:rPr lang="en-US" b="1" dirty="0">
                <a:solidFill>
                  <a:schemeClr val="bg1"/>
                </a:solidFill>
                <a:effectLst>
                  <a:outerShdw blurRad="38100" dist="38100" dir="2700000" algn="tl">
                    <a:srgbClr val="000000">
                      <a:alpha val="43137"/>
                    </a:srgbClr>
                  </a:outerShdw>
                </a:effectLst>
                <a:highlight>
                  <a:srgbClr val="66FFFF"/>
                </a:highlight>
              </a:rPr>
              <a:t>X = AB + CDE </a:t>
            </a:r>
          </a:p>
          <a:p>
            <a:pPr marL="0" indent="0">
              <a:buNone/>
            </a:pPr>
            <a:r>
              <a:rPr lang="en-US" b="1" dirty="0">
                <a:solidFill>
                  <a:schemeClr val="bg1"/>
                </a:solidFill>
                <a:effectLst>
                  <a:outerShdw blurRad="38100" dist="38100" dir="2700000" algn="tl">
                    <a:srgbClr val="000000">
                      <a:alpha val="43137"/>
                    </a:srgbClr>
                  </a:outerShdw>
                </a:effectLst>
              </a:rPr>
              <a:t>A brief inspection shows that this expression is composed of two terms, AB and CDE, with a domain of five variables. The first term is formed by ANDing A with B, and the second term is formed by ANDing C, D, and E. The two terms are then </a:t>
            </a:r>
            <a:r>
              <a:rPr lang="en-US" b="1" dirty="0" err="1">
                <a:solidFill>
                  <a:schemeClr val="bg1"/>
                </a:solidFill>
                <a:effectLst>
                  <a:outerShdw blurRad="38100" dist="38100" dir="2700000" algn="tl">
                    <a:srgbClr val="000000">
                      <a:alpha val="43137"/>
                    </a:srgbClr>
                  </a:outerShdw>
                </a:effectLst>
              </a:rPr>
              <a:t>ORed</a:t>
            </a:r>
            <a:r>
              <a:rPr lang="en-US" b="1" dirty="0">
                <a:solidFill>
                  <a:schemeClr val="bg1"/>
                </a:solidFill>
                <a:effectLst>
                  <a:outerShdw blurRad="38100" dist="38100" dir="2700000" algn="tl">
                    <a:srgbClr val="000000">
                      <a:alpha val="43137"/>
                    </a:srgbClr>
                  </a:outerShdw>
                </a:effectLst>
              </a:rPr>
              <a:t> to form the output X. These operations are indicated in the structure of the expression as follows: </a:t>
            </a:r>
            <a:endParaRPr lang="en-US" sz="2800" b="1" dirty="0">
              <a:ln w="12700" cmpd="sng">
                <a:solidFill>
                  <a:schemeClr val="accent4"/>
                </a:solidFill>
                <a:prstDash val="solid"/>
              </a:ln>
              <a:solidFill>
                <a:schemeClr val="bg1"/>
              </a:solidFill>
              <a:effectLst>
                <a:outerShdw blurRad="38100" dist="38100" dir="2700000" algn="tl">
                  <a:srgbClr val="000000">
                    <a:alpha val="43137"/>
                  </a:srgbClr>
                </a:outerShdw>
              </a:effectLst>
              <a:highlight>
                <a:srgbClr val="8000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IMPLEMENT COMBINATIONAL LOGIC</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088CDEB4-4C28-DEA3-7DBD-EC7B686F5E4A}"/>
              </a:ext>
            </a:extLst>
          </p:cNvPr>
          <p:cNvPicPr>
            <a:picLocks noChangeAspect="1"/>
          </p:cNvPicPr>
          <p:nvPr/>
        </p:nvPicPr>
        <p:blipFill>
          <a:blip r:embed="rId4"/>
          <a:stretch>
            <a:fillRect/>
          </a:stretch>
        </p:blipFill>
        <p:spPr>
          <a:xfrm>
            <a:off x="3690577" y="4723647"/>
            <a:ext cx="4858188" cy="1703012"/>
          </a:xfrm>
          <a:prstGeom prst="rect">
            <a:avLst/>
          </a:prstGeom>
          <a:ln w="190500" cap="sq">
            <a:solidFill>
              <a:schemeClr val="accent3">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242738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b="1" dirty="0">
                <a:solidFill>
                  <a:schemeClr val="bg1"/>
                </a:solidFill>
                <a:effectLst>
                  <a:outerShdw blurRad="38100" dist="38100" dir="2700000" algn="tl">
                    <a:srgbClr val="000000">
                      <a:alpha val="43137"/>
                    </a:srgbClr>
                  </a:outerShdw>
                </a:effectLst>
              </a:rPr>
              <a:t>To implement this Boolean expression, a 2-input AND gate is required to form the term AB, and a 3-input AND gate is needed to form the term CDE. A 2-input OR gate is then required to combine the two AND terms. The resulting logic circuit is shown in Figure 5–9.</a:t>
            </a: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IMPLEMENT COMBINATIONAL LOGIC</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3EA2DEAF-B416-82E4-93FD-107A4FF5C649}"/>
              </a:ext>
            </a:extLst>
          </p:cNvPr>
          <p:cNvPicPr>
            <a:picLocks noChangeAspect="1"/>
          </p:cNvPicPr>
          <p:nvPr/>
        </p:nvPicPr>
        <p:blipFill>
          <a:blip r:embed="rId4"/>
          <a:stretch>
            <a:fillRect/>
          </a:stretch>
        </p:blipFill>
        <p:spPr>
          <a:xfrm>
            <a:off x="3444456" y="3584811"/>
            <a:ext cx="7398948" cy="3028950"/>
          </a:xfrm>
          <a:prstGeom prst="rect">
            <a:avLst/>
          </a:prstGeom>
          <a:ln w="190500" cap="sq">
            <a:solidFill>
              <a:srgbClr val="FFFF00"/>
            </a:solidFill>
            <a:prstDash val="solid"/>
            <a:miter lim="800000"/>
          </a:ln>
          <a:effectLst>
            <a:glow rad="228600">
              <a:schemeClr val="accent3">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p:spPr>
      </p:pic>
    </p:spTree>
    <p:extLst>
      <p:ext uri="{BB962C8B-B14F-4D97-AF65-F5344CB8AC3E}">
        <p14:creationId xmlns:p14="http://schemas.microsoft.com/office/powerpoint/2010/main" val="54368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b="1" dirty="0">
                <a:solidFill>
                  <a:schemeClr val="bg1"/>
                </a:solidFill>
                <a:effectLst>
                  <a:outerShdw blurRad="38100" dist="38100" dir="2700000" algn="tl">
                    <a:srgbClr val="000000">
                      <a:alpha val="43137"/>
                    </a:srgbClr>
                  </a:outerShdw>
                </a:effectLst>
              </a:rPr>
              <a:t>As another example, let’s implement the following expression:</a:t>
            </a:r>
          </a:p>
          <a:p>
            <a:pPr marL="0" indent="0">
              <a:buNone/>
            </a:pPr>
            <a:r>
              <a:rPr lang="en-US" b="1" dirty="0">
                <a:solidFill>
                  <a:schemeClr val="bg1"/>
                </a:solidFill>
                <a:effectLst>
                  <a:outerShdw blurRad="38100" dist="38100" dir="2700000" algn="tl">
                    <a:srgbClr val="000000">
                      <a:alpha val="43137"/>
                    </a:srgbClr>
                  </a:outerShdw>
                </a:effectLst>
              </a:rPr>
              <a:t>A breakdown of this expression shows that the terms AB and (CD + EF) are ANDed. The term CD + EF is formed by first ANDing C and D and ANDing E and F, and then </a:t>
            </a:r>
            <a:r>
              <a:rPr lang="en-US" b="1" dirty="0" err="1">
                <a:solidFill>
                  <a:schemeClr val="bg1"/>
                </a:solidFill>
                <a:effectLst>
                  <a:outerShdw blurRad="38100" dist="38100" dir="2700000" algn="tl">
                    <a:srgbClr val="000000">
                      <a:alpha val="43137"/>
                    </a:srgbClr>
                  </a:outerShdw>
                </a:effectLst>
              </a:rPr>
              <a:t>ORing</a:t>
            </a:r>
            <a:r>
              <a:rPr lang="en-US" b="1" dirty="0">
                <a:solidFill>
                  <a:schemeClr val="bg1"/>
                </a:solidFill>
                <a:effectLst>
                  <a:outerShdw blurRad="38100" dist="38100" dir="2700000" algn="tl">
                    <a:srgbClr val="000000">
                      <a:alpha val="43137"/>
                    </a:srgbClr>
                  </a:outerShdw>
                </a:effectLst>
              </a:rPr>
              <a:t> these two terms. This structure is indicated in relation to the expression as follows:</a:t>
            </a: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IMPLEMENT COMBINATIONAL LOGIC</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A38A267F-FF9E-C344-279F-33554F5D1E8D}"/>
              </a:ext>
            </a:extLst>
          </p:cNvPr>
          <p:cNvPicPr>
            <a:picLocks noChangeAspect="1"/>
          </p:cNvPicPr>
          <p:nvPr/>
        </p:nvPicPr>
        <p:blipFill>
          <a:blip r:embed="rId4"/>
          <a:stretch>
            <a:fillRect/>
          </a:stretch>
        </p:blipFill>
        <p:spPr>
          <a:xfrm>
            <a:off x="9416631" y="2072838"/>
            <a:ext cx="2466975" cy="571500"/>
          </a:xfrm>
          <a:prstGeom prst="rect">
            <a:avLst/>
          </a:prstGeom>
          <a:ln w="88900" cap="sq" cmpd="thickThin">
            <a:solidFill>
              <a:schemeClr val="accent5">
                <a:lumMod val="75000"/>
              </a:schemeClr>
            </a:solidFill>
            <a:prstDash val="solid"/>
            <a:miter lim="800000"/>
          </a:ln>
          <a:effectLst>
            <a:innerShdw blurRad="76200">
              <a:srgbClr val="000000"/>
            </a:innerShdw>
          </a:effectLst>
        </p:spPr>
      </p:pic>
      <p:pic>
        <p:nvPicPr>
          <p:cNvPr id="14" name="Picture 13">
            <a:extLst>
              <a:ext uri="{FF2B5EF4-FFF2-40B4-BE49-F238E27FC236}">
                <a16:creationId xmlns:a16="http://schemas.microsoft.com/office/drawing/2014/main" id="{14FCE86A-E76C-649A-8E3B-83042BB11F6B}"/>
              </a:ext>
            </a:extLst>
          </p:cNvPr>
          <p:cNvPicPr>
            <a:picLocks noChangeAspect="1"/>
          </p:cNvPicPr>
          <p:nvPr/>
        </p:nvPicPr>
        <p:blipFill>
          <a:blip r:embed="rId5"/>
          <a:stretch>
            <a:fillRect/>
          </a:stretch>
        </p:blipFill>
        <p:spPr>
          <a:xfrm>
            <a:off x="2934417" y="4129716"/>
            <a:ext cx="5286555" cy="2296952"/>
          </a:xfrm>
          <a:prstGeom prst="rect">
            <a:avLst/>
          </a:prstGeom>
          <a:ln w="190500" cap="sq">
            <a:solidFill>
              <a:schemeClr val="accent6">
                <a:lumMod val="75000"/>
              </a:schemeClr>
            </a:solidFill>
            <a:prstDash val="solid"/>
            <a:miter lim="800000"/>
          </a:ln>
          <a:effectLst>
            <a:glow rad="228600">
              <a:schemeClr val="accent1">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92249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b="1" dirty="0">
                <a:solidFill>
                  <a:schemeClr val="bg1"/>
                </a:solidFill>
                <a:effectLst>
                  <a:outerShdw blurRad="38100" dist="38100" dir="2700000" algn="tl">
                    <a:srgbClr val="000000">
                      <a:alpha val="43137"/>
                    </a:srgbClr>
                  </a:outerShdw>
                </a:effectLst>
              </a:rPr>
              <a:t>The logic gates required to implement                                are as follows:</a:t>
            </a: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IMPLEMENT COMBINATIONAL LOGIC</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18</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A38A267F-FF9E-C344-279F-33554F5D1E8D}"/>
              </a:ext>
            </a:extLst>
          </p:cNvPr>
          <p:cNvPicPr>
            <a:picLocks noChangeAspect="1"/>
          </p:cNvPicPr>
          <p:nvPr/>
        </p:nvPicPr>
        <p:blipFill>
          <a:blip r:embed="rId4"/>
          <a:stretch>
            <a:fillRect/>
          </a:stretch>
        </p:blipFill>
        <p:spPr>
          <a:xfrm>
            <a:off x="5937129" y="2221971"/>
            <a:ext cx="2466975" cy="571500"/>
          </a:xfrm>
          <a:prstGeom prst="rect">
            <a:avLst/>
          </a:prstGeom>
          <a:ln w="88900" cap="sq" cmpd="thickThin">
            <a:solidFill>
              <a:schemeClr val="accent5">
                <a:lumMod val="75000"/>
              </a:schemeClr>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5A2681DD-32D9-2C08-97A5-62BDD2AA0457}"/>
              </a:ext>
            </a:extLst>
          </p:cNvPr>
          <p:cNvPicPr>
            <a:picLocks noChangeAspect="1"/>
          </p:cNvPicPr>
          <p:nvPr/>
        </p:nvPicPr>
        <p:blipFill>
          <a:blip r:embed="rId5"/>
          <a:stretch>
            <a:fillRect/>
          </a:stretch>
        </p:blipFill>
        <p:spPr>
          <a:xfrm>
            <a:off x="1844524" y="3345612"/>
            <a:ext cx="7722169" cy="2399580"/>
          </a:xfrm>
          <a:prstGeom prst="rect">
            <a:avLst/>
          </a:prstGeom>
          <a:ln w="190500" cap="sq">
            <a:solidFill>
              <a:srgbClr val="00B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1717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b="1" dirty="0">
                <a:solidFill>
                  <a:schemeClr val="bg1"/>
                </a:solidFill>
                <a:effectLst>
                  <a:outerShdw blurRad="38100" dist="38100" dir="2700000" algn="tl">
                    <a:srgbClr val="000000">
                      <a:alpha val="43137"/>
                    </a:srgbClr>
                  </a:outerShdw>
                </a:effectLst>
              </a:rPr>
              <a:t> :</a:t>
            </a: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IMPLEMENT COMBINATIONAL LOGIC</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3" name="Picture 12">
            <a:extLst>
              <a:ext uri="{FF2B5EF4-FFF2-40B4-BE49-F238E27FC236}">
                <a16:creationId xmlns:a16="http://schemas.microsoft.com/office/drawing/2014/main" id="{B28A3E1D-133A-F107-406A-FB493722F0F4}"/>
              </a:ext>
            </a:extLst>
          </p:cNvPr>
          <p:cNvPicPr>
            <a:picLocks noChangeAspect="1"/>
          </p:cNvPicPr>
          <p:nvPr/>
        </p:nvPicPr>
        <p:blipFill>
          <a:blip r:embed="rId4"/>
          <a:stretch>
            <a:fillRect/>
          </a:stretch>
        </p:blipFill>
        <p:spPr>
          <a:xfrm>
            <a:off x="593337" y="2470569"/>
            <a:ext cx="11161590" cy="4048125"/>
          </a:xfrm>
          <a:prstGeom prst="rect">
            <a:avLst/>
          </a:prstGeom>
          <a:ln w="190500" cap="sq">
            <a:solidFill>
              <a:srgbClr val="00B0F0"/>
            </a:solidFill>
            <a:prstDash val="solid"/>
            <a:miter lim="800000"/>
          </a:ln>
          <a:effectLst>
            <a:glow rad="228600">
              <a:schemeClr val="accent3">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324937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p:txBody>
          <a:bodyPr/>
          <a:lstStyle/>
          <a:p>
            <a:r>
              <a:rPr lang="en-US" dirty="0"/>
              <a:t>Computer Architecture</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65826" y="2289389"/>
            <a:ext cx="11473132" cy="4295955"/>
          </a:xfrm>
        </p:spPr>
        <p:txBody>
          <a:bodyPr>
            <a:normAutofit/>
          </a:bodyPr>
          <a:lstStyle/>
          <a:p>
            <a:pPr marL="0" indent="0">
              <a:buNone/>
            </a:pPr>
            <a:r>
              <a:rPr lang="en-US" sz="2800" b="1" dirty="0">
                <a:solidFill>
                  <a:schemeClr val="bg2"/>
                </a:solidFill>
              </a:rPr>
              <a:t>Link to </a:t>
            </a:r>
            <a:r>
              <a:rPr lang="en-US" sz="2800" b="1" dirty="0" err="1">
                <a:solidFill>
                  <a:schemeClr val="bg2"/>
                </a:solidFill>
              </a:rPr>
              <a:t>powerpoint</a:t>
            </a:r>
            <a:r>
              <a:rPr lang="en-US" sz="2800" b="1" dirty="0">
                <a:solidFill>
                  <a:schemeClr val="bg2"/>
                </a:solidFill>
              </a:rPr>
              <a:t> handout : </a:t>
            </a:r>
          </a:p>
          <a:p>
            <a:pPr marL="0" indent="0">
              <a:buNone/>
            </a:pPr>
            <a:r>
              <a:rPr lang="en-US" sz="2800" b="1" dirty="0">
                <a:solidFill>
                  <a:schemeClr val="bg2"/>
                </a:solidFill>
              </a:rPr>
              <a:t>             </a:t>
            </a:r>
            <a:r>
              <a:rPr lang="en-US" sz="3600" b="1" dirty="0">
                <a:solidFill>
                  <a:srgbClr val="0070C0"/>
                </a:solidFill>
              </a:rPr>
              <a:t>https://kbucomsci.weebly.com</a:t>
            </a:r>
            <a:endParaRPr lang="en-US" sz="2800" b="1" dirty="0">
              <a:solidFill>
                <a:srgbClr val="0070C0"/>
              </a:solidFill>
            </a:endParaRPr>
          </a:p>
          <a:p>
            <a:pPr marL="0" indent="0">
              <a:buNone/>
            </a:pPr>
            <a:r>
              <a:rPr lang="en-US" sz="2800" b="1" dirty="0">
                <a:solidFill>
                  <a:schemeClr val="bg2"/>
                </a:solidFill>
              </a:rPr>
              <a:t>QR-Code to handout : </a:t>
            </a:r>
          </a:p>
        </p:txBody>
      </p:sp>
      <p:pic>
        <p:nvPicPr>
          <p:cNvPr id="7170" name="Picture 2">
            <a:extLst>
              <a:ext uri="{FF2B5EF4-FFF2-40B4-BE49-F238E27FC236}">
                <a16:creationId xmlns:a16="http://schemas.microsoft.com/office/drawing/2014/main" id="{D3CF70A5-AAE0-CDBB-15D5-53EAF01A2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67" y="3429000"/>
            <a:ext cx="3524250" cy="32409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18E1406-1BE0-BC5D-9580-C412AC1CD824}"/>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415074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highlight>
                  <a:srgbClr val="0000FF"/>
                </a:highlight>
              </a:rPr>
              <a:t> From a Truth Table to a Logic Circuit</a:t>
            </a:r>
          </a:p>
          <a:p>
            <a:pPr marL="0" indent="0">
              <a:buNone/>
            </a:pPr>
            <a:r>
              <a:rPr lang="en-US" b="1" dirty="0">
                <a:solidFill>
                  <a:schemeClr val="bg1"/>
                </a:solidFill>
                <a:effectLst>
                  <a:outerShdw blurRad="38100" dist="38100" dir="2700000" algn="tl">
                    <a:srgbClr val="000000">
                      <a:alpha val="43137"/>
                    </a:srgbClr>
                  </a:outerShdw>
                </a:effectLst>
              </a:rPr>
              <a:t>If you begin with a truth table instead of an expression, you can write the SOP expression from the truth table and then implement the logic circuit. Table 5–3 specifies a logic function.</a:t>
            </a: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IMPLEMENT COMBINATIONAL LOGIC</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1028FC11-1F3F-EFBF-ACCB-97097E79A4FD}"/>
              </a:ext>
            </a:extLst>
          </p:cNvPr>
          <p:cNvPicPr>
            <a:picLocks noChangeAspect="1"/>
          </p:cNvPicPr>
          <p:nvPr/>
        </p:nvPicPr>
        <p:blipFill>
          <a:blip r:embed="rId4"/>
          <a:stretch>
            <a:fillRect/>
          </a:stretch>
        </p:blipFill>
        <p:spPr>
          <a:xfrm>
            <a:off x="4005778" y="3621656"/>
            <a:ext cx="7300752" cy="3089693"/>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0729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highlight>
                  <a:srgbClr val="0000FF"/>
                </a:highlight>
              </a:rPr>
              <a:t> From a Truth Table to a Logic Circuit</a:t>
            </a:r>
          </a:p>
          <a:p>
            <a:pPr marL="0" indent="0">
              <a:buNone/>
            </a:pPr>
            <a:r>
              <a:rPr lang="en-US" b="1" dirty="0">
                <a:solidFill>
                  <a:schemeClr val="bg1"/>
                </a:solidFill>
                <a:effectLst>
                  <a:outerShdw blurRad="38100" dist="38100" dir="2700000" algn="tl">
                    <a:srgbClr val="000000">
                      <a:alpha val="43137"/>
                    </a:srgbClr>
                  </a:outerShdw>
                </a:effectLst>
              </a:rPr>
              <a:t>The Boolean SOP expression obtained from the truth table by </a:t>
            </a:r>
            <a:r>
              <a:rPr lang="en-US" b="1" dirty="0" err="1">
                <a:solidFill>
                  <a:schemeClr val="bg1"/>
                </a:solidFill>
                <a:effectLst>
                  <a:outerShdw blurRad="38100" dist="38100" dir="2700000" algn="tl">
                    <a:srgbClr val="000000">
                      <a:alpha val="43137"/>
                    </a:srgbClr>
                  </a:outerShdw>
                </a:effectLst>
              </a:rPr>
              <a:t>ORing</a:t>
            </a:r>
            <a:r>
              <a:rPr lang="en-US" b="1" dirty="0">
                <a:solidFill>
                  <a:schemeClr val="bg1"/>
                </a:solidFill>
                <a:effectLst>
                  <a:outerShdw blurRad="38100" dist="38100" dir="2700000" algn="tl">
                    <a:srgbClr val="000000">
                      <a:alpha val="43137"/>
                    </a:srgbClr>
                  </a:outerShdw>
                </a:effectLst>
              </a:rPr>
              <a:t> the product terms for which X 5 1 is</a:t>
            </a: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IMPLEMENT COMBINATIONAL LOGIC</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4" name="Picture 13">
            <a:extLst>
              <a:ext uri="{FF2B5EF4-FFF2-40B4-BE49-F238E27FC236}">
                <a16:creationId xmlns:a16="http://schemas.microsoft.com/office/drawing/2014/main" id="{0A29FF0B-9DB4-394F-9848-EAAA4D82A627}"/>
              </a:ext>
            </a:extLst>
          </p:cNvPr>
          <p:cNvPicPr>
            <a:picLocks noChangeAspect="1"/>
          </p:cNvPicPr>
          <p:nvPr/>
        </p:nvPicPr>
        <p:blipFill>
          <a:blip r:embed="rId4"/>
          <a:stretch>
            <a:fillRect/>
          </a:stretch>
        </p:blipFill>
        <p:spPr>
          <a:xfrm>
            <a:off x="1351291" y="3730089"/>
            <a:ext cx="8853758" cy="2981230"/>
          </a:xfrm>
          <a:prstGeom prst="rect">
            <a:avLst/>
          </a:prstGeom>
          <a:ln w="190500" cap="sq">
            <a:solidFill>
              <a:srgbClr val="92D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pic>
        <p:nvPicPr>
          <p:cNvPr id="12" name="Picture 11">
            <a:extLst>
              <a:ext uri="{FF2B5EF4-FFF2-40B4-BE49-F238E27FC236}">
                <a16:creationId xmlns:a16="http://schemas.microsoft.com/office/drawing/2014/main" id="{7BE89A3F-DA12-2720-2BA1-5FA4C5703C87}"/>
              </a:ext>
            </a:extLst>
          </p:cNvPr>
          <p:cNvPicPr>
            <a:picLocks noChangeAspect="1"/>
          </p:cNvPicPr>
          <p:nvPr/>
        </p:nvPicPr>
        <p:blipFill>
          <a:blip r:embed="rId5"/>
          <a:stretch>
            <a:fillRect/>
          </a:stretch>
        </p:blipFill>
        <p:spPr>
          <a:xfrm>
            <a:off x="3943618" y="3297087"/>
            <a:ext cx="2819489" cy="456485"/>
          </a:xfrm>
          <a:prstGeom prst="rect">
            <a:avLst/>
          </a:prstGeom>
          <a:ln w="88900" cap="sq" cmpd="thickThin">
            <a:solidFill>
              <a:schemeClr val="accent5">
                <a:lumMod val="75000"/>
              </a:schemeClr>
            </a:solidFill>
            <a:prstDash val="solid"/>
            <a:miter lim="800000"/>
          </a:ln>
          <a:effectLst>
            <a:glow rad="63500">
              <a:schemeClr val="accent4">
                <a:satMod val="175000"/>
                <a:alpha val="40000"/>
              </a:schemeClr>
            </a:glow>
            <a:innerShdw blurRad="76200">
              <a:srgbClr val="000000"/>
            </a:innerShdw>
          </a:effectLst>
        </p:spPr>
      </p:pic>
    </p:spTree>
    <p:extLst>
      <p:ext uri="{BB962C8B-B14F-4D97-AF65-F5344CB8AC3E}">
        <p14:creationId xmlns:p14="http://schemas.microsoft.com/office/powerpoint/2010/main" val="3600191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highlight>
                  <a:srgbClr val="0000FF"/>
                </a:highlight>
              </a:rPr>
              <a:t>    </a:t>
            </a:r>
            <a:endParaRPr lang="en-US" b="1" dirty="0">
              <a:solidFill>
                <a:schemeClr val="bg1"/>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IMPLEMENT COMBINATIONAL LOGIC</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22</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B5E035DC-520E-5EFA-E9C6-35A51D571883}"/>
              </a:ext>
            </a:extLst>
          </p:cNvPr>
          <p:cNvPicPr>
            <a:picLocks noChangeAspect="1"/>
          </p:cNvPicPr>
          <p:nvPr/>
        </p:nvPicPr>
        <p:blipFill>
          <a:blip r:embed="rId4"/>
          <a:stretch>
            <a:fillRect/>
          </a:stretch>
        </p:blipFill>
        <p:spPr>
          <a:xfrm>
            <a:off x="1165824" y="1844016"/>
            <a:ext cx="9039225" cy="4476750"/>
          </a:xfrm>
          <a:prstGeom prst="rect">
            <a:avLst/>
          </a:prstGeom>
          <a:ln w="228600" cap="sq" cmpd="thickThin">
            <a:solidFill>
              <a:schemeClr val="accent5">
                <a:lumMod val="75000"/>
              </a:schemeClr>
            </a:solidFill>
            <a:prstDash val="solid"/>
            <a:miter lim="800000"/>
          </a:ln>
          <a:effectLst>
            <a:glow rad="228600">
              <a:schemeClr val="accent1">
                <a:satMod val="175000"/>
                <a:alpha val="40000"/>
              </a:schemeClr>
            </a:glow>
            <a:innerShdw blurRad="76200">
              <a:srgbClr val="000000"/>
            </a:innerShdw>
          </a:effectLst>
        </p:spPr>
      </p:pic>
    </p:spTree>
    <p:extLst>
      <p:ext uri="{BB962C8B-B14F-4D97-AF65-F5344CB8AC3E}">
        <p14:creationId xmlns:p14="http://schemas.microsoft.com/office/powerpoint/2010/main" val="322474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highlight>
                  <a:srgbClr val="0000FF"/>
                </a:highlight>
              </a:rPr>
              <a:t>    </a:t>
            </a:r>
            <a:endParaRPr lang="en-US" b="1" dirty="0">
              <a:solidFill>
                <a:schemeClr val="bg1"/>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IMPLEMENT COMBINATIONAL LOGIC</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72D50901-80A8-2492-A6A7-52673661C805}"/>
              </a:ext>
            </a:extLst>
          </p:cNvPr>
          <p:cNvPicPr>
            <a:picLocks noChangeAspect="1"/>
          </p:cNvPicPr>
          <p:nvPr/>
        </p:nvPicPr>
        <p:blipFill>
          <a:blip r:embed="rId4"/>
          <a:stretch>
            <a:fillRect/>
          </a:stretch>
        </p:blipFill>
        <p:spPr>
          <a:xfrm>
            <a:off x="308394" y="575455"/>
            <a:ext cx="9153525" cy="1504950"/>
          </a:xfrm>
          <a:prstGeom prst="rect">
            <a:avLst/>
          </a:prstGeom>
          <a:ln w="190500" cap="sq">
            <a:solidFill>
              <a:srgbClr val="66FFFF"/>
            </a:solidFill>
            <a:prstDash val="solid"/>
            <a:miter lim="800000"/>
          </a:ln>
          <a:effectLst>
            <a:glow rad="228600">
              <a:schemeClr val="accent3">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a:extLst>
              <a:ext uri="{FF2B5EF4-FFF2-40B4-BE49-F238E27FC236}">
                <a16:creationId xmlns:a16="http://schemas.microsoft.com/office/drawing/2014/main" id="{6C3EB7C8-4AB3-2FE1-A17C-93409771E4C1}"/>
              </a:ext>
            </a:extLst>
          </p:cNvPr>
          <p:cNvPicPr>
            <a:picLocks noChangeAspect="1"/>
          </p:cNvPicPr>
          <p:nvPr/>
        </p:nvPicPr>
        <p:blipFill>
          <a:blip r:embed="rId5"/>
          <a:stretch>
            <a:fillRect/>
          </a:stretch>
        </p:blipFill>
        <p:spPr>
          <a:xfrm>
            <a:off x="308394" y="2330425"/>
            <a:ext cx="5628735" cy="4373571"/>
          </a:xfrm>
          <a:prstGeom prst="rect">
            <a:avLst/>
          </a:prstGeom>
          <a:ln w="190500" cap="sq">
            <a:solidFill>
              <a:schemeClr val="accent5">
                <a:lumMod val="75000"/>
              </a:schemeClr>
            </a:solidFill>
            <a:prstDash val="solid"/>
            <a:miter lim="800000"/>
          </a:ln>
          <a:effectLst>
            <a:glow rad="228600">
              <a:schemeClr val="accent5">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pic>
        <p:nvPicPr>
          <p:cNvPr id="14" name="Picture 13">
            <a:extLst>
              <a:ext uri="{FF2B5EF4-FFF2-40B4-BE49-F238E27FC236}">
                <a16:creationId xmlns:a16="http://schemas.microsoft.com/office/drawing/2014/main" id="{A5FCB84E-D45F-7D81-822F-DC389BC1F6C3}"/>
              </a:ext>
            </a:extLst>
          </p:cNvPr>
          <p:cNvPicPr>
            <a:picLocks noChangeAspect="1"/>
          </p:cNvPicPr>
          <p:nvPr/>
        </p:nvPicPr>
        <p:blipFill>
          <a:blip r:embed="rId6"/>
          <a:stretch>
            <a:fillRect/>
          </a:stretch>
        </p:blipFill>
        <p:spPr>
          <a:xfrm>
            <a:off x="3503943" y="2330426"/>
            <a:ext cx="8460895" cy="1224951"/>
          </a:xfrm>
          <a:prstGeom prst="rect">
            <a:avLst/>
          </a:prstGeom>
          <a:ln w="190500" cap="sq">
            <a:solidFill>
              <a:srgbClr val="66FFFF"/>
            </a:solidFill>
            <a:prstDash val="solid"/>
            <a:miter lim="800000"/>
          </a:ln>
          <a:effectLst>
            <a:glow rad="228600">
              <a:schemeClr val="accent4">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02868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highlight>
                  <a:srgbClr val="0000FF"/>
                </a:highlight>
              </a:rPr>
              <a:t>    </a:t>
            </a:r>
            <a:endParaRPr lang="en-US" b="1" dirty="0">
              <a:solidFill>
                <a:schemeClr val="bg1"/>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IMPLEMENT COMBINATIONAL LOGIC</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86496502-2C27-DE17-25F8-EBA14AD2D1B2}"/>
              </a:ext>
            </a:extLst>
          </p:cNvPr>
          <p:cNvPicPr>
            <a:picLocks noChangeAspect="1"/>
          </p:cNvPicPr>
          <p:nvPr/>
        </p:nvPicPr>
        <p:blipFill>
          <a:blip r:embed="rId4"/>
          <a:stretch>
            <a:fillRect/>
          </a:stretch>
        </p:blipFill>
        <p:spPr>
          <a:xfrm>
            <a:off x="308393" y="882410"/>
            <a:ext cx="10109073" cy="1390650"/>
          </a:xfrm>
          <a:prstGeom prst="rect">
            <a:avLst/>
          </a:prstGeom>
          <a:ln w="190500" cap="sq">
            <a:solidFill>
              <a:srgbClr val="66FFF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a:extLst>
              <a:ext uri="{FF2B5EF4-FFF2-40B4-BE49-F238E27FC236}">
                <a16:creationId xmlns:a16="http://schemas.microsoft.com/office/drawing/2014/main" id="{26D24428-E16B-5C61-38FE-A393EA5AABA6}"/>
              </a:ext>
            </a:extLst>
          </p:cNvPr>
          <p:cNvPicPr>
            <a:picLocks noChangeAspect="1"/>
          </p:cNvPicPr>
          <p:nvPr/>
        </p:nvPicPr>
        <p:blipFill>
          <a:blip r:embed="rId5"/>
          <a:stretch>
            <a:fillRect/>
          </a:stretch>
        </p:blipFill>
        <p:spPr>
          <a:xfrm>
            <a:off x="1398466" y="2465715"/>
            <a:ext cx="9807247" cy="4136308"/>
          </a:xfrm>
          <a:prstGeom prst="rect">
            <a:avLst/>
          </a:prstGeom>
          <a:ln w="190500" cap="sq">
            <a:solidFill>
              <a:schemeClr val="accent5">
                <a:lumMod val="75000"/>
              </a:schemeClr>
            </a:solidFill>
            <a:prstDash val="solid"/>
            <a:miter lim="800000"/>
          </a:ln>
          <a:effectLst>
            <a:glow rad="228600">
              <a:schemeClr val="accent3">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p:spPr>
      </p:pic>
    </p:spTree>
    <p:extLst>
      <p:ext uri="{BB962C8B-B14F-4D97-AF65-F5344CB8AC3E}">
        <p14:creationId xmlns:p14="http://schemas.microsoft.com/office/powerpoint/2010/main" val="615066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highlight>
                  <a:srgbClr val="0000FF"/>
                </a:highlight>
              </a:rPr>
              <a:t>    </a:t>
            </a:r>
            <a:endParaRPr lang="en-US" b="1" dirty="0">
              <a:solidFill>
                <a:schemeClr val="bg1"/>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 </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25</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5" name="Picture 14">
            <a:extLst>
              <a:ext uri="{FF2B5EF4-FFF2-40B4-BE49-F238E27FC236}">
                <a16:creationId xmlns:a16="http://schemas.microsoft.com/office/drawing/2014/main" id="{F50AF801-FD27-7D4A-4520-3A3E65C1F3D0}"/>
              </a:ext>
            </a:extLst>
          </p:cNvPr>
          <p:cNvPicPr>
            <a:picLocks noChangeAspect="1"/>
          </p:cNvPicPr>
          <p:nvPr/>
        </p:nvPicPr>
        <p:blipFill>
          <a:blip r:embed="rId4"/>
          <a:stretch>
            <a:fillRect/>
          </a:stretch>
        </p:blipFill>
        <p:spPr>
          <a:xfrm>
            <a:off x="1043796" y="339306"/>
            <a:ext cx="8556722" cy="6244086"/>
          </a:xfrm>
          <a:prstGeom prst="rect">
            <a:avLst/>
          </a:prstGeom>
          <a:ln w="190500" cap="sq">
            <a:solidFill>
              <a:srgbClr val="002060"/>
            </a:solidFill>
            <a:prstDash val="solid"/>
            <a:miter lim="800000"/>
          </a:ln>
          <a:effectLst>
            <a:glow rad="228600">
              <a:schemeClr val="accent3">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lope"/>
            <a:extrusionClr>
              <a:srgbClr val="000000"/>
            </a:extrusionClr>
          </a:sp3d>
        </p:spPr>
      </p:pic>
    </p:spTree>
    <p:extLst>
      <p:ext uri="{BB962C8B-B14F-4D97-AF65-F5344CB8AC3E}">
        <p14:creationId xmlns:p14="http://schemas.microsoft.com/office/powerpoint/2010/main" val="3507922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solidFill>
                  <a:schemeClr val="bg1"/>
                </a:solidFill>
                <a:effectLst>
                  <a:outerShdw blurRad="38100" dist="38100" dir="2700000" algn="tl">
                    <a:srgbClr val="000000">
                      <a:alpha val="43137"/>
                    </a:srgbClr>
                  </a:outerShdw>
                </a:effectLst>
                <a:highlight>
                  <a:srgbClr val="66FFFF"/>
                </a:highlight>
              </a:rPr>
              <a:t>Adders</a:t>
            </a:r>
            <a:r>
              <a:rPr lang="en-US" sz="2800" b="1" dirty="0">
                <a:solidFill>
                  <a:schemeClr val="bg1"/>
                </a:solidFill>
                <a:effectLst>
                  <a:outerShdw blurRad="38100" dist="38100" dir="2700000" algn="tl">
                    <a:srgbClr val="000000">
                      <a:alpha val="43137"/>
                    </a:srgbClr>
                  </a:outerShdw>
                </a:effectLst>
              </a:rPr>
              <a:t> are important in computers and also in other types of digital systems in which numerical data are processed. </a:t>
            </a:r>
          </a:p>
          <a:p>
            <a:pPr marL="0" indent="0">
              <a:buNone/>
            </a:pPr>
            <a:r>
              <a:rPr lang="en-US" b="1" dirty="0">
                <a:ln w="6600">
                  <a:solidFill>
                    <a:schemeClr val="accent2"/>
                  </a:solidFill>
                  <a:prstDash val="solid"/>
                </a:ln>
                <a:solidFill>
                  <a:srgbClr val="FFFFFF"/>
                </a:solidFill>
                <a:effectLst>
                  <a:outerShdw dist="38100" dir="2700000" algn="tl" rotWithShape="0">
                    <a:schemeClr val="accent2"/>
                  </a:outerShdw>
                </a:effectLst>
                <a:highlight>
                  <a:srgbClr val="800000"/>
                </a:highlight>
              </a:rPr>
              <a:t>The Half-Adder</a:t>
            </a:r>
          </a:p>
          <a:p>
            <a:pPr marL="0" indent="0">
              <a:buNone/>
            </a:pPr>
            <a:r>
              <a:rPr lang="en-US" sz="2400" dirty="0"/>
              <a:t>      </a:t>
            </a:r>
            <a:r>
              <a:rPr lang="en-US" sz="2400" b="1" dirty="0">
                <a:solidFill>
                  <a:schemeClr val="bg1"/>
                </a:solidFill>
                <a:effectLst>
                  <a:outerShdw blurRad="38100" dist="38100" dir="2700000" algn="tl">
                    <a:srgbClr val="000000">
                      <a:alpha val="43137"/>
                    </a:srgbClr>
                  </a:outerShdw>
                </a:effectLst>
              </a:rPr>
              <a:t>Recall the basic rules for binary addition</a:t>
            </a:r>
          </a:p>
          <a:p>
            <a:pPr marL="0" indent="0">
              <a:buNone/>
            </a:pPr>
            <a:r>
              <a:rPr lang="en-US" b="1" dirty="0">
                <a:solidFill>
                  <a:schemeClr val="bg1"/>
                </a:solidFill>
                <a:effectLst>
                  <a:outerShdw blurRad="38100" dist="38100" dir="2700000" algn="tl">
                    <a:srgbClr val="000000">
                      <a:alpha val="43137"/>
                    </a:srgbClr>
                  </a:outerShdw>
                </a:effectLst>
              </a:rPr>
              <a:t>                              </a:t>
            </a:r>
            <a:r>
              <a:rPr lang="en-US" sz="2400" b="1" dirty="0">
                <a:solidFill>
                  <a:srgbClr val="002060"/>
                </a:solidFill>
                <a:effectLst>
                  <a:outerShdw blurRad="38100" dist="38100" dir="2700000" algn="tl">
                    <a:srgbClr val="000000">
                      <a:alpha val="43137"/>
                    </a:srgbClr>
                  </a:outerShdw>
                </a:effectLst>
              </a:rPr>
              <a:t>The operations are performed by a logic circuit called a half-</a:t>
            </a:r>
          </a:p>
          <a:p>
            <a:pPr marL="0" indent="0">
              <a:buNone/>
            </a:pPr>
            <a:r>
              <a:rPr lang="en-US" b="1" dirty="0">
                <a:solidFill>
                  <a:srgbClr val="002060"/>
                </a:solidFill>
                <a:effectLst>
                  <a:outerShdw blurRad="38100" dist="38100" dir="2700000" algn="tl">
                    <a:srgbClr val="000000">
                      <a:alpha val="43137"/>
                    </a:srgbClr>
                  </a:outerShdw>
                </a:effectLst>
              </a:rPr>
              <a:t>                              </a:t>
            </a:r>
            <a:r>
              <a:rPr lang="en-US" sz="2400" b="1" dirty="0">
                <a:solidFill>
                  <a:srgbClr val="002060"/>
                </a:solidFill>
                <a:effectLst>
                  <a:outerShdw blurRad="38100" dist="38100" dir="2700000" algn="tl">
                    <a:srgbClr val="000000">
                      <a:alpha val="43137"/>
                    </a:srgbClr>
                  </a:outerShdw>
                </a:effectLst>
              </a:rPr>
              <a:t>adder.</a:t>
            </a:r>
          </a:p>
          <a:p>
            <a:pPr marL="0" indent="0">
              <a:buNone/>
            </a:pPr>
            <a:r>
              <a:rPr lang="en-US" b="1" dirty="0">
                <a:solidFill>
                  <a:srgbClr val="002060"/>
                </a:solidFill>
                <a:effectLst>
                  <a:outerShdw blurRad="38100" dist="38100" dir="2700000" algn="tl">
                    <a:srgbClr val="000000">
                      <a:alpha val="43137"/>
                    </a:srgbClr>
                  </a:outerShdw>
                </a:effectLst>
              </a:rPr>
              <a:t>                              </a:t>
            </a:r>
            <a:r>
              <a:rPr lang="en-US" sz="2400" b="1" dirty="0">
                <a:solidFill>
                  <a:srgbClr val="002060"/>
                </a:solidFill>
                <a:effectLst>
                  <a:outerShdw blurRad="38100" dist="38100" dir="2700000" algn="tl">
                    <a:srgbClr val="000000">
                      <a:alpha val="43137"/>
                    </a:srgbClr>
                  </a:outerShdw>
                </a:effectLst>
              </a:rPr>
              <a:t>The half-adder accepts two binary digits on its inputs and </a:t>
            </a:r>
          </a:p>
          <a:p>
            <a:pPr marL="0" indent="0">
              <a:buNone/>
            </a:pPr>
            <a:r>
              <a:rPr lang="en-US" b="1" dirty="0">
                <a:solidFill>
                  <a:srgbClr val="002060"/>
                </a:solidFill>
                <a:effectLst>
                  <a:outerShdw blurRad="38100" dist="38100" dir="2700000" algn="tl">
                    <a:srgbClr val="000000">
                      <a:alpha val="43137"/>
                    </a:srgbClr>
                  </a:outerShdw>
                </a:effectLst>
              </a:rPr>
              <a:t>                              </a:t>
            </a:r>
            <a:r>
              <a:rPr lang="en-US" sz="2400" b="1" dirty="0">
                <a:solidFill>
                  <a:srgbClr val="002060"/>
                </a:solidFill>
                <a:effectLst>
                  <a:outerShdw blurRad="38100" dist="38100" dir="2700000" algn="tl">
                    <a:srgbClr val="000000">
                      <a:alpha val="43137"/>
                    </a:srgbClr>
                  </a:outerShdw>
                </a:effectLst>
              </a:rPr>
              <a:t>produces two binary digits on its outputs—a sum bit and a </a:t>
            </a:r>
          </a:p>
          <a:p>
            <a:pPr marL="0" indent="0">
              <a:buNone/>
            </a:pPr>
            <a:r>
              <a:rPr lang="en-US" b="1" dirty="0">
                <a:solidFill>
                  <a:srgbClr val="002060"/>
                </a:solidFill>
                <a:effectLst>
                  <a:outerShdw blurRad="38100" dist="38100" dir="2700000" algn="tl">
                    <a:srgbClr val="000000">
                      <a:alpha val="43137"/>
                    </a:srgbClr>
                  </a:outerShdw>
                </a:effectLst>
              </a:rPr>
              <a:t>                              </a:t>
            </a:r>
            <a:r>
              <a:rPr lang="en-US" sz="2400" b="1" dirty="0">
                <a:solidFill>
                  <a:srgbClr val="002060"/>
                </a:solidFill>
                <a:effectLst>
                  <a:outerShdw blurRad="38100" dist="38100" dir="2700000" algn="tl">
                    <a:srgbClr val="000000">
                      <a:alpha val="43137"/>
                    </a:srgbClr>
                  </a:outerShdw>
                </a:effectLst>
              </a:rPr>
              <a:t>carry bit.</a:t>
            </a:r>
            <a:endParaRPr lang="en-US" sz="3200" b="1" dirty="0">
              <a:solidFill>
                <a:srgbClr val="002060"/>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26</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2A9868E8-C809-33B0-A28F-76B3D18A6870}"/>
              </a:ext>
            </a:extLst>
          </p:cNvPr>
          <p:cNvPicPr>
            <a:picLocks noChangeAspect="1"/>
          </p:cNvPicPr>
          <p:nvPr/>
        </p:nvPicPr>
        <p:blipFill>
          <a:blip r:embed="rId4"/>
          <a:stretch>
            <a:fillRect/>
          </a:stretch>
        </p:blipFill>
        <p:spPr>
          <a:xfrm>
            <a:off x="756518" y="4331898"/>
            <a:ext cx="2003935" cy="1939506"/>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0818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highlight>
                  <a:srgbClr val="800000"/>
                </a:highlight>
              </a:rPr>
              <a:t>The Half-Adder</a:t>
            </a:r>
          </a:p>
          <a:p>
            <a:pPr marL="0" indent="0">
              <a:buNone/>
            </a:pPr>
            <a:r>
              <a:rPr lang="en-US" sz="2400" dirty="0"/>
              <a:t>      </a:t>
            </a:r>
            <a:r>
              <a:rPr lang="en-US" sz="2400" b="1" dirty="0">
                <a:solidFill>
                  <a:schemeClr val="bg1"/>
                </a:solidFill>
                <a:effectLst>
                  <a:outerShdw blurRad="38100" dist="38100" dir="2700000" algn="tl">
                    <a:srgbClr val="000000">
                      <a:alpha val="43137"/>
                    </a:srgbClr>
                  </a:outerShdw>
                </a:effectLst>
              </a:rPr>
              <a:t>A half-adder is represented by the logic symbol in Figure 6–1.</a:t>
            </a:r>
            <a:endParaRPr lang="en-US" sz="3200" b="1" dirty="0">
              <a:solidFill>
                <a:schemeClr val="bg1"/>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27</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A0137FD7-F4F3-ACDB-8509-F0C048EFF854}"/>
              </a:ext>
            </a:extLst>
          </p:cNvPr>
          <p:cNvPicPr>
            <a:picLocks noChangeAspect="1"/>
          </p:cNvPicPr>
          <p:nvPr/>
        </p:nvPicPr>
        <p:blipFill>
          <a:blip r:embed="rId4"/>
          <a:stretch>
            <a:fillRect/>
          </a:stretch>
        </p:blipFill>
        <p:spPr>
          <a:xfrm>
            <a:off x="2379632" y="3549862"/>
            <a:ext cx="5479031" cy="2968822"/>
          </a:xfrm>
          <a:prstGeom prst="rect">
            <a:avLst/>
          </a:prstGeom>
          <a:ln w="190500" cap="sq">
            <a:solidFill>
              <a:schemeClr val="bg2"/>
            </a:solidFill>
            <a:prstDash val="solid"/>
            <a:miter lim="800000"/>
          </a:ln>
          <a:effectLst>
            <a:glow rad="228600">
              <a:schemeClr val="accent1">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p:spPr>
      </p:pic>
    </p:spTree>
    <p:extLst>
      <p:ext uri="{BB962C8B-B14F-4D97-AF65-F5344CB8AC3E}">
        <p14:creationId xmlns:p14="http://schemas.microsoft.com/office/powerpoint/2010/main" val="707705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highlight>
                  <a:srgbClr val="800000"/>
                </a:highlight>
              </a:rPr>
              <a:t> The Half-Adder Logic :    </a:t>
            </a:r>
          </a:p>
          <a:p>
            <a:pPr marL="0" indent="0">
              <a:buNone/>
            </a:pPr>
            <a:r>
              <a:rPr lang="en-US" sz="2400" dirty="0"/>
              <a:t>      </a:t>
            </a:r>
            <a:r>
              <a:rPr lang="en-US" b="1" dirty="0">
                <a:solidFill>
                  <a:schemeClr val="bg1"/>
                </a:solidFill>
                <a:effectLst>
                  <a:outerShdw blurRad="38100" dist="38100" dir="2700000" algn="tl">
                    <a:srgbClr val="000000">
                      <a:alpha val="43137"/>
                    </a:srgbClr>
                  </a:outerShdw>
                </a:effectLst>
              </a:rPr>
              <a:t>From the operation of the half-adder as stated in</a:t>
            </a:r>
          </a:p>
          <a:p>
            <a:pPr marL="0" indent="0">
              <a:buNone/>
            </a:pPr>
            <a:r>
              <a:rPr lang="en-US" b="1" dirty="0">
                <a:solidFill>
                  <a:schemeClr val="bg1"/>
                </a:solidFill>
                <a:effectLst>
                  <a:outerShdw blurRad="38100" dist="38100" dir="2700000" algn="tl">
                    <a:srgbClr val="000000">
                      <a:alpha val="43137"/>
                    </a:srgbClr>
                  </a:outerShdw>
                </a:effectLst>
              </a:rPr>
              <a:t>Table 6–1, expressions can be derived for the sum and</a:t>
            </a:r>
          </a:p>
          <a:p>
            <a:pPr marL="0" indent="0">
              <a:buNone/>
            </a:pPr>
            <a:r>
              <a:rPr lang="en-US" b="1" dirty="0">
                <a:solidFill>
                  <a:schemeClr val="bg1"/>
                </a:solidFill>
                <a:effectLst>
                  <a:outerShdw blurRad="38100" dist="38100" dir="2700000" algn="tl">
                    <a:srgbClr val="000000">
                      <a:alpha val="43137"/>
                    </a:srgbClr>
                  </a:outerShdw>
                </a:effectLst>
              </a:rPr>
              <a:t>the output carry as functions of the inputs. Notice that</a:t>
            </a:r>
          </a:p>
          <a:p>
            <a:pPr marL="0" indent="0">
              <a:buNone/>
            </a:pPr>
            <a:r>
              <a:rPr lang="en-US" b="1" dirty="0">
                <a:solidFill>
                  <a:schemeClr val="bg1"/>
                </a:solidFill>
                <a:effectLst>
                  <a:outerShdw blurRad="38100" dist="38100" dir="2700000" algn="tl">
                    <a:srgbClr val="000000">
                      <a:alpha val="43137"/>
                    </a:srgbClr>
                  </a:outerShdw>
                </a:effectLst>
              </a:rPr>
              <a:t>the output carry (Cout) is a 1 only when both A and B </a:t>
            </a:r>
          </a:p>
          <a:p>
            <a:pPr marL="0" indent="0">
              <a:buNone/>
            </a:pPr>
            <a:r>
              <a:rPr lang="en-US" b="1" dirty="0">
                <a:solidFill>
                  <a:schemeClr val="bg1"/>
                </a:solidFill>
                <a:effectLst>
                  <a:outerShdw blurRad="38100" dist="38100" dir="2700000" algn="tl">
                    <a:srgbClr val="000000">
                      <a:alpha val="43137"/>
                    </a:srgbClr>
                  </a:outerShdw>
                </a:effectLst>
              </a:rPr>
              <a:t>are 1s; therefore, Cout can be expressed as the AND </a:t>
            </a:r>
          </a:p>
          <a:p>
            <a:pPr marL="0" indent="0">
              <a:buNone/>
            </a:pPr>
            <a:r>
              <a:rPr lang="en-US" b="1" dirty="0">
                <a:solidFill>
                  <a:schemeClr val="bg1"/>
                </a:solidFill>
                <a:effectLst>
                  <a:outerShdw blurRad="38100" dist="38100" dir="2700000" algn="tl">
                    <a:srgbClr val="000000">
                      <a:alpha val="43137"/>
                    </a:srgbClr>
                  </a:outerShdw>
                </a:effectLst>
              </a:rPr>
              <a:t>of the input variables. </a:t>
            </a:r>
          </a:p>
          <a:p>
            <a:pPr marL="0" indent="0">
              <a:buNone/>
            </a:pPr>
            <a:r>
              <a:rPr lang="en-US" b="1" dirty="0">
                <a:solidFill>
                  <a:srgbClr val="002060"/>
                </a:solidFill>
                <a:effectLst>
                  <a:outerShdw blurRad="38100" dist="38100" dir="2700000" algn="tl">
                    <a:srgbClr val="000000">
                      <a:alpha val="43137"/>
                    </a:srgbClr>
                  </a:outerShdw>
                </a:effectLst>
              </a:rPr>
              <a:t>                </a:t>
            </a:r>
            <a:r>
              <a:rPr lang="en-US" b="1" dirty="0">
                <a:solidFill>
                  <a:srgbClr val="002060"/>
                </a:solidFill>
                <a:effectLst>
                  <a:outerShdw blurRad="38100" dist="38100" dir="2700000" algn="tl">
                    <a:srgbClr val="000000">
                      <a:alpha val="43137"/>
                    </a:srgbClr>
                  </a:outerShdw>
                </a:effectLst>
                <a:highlight>
                  <a:srgbClr val="FFFF00"/>
                </a:highlight>
              </a:rPr>
              <a:t>C</a:t>
            </a:r>
            <a:r>
              <a:rPr lang="en-US" b="1" baseline="-25000" dirty="0">
                <a:solidFill>
                  <a:srgbClr val="002060"/>
                </a:solidFill>
                <a:effectLst>
                  <a:outerShdw blurRad="38100" dist="38100" dir="2700000" algn="tl">
                    <a:srgbClr val="000000">
                      <a:alpha val="43137"/>
                    </a:srgbClr>
                  </a:outerShdw>
                </a:effectLst>
                <a:highlight>
                  <a:srgbClr val="FFFF00"/>
                </a:highlight>
              </a:rPr>
              <a:t>out</a:t>
            </a:r>
            <a:r>
              <a:rPr lang="en-US" b="1" dirty="0">
                <a:solidFill>
                  <a:srgbClr val="002060"/>
                </a:solidFill>
                <a:effectLst>
                  <a:outerShdw blurRad="38100" dist="38100" dir="2700000" algn="tl">
                    <a:srgbClr val="000000">
                      <a:alpha val="43137"/>
                    </a:srgbClr>
                  </a:outerShdw>
                </a:effectLst>
                <a:highlight>
                  <a:srgbClr val="FFFF00"/>
                </a:highlight>
              </a:rPr>
              <a:t>  = AB            Equation 6–1</a:t>
            </a:r>
          </a:p>
          <a:p>
            <a:pPr marL="0" indent="0">
              <a:buNone/>
            </a:pPr>
            <a:endParaRPr lang="en-US" sz="3200" b="1" dirty="0">
              <a:solidFill>
                <a:schemeClr val="bg1"/>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28</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B92A913C-83DE-D611-0CC2-74DA9B2FA755}"/>
              </a:ext>
            </a:extLst>
          </p:cNvPr>
          <p:cNvPicPr>
            <a:picLocks noChangeAspect="1"/>
          </p:cNvPicPr>
          <p:nvPr/>
        </p:nvPicPr>
        <p:blipFill>
          <a:blip r:embed="rId4"/>
          <a:stretch>
            <a:fillRect/>
          </a:stretch>
        </p:blipFill>
        <p:spPr>
          <a:xfrm>
            <a:off x="8154477" y="2488810"/>
            <a:ext cx="3600450" cy="3686175"/>
          </a:xfrm>
          <a:prstGeom prst="rect">
            <a:avLst/>
          </a:prstGeom>
        </p:spPr>
      </p:pic>
    </p:spTree>
    <p:extLst>
      <p:ext uri="{BB962C8B-B14F-4D97-AF65-F5344CB8AC3E}">
        <p14:creationId xmlns:p14="http://schemas.microsoft.com/office/powerpoint/2010/main" val="1199279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highlight>
                  <a:srgbClr val="800000"/>
                </a:highlight>
              </a:rPr>
              <a:t> The Half-Adder Logic :    </a:t>
            </a:r>
          </a:p>
          <a:p>
            <a:pPr marL="0" indent="0">
              <a:buNone/>
            </a:pPr>
            <a:r>
              <a:rPr lang="en-US" sz="2400" b="1"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Now observe that the sum output (</a:t>
            </a:r>
            <a:r>
              <a:rPr lang="en-US" b="1" dirty="0">
                <a:solidFill>
                  <a:schemeClr val="bg1"/>
                </a:solidFill>
                <a:effectLst>
                  <a:outerShdw blurRad="38100" dist="38100" dir="2700000" algn="tl">
                    <a:srgbClr val="000000">
                      <a:alpha val="43137"/>
                    </a:srgbClr>
                  </a:outerShdw>
                </a:effectLst>
                <a:sym typeface="Symbol" panose="05050102010706020507" pitchFamily="18" charset="2"/>
              </a:rPr>
              <a:t></a:t>
            </a:r>
            <a:r>
              <a:rPr lang="en-US" b="1" dirty="0">
                <a:solidFill>
                  <a:schemeClr val="bg1"/>
                </a:solidFill>
                <a:effectLst>
                  <a:outerShdw blurRad="38100" dist="38100" dir="2700000" algn="tl">
                    <a:srgbClr val="000000">
                      <a:alpha val="43137"/>
                    </a:srgbClr>
                  </a:outerShdw>
                </a:effectLst>
              </a:rPr>
              <a:t>) is a 1 only if </a:t>
            </a:r>
          </a:p>
          <a:p>
            <a:pPr marL="0" indent="0">
              <a:buNone/>
            </a:pPr>
            <a:r>
              <a:rPr lang="en-US" b="1" dirty="0">
                <a:solidFill>
                  <a:schemeClr val="bg1"/>
                </a:solidFill>
                <a:effectLst>
                  <a:outerShdw blurRad="38100" dist="38100" dir="2700000" algn="tl">
                    <a:srgbClr val="000000">
                      <a:alpha val="43137"/>
                    </a:srgbClr>
                  </a:outerShdw>
                </a:effectLst>
              </a:rPr>
              <a:t>the input variables, A and B, are not equal. The sum </a:t>
            </a:r>
          </a:p>
          <a:p>
            <a:pPr marL="0" indent="0">
              <a:buNone/>
            </a:pPr>
            <a:r>
              <a:rPr lang="en-US" b="1" dirty="0">
                <a:solidFill>
                  <a:schemeClr val="bg1"/>
                </a:solidFill>
                <a:effectLst>
                  <a:outerShdw blurRad="38100" dist="38100" dir="2700000" algn="tl">
                    <a:srgbClr val="000000">
                      <a:alpha val="43137"/>
                    </a:srgbClr>
                  </a:outerShdw>
                </a:effectLst>
              </a:rPr>
              <a:t>can therefore be expressed as the exclusive-OR of the</a:t>
            </a:r>
          </a:p>
          <a:p>
            <a:pPr marL="0" indent="0">
              <a:buNone/>
            </a:pPr>
            <a:r>
              <a:rPr lang="en-US" b="1" dirty="0">
                <a:solidFill>
                  <a:schemeClr val="bg1"/>
                </a:solidFill>
                <a:effectLst>
                  <a:outerShdw blurRad="38100" dist="38100" dir="2700000" algn="tl">
                    <a:srgbClr val="000000">
                      <a:alpha val="43137"/>
                    </a:srgbClr>
                  </a:outerShdw>
                </a:effectLst>
              </a:rPr>
              <a:t>input variables.              </a:t>
            </a:r>
          </a:p>
          <a:p>
            <a:pPr marL="0" indent="0">
              <a:buNone/>
            </a:pPr>
            <a:r>
              <a:rPr lang="en-US" b="1" dirty="0">
                <a:solidFill>
                  <a:srgbClr val="002060"/>
                </a:solidFill>
                <a:effectLst>
                  <a:outerShdw blurRad="38100" dist="38100" dir="2700000" algn="tl">
                    <a:srgbClr val="000000">
                      <a:alpha val="43137"/>
                    </a:srgbClr>
                  </a:outerShdw>
                </a:effectLst>
              </a:rPr>
              <a:t>                </a:t>
            </a:r>
            <a:r>
              <a:rPr lang="en-US" b="1" dirty="0">
                <a:solidFill>
                  <a:srgbClr val="002060"/>
                </a:solidFill>
                <a:effectLst>
                  <a:outerShdw blurRad="38100" dist="38100" dir="2700000" algn="tl">
                    <a:srgbClr val="000000">
                      <a:alpha val="43137"/>
                    </a:srgbClr>
                  </a:outerShdw>
                </a:effectLst>
                <a:highlight>
                  <a:srgbClr val="FFFF00"/>
                </a:highlight>
                <a:sym typeface="Symbol" panose="05050102010706020507" pitchFamily="18" charset="2"/>
              </a:rPr>
              <a:t> =</a:t>
            </a:r>
            <a:r>
              <a:rPr lang="en-US" b="1" dirty="0">
                <a:solidFill>
                  <a:srgbClr val="002060"/>
                </a:solidFill>
                <a:effectLst>
                  <a:outerShdw blurRad="38100" dist="38100" dir="2700000" algn="tl">
                    <a:srgbClr val="000000">
                      <a:alpha val="43137"/>
                    </a:srgbClr>
                  </a:outerShdw>
                </a:effectLst>
                <a:highlight>
                  <a:srgbClr val="FFFF00"/>
                </a:highlight>
              </a:rPr>
              <a:t>  A </a:t>
            </a:r>
            <a:r>
              <a:rPr lang="en-US" b="1" dirty="0">
                <a:solidFill>
                  <a:srgbClr val="002060"/>
                </a:solidFill>
                <a:effectLst>
                  <a:outerShdw blurRad="38100" dist="38100" dir="2700000" algn="tl">
                    <a:srgbClr val="000000">
                      <a:alpha val="43137"/>
                    </a:srgbClr>
                  </a:outerShdw>
                </a:effectLst>
                <a:highlight>
                  <a:srgbClr val="FFFF00"/>
                </a:highlight>
                <a:sym typeface="Symbol" panose="05050102010706020507" pitchFamily="18" charset="2"/>
              </a:rPr>
              <a:t> </a:t>
            </a:r>
            <a:r>
              <a:rPr lang="en-US" b="1" dirty="0">
                <a:solidFill>
                  <a:srgbClr val="002060"/>
                </a:solidFill>
                <a:effectLst>
                  <a:outerShdw blurRad="38100" dist="38100" dir="2700000" algn="tl">
                    <a:srgbClr val="000000">
                      <a:alpha val="43137"/>
                    </a:srgbClr>
                  </a:outerShdw>
                </a:effectLst>
                <a:highlight>
                  <a:srgbClr val="FFFF00"/>
                </a:highlight>
              </a:rPr>
              <a:t>B           Equation 6–2</a:t>
            </a:r>
          </a:p>
          <a:p>
            <a:pPr marL="0" indent="0">
              <a:buNone/>
            </a:pPr>
            <a:endParaRPr lang="en-US" sz="3200" b="1" dirty="0">
              <a:solidFill>
                <a:schemeClr val="bg1"/>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29</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B92A913C-83DE-D611-0CC2-74DA9B2FA755}"/>
              </a:ext>
            </a:extLst>
          </p:cNvPr>
          <p:cNvPicPr>
            <a:picLocks noChangeAspect="1"/>
          </p:cNvPicPr>
          <p:nvPr/>
        </p:nvPicPr>
        <p:blipFill>
          <a:blip r:embed="rId4"/>
          <a:stretch>
            <a:fillRect/>
          </a:stretch>
        </p:blipFill>
        <p:spPr>
          <a:xfrm>
            <a:off x="8154477" y="2488810"/>
            <a:ext cx="3600450" cy="3686175"/>
          </a:xfrm>
          <a:prstGeom prst="rect">
            <a:avLst/>
          </a:prstGeom>
        </p:spPr>
      </p:pic>
    </p:spTree>
    <p:extLst>
      <p:ext uri="{BB962C8B-B14F-4D97-AF65-F5344CB8AC3E}">
        <p14:creationId xmlns:p14="http://schemas.microsoft.com/office/powerpoint/2010/main" val="58572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highlight>
                  <a:srgbClr val="FFFF00"/>
                </a:highlight>
              </a:rPr>
              <a:t>AND-OR Logic</a:t>
            </a:r>
          </a:p>
          <a:p>
            <a:pPr marL="0" indent="0">
              <a:buNone/>
            </a:pPr>
            <a:r>
              <a:rPr lang="en-US" b="1" dirty="0">
                <a:ln w="0"/>
                <a:solidFill>
                  <a:schemeClr val="bg1"/>
                </a:solidFill>
                <a:effectLst>
                  <a:outerShdw blurRad="38100" dist="19050" dir="2700000" algn="tl" rotWithShape="0">
                    <a:schemeClr val="dk1">
                      <a:alpha val="40000"/>
                    </a:schemeClr>
                  </a:outerShdw>
                </a:effectLst>
              </a:rPr>
              <a:t>Figure 5–1 shows an AND-OR circuit consisting of two 2-input AND gates and one 2-input OR gate</a:t>
            </a:r>
            <a:endParaRPr lang="en-US" b="1" dirty="0">
              <a:ln w="0"/>
              <a:solidFill>
                <a:schemeClr val="bg1"/>
              </a:solidFill>
              <a:effectLst>
                <a:outerShdw blurRad="38100" dist="19050" dir="2700000" algn="tl" rotWithShape="0">
                  <a:schemeClr val="dk1">
                    <a:alpha val="40000"/>
                  </a:schemeClr>
                </a:outerShdw>
              </a:effectLst>
              <a:highlight>
                <a:srgbClr val="000080"/>
              </a:highlight>
            </a:endParaRPr>
          </a:p>
          <a:p>
            <a:pPr marL="0" indent="0">
              <a:buNone/>
            </a:pPr>
            <a:r>
              <a:rPr lang="en-US" b="1" dirty="0">
                <a:ln w="0"/>
                <a:solidFill>
                  <a:schemeClr val="bg1"/>
                </a:solidFill>
                <a:effectLst>
                  <a:outerShdw blurRad="38100" dist="19050" dir="2700000" algn="tl" rotWithShape="0">
                    <a:schemeClr val="dk1">
                      <a:alpha val="40000"/>
                    </a:schemeClr>
                  </a:outerShdw>
                </a:effectLst>
              </a:rPr>
              <a:t> </a:t>
            </a:r>
            <a:endParaRPr lang="en-US" b="1" dirty="0">
              <a:ln w="0"/>
              <a:solidFill>
                <a:schemeClr val="bg1"/>
              </a:solidFill>
              <a:effectLst>
                <a:outerShdw blurRad="38100" dist="19050" dir="2700000" algn="tl" rotWithShape="0">
                  <a:schemeClr val="dk1">
                    <a:alpha val="40000"/>
                  </a:schemeClr>
                </a:outerShdw>
              </a:effectLst>
              <a:highlight>
                <a:srgbClr val="00008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D28AEA59-2D12-2AA3-26A3-3A36B6D25645}"/>
              </a:ext>
            </a:extLst>
          </p:cNvPr>
          <p:cNvPicPr>
            <a:picLocks noChangeAspect="1"/>
          </p:cNvPicPr>
          <p:nvPr/>
        </p:nvPicPr>
        <p:blipFill>
          <a:blip r:embed="rId4"/>
          <a:stretch>
            <a:fillRect/>
          </a:stretch>
        </p:blipFill>
        <p:spPr>
          <a:xfrm>
            <a:off x="2687308" y="3428994"/>
            <a:ext cx="5671688" cy="3154397"/>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795723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highlight>
                  <a:srgbClr val="800000"/>
                </a:highlight>
              </a:rPr>
              <a:t> The Half-Adder Logic :    </a:t>
            </a:r>
          </a:p>
          <a:p>
            <a:pPr marL="0" indent="0">
              <a:buNone/>
            </a:pPr>
            <a:r>
              <a:rPr lang="en-US" b="1" dirty="0">
                <a:solidFill>
                  <a:schemeClr val="bg1"/>
                </a:solidFill>
                <a:effectLst>
                  <a:outerShdw blurRad="38100" dist="38100" dir="2700000" algn="tl">
                    <a:srgbClr val="000000">
                      <a:alpha val="43137"/>
                    </a:srgbClr>
                  </a:outerShdw>
                </a:effectLst>
              </a:rPr>
              <a:t>         From Equations 6–1 and 6–2, the logic </a:t>
            </a:r>
          </a:p>
          <a:p>
            <a:pPr marL="0" indent="0">
              <a:buNone/>
            </a:pPr>
            <a:r>
              <a:rPr lang="en-US" b="1" dirty="0">
                <a:solidFill>
                  <a:schemeClr val="bg1"/>
                </a:solidFill>
                <a:effectLst>
                  <a:outerShdw blurRad="38100" dist="38100" dir="2700000" algn="tl">
                    <a:srgbClr val="000000">
                      <a:alpha val="43137"/>
                    </a:srgbClr>
                  </a:outerShdw>
                </a:effectLst>
              </a:rPr>
              <a:t>implementation required for the half-adder </a:t>
            </a:r>
          </a:p>
          <a:p>
            <a:pPr marL="0" indent="0">
              <a:buNone/>
            </a:pPr>
            <a:r>
              <a:rPr lang="en-US" b="1" dirty="0">
                <a:solidFill>
                  <a:schemeClr val="bg1"/>
                </a:solidFill>
                <a:effectLst>
                  <a:outerShdw blurRad="38100" dist="38100" dir="2700000" algn="tl">
                    <a:srgbClr val="000000">
                      <a:alpha val="43137"/>
                    </a:srgbClr>
                  </a:outerShdw>
                </a:effectLst>
              </a:rPr>
              <a:t>function can be developed. The output carry is </a:t>
            </a:r>
          </a:p>
          <a:p>
            <a:pPr marL="0" indent="0">
              <a:buNone/>
            </a:pPr>
            <a:r>
              <a:rPr lang="en-US" b="1" dirty="0">
                <a:solidFill>
                  <a:schemeClr val="bg1"/>
                </a:solidFill>
                <a:effectLst>
                  <a:outerShdw blurRad="38100" dist="38100" dir="2700000" algn="tl">
                    <a:srgbClr val="000000">
                      <a:alpha val="43137"/>
                    </a:srgbClr>
                  </a:outerShdw>
                </a:effectLst>
              </a:rPr>
              <a:t>produced with an AND gate with A and B on </a:t>
            </a:r>
          </a:p>
          <a:p>
            <a:pPr marL="0" indent="0">
              <a:buNone/>
            </a:pPr>
            <a:r>
              <a:rPr lang="en-US" sz="2400" b="1" dirty="0">
                <a:solidFill>
                  <a:schemeClr val="bg1"/>
                </a:solidFill>
                <a:effectLst>
                  <a:outerShdw blurRad="38100" dist="38100" dir="2700000" algn="tl">
                    <a:srgbClr val="000000">
                      <a:alpha val="43137"/>
                    </a:srgbClr>
                  </a:outerShdw>
                </a:effectLst>
              </a:rPr>
              <a:t>inputs, and the sum output is generated with </a:t>
            </a:r>
          </a:p>
          <a:p>
            <a:pPr marL="0" indent="0">
              <a:buNone/>
            </a:pPr>
            <a:r>
              <a:rPr lang="en-US" sz="2400" b="1" dirty="0">
                <a:solidFill>
                  <a:schemeClr val="bg1"/>
                </a:solidFill>
                <a:effectLst>
                  <a:outerShdw blurRad="38100" dist="38100" dir="2700000" algn="tl">
                    <a:srgbClr val="000000">
                      <a:alpha val="43137"/>
                    </a:srgbClr>
                  </a:outerShdw>
                </a:effectLst>
              </a:rPr>
              <a:t>an exclusive-OR gate, as shown in Figure 6–2. </a:t>
            </a:r>
          </a:p>
          <a:p>
            <a:pPr marL="0" indent="0">
              <a:buNone/>
            </a:pPr>
            <a:r>
              <a:rPr lang="en-US" sz="2400" b="1" dirty="0">
                <a:solidFill>
                  <a:schemeClr val="bg1"/>
                </a:solidFill>
                <a:effectLst>
                  <a:outerShdw blurRad="38100" dist="38100" dir="2700000" algn="tl">
                    <a:srgbClr val="000000">
                      <a:alpha val="43137"/>
                    </a:srgbClr>
                  </a:outerShdw>
                </a:effectLst>
              </a:rPr>
              <a:t>Remember that the exclusive-OR can be </a:t>
            </a:r>
          </a:p>
          <a:p>
            <a:pPr marL="0" indent="0">
              <a:buNone/>
            </a:pPr>
            <a:r>
              <a:rPr lang="en-US" sz="2400" b="1" dirty="0">
                <a:solidFill>
                  <a:schemeClr val="bg1"/>
                </a:solidFill>
                <a:effectLst>
                  <a:outerShdw blurRad="38100" dist="38100" dir="2700000" algn="tl">
                    <a:srgbClr val="000000">
                      <a:alpha val="43137"/>
                    </a:srgbClr>
                  </a:outerShdw>
                </a:effectLst>
              </a:rPr>
              <a:t>implemented with AND gates, an OR gate, and inverters.</a:t>
            </a:r>
            <a:endParaRPr lang="en-US" sz="3200" b="1" dirty="0">
              <a:solidFill>
                <a:schemeClr val="bg1"/>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30</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A0526D23-ACDF-2DFF-1436-6E3ED975A0C1}"/>
              </a:ext>
            </a:extLst>
          </p:cNvPr>
          <p:cNvPicPr>
            <a:picLocks noChangeAspect="1"/>
          </p:cNvPicPr>
          <p:nvPr/>
        </p:nvPicPr>
        <p:blipFill>
          <a:blip r:embed="rId4"/>
          <a:stretch>
            <a:fillRect/>
          </a:stretch>
        </p:blipFill>
        <p:spPr>
          <a:xfrm>
            <a:off x="7082295" y="2617847"/>
            <a:ext cx="4801311" cy="3265348"/>
          </a:xfrm>
          <a:prstGeom prst="rect">
            <a:avLst/>
          </a:prstGeom>
          <a:ln w="190500" cap="sq">
            <a:solidFill>
              <a:schemeClr val="accent5">
                <a:lumMod val="75000"/>
              </a:schemeClr>
            </a:solidFill>
            <a:prstDash val="solid"/>
            <a:miter lim="800000"/>
          </a:ln>
          <a:effectLst>
            <a:glow rad="228600">
              <a:schemeClr val="accent3">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p:spPr>
      </p:pic>
    </p:spTree>
    <p:extLst>
      <p:ext uri="{BB962C8B-B14F-4D97-AF65-F5344CB8AC3E}">
        <p14:creationId xmlns:p14="http://schemas.microsoft.com/office/powerpoint/2010/main" val="1375883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highlight>
                  <a:srgbClr val="800000"/>
                </a:highlight>
              </a:rPr>
              <a:t> The Full-Adder :    </a:t>
            </a:r>
          </a:p>
          <a:p>
            <a:pPr marL="0" indent="0">
              <a:buNone/>
            </a:pPr>
            <a:r>
              <a:rPr lang="en-US" b="1" dirty="0">
                <a:solidFill>
                  <a:schemeClr val="bg1"/>
                </a:solidFill>
                <a:effectLst>
                  <a:outerShdw blurRad="38100" dist="38100" dir="2700000" algn="tl">
                    <a:srgbClr val="000000">
                      <a:alpha val="43137"/>
                    </a:srgbClr>
                  </a:outerShdw>
                </a:effectLst>
              </a:rPr>
              <a:t>         The second category of adder is the full-adder. The full-adder accepts two input bits and an input carry and generates a sum output and an output carry.</a:t>
            </a:r>
          </a:p>
          <a:p>
            <a:pPr marL="0" indent="0">
              <a:buNone/>
            </a:pPr>
            <a:r>
              <a:rPr lang="en-US" sz="2400" b="1" dirty="0">
                <a:solidFill>
                  <a:schemeClr val="bg1"/>
                </a:solidFill>
                <a:effectLst>
                  <a:outerShdw blurRad="38100" dist="38100" dir="2700000" algn="tl">
                    <a:srgbClr val="000000">
                      <a:alpha val="43137"/>
                    </a:srgbClr>
                  </a:outerShdw>
                </a:effectLst>
              </a:rPr>
              <a:t>The basic difference between a full-adder </a:t>
            </a:r>
          </a:p>
          <a:p>
            <a:pPr marL="0" indent="0">
              <a:buNone/>
            </a:pPr>
            <a:r>
              <a:rPr lang="en-US" sz="2400" b="1" dirty="0">
                <a:solidFill>
                  <a:schemeClr val="bg1"/>
                </a:solidFill>
                <a:effectLst>
                  <a:outerShdw blurRad="38100" dist="38100" dir="2700000" algn="tl">
                    <a:srgbClr val="000000">
                      <a:alpha val="43137"/>
                    </a:srgbClr>
                  </a:outerShdw>
                </a:effectLst>
              </a:rPr>
              <a:t>and a half-adder is that the full-adder </a:t>
            </a:r>
          </a:p>
          <a:p>
            <a:pPr marL="0" indent="0">
              <a:buNone/>
            </a:pPr>
            <a:r>
              <a:rPr lang="en-US" sz="2400" b="1" dirty="0">
                <a:solidFill>
                  <a:schemeClr val="bg1"/>
                </a:solidFill>
                <a:effectLst>
                  <a:outerShdw blurRad="38100" dist="38100" dir="2700000" algn="tl">
                    <a:srgbClr val="000000">
                      <a:alpha val="43137"/>
                    </a:srgbClr>
                  </a:outerShdw>
                </a:effectLst>
              </a:rPr>
              <a:t>accepts an input carry. A logic symbol for </a:t>
            </a:r>
          </a:p>
          <a:p>
            <a:pPr marL="0" indent="0">
              <a:buNone/>
            </a:pPr>
            <a:r>
              <a:rPr lang="en-US" sz="2400" b="1" dirty="0">
                <a:solidFill>
                  <a:schemeClr val="bg1"/>
                </a:solidFill>
                <a:effectLst>
                  <a:outerShdw blurRad="38100" dist="38100" dir="2700000" algn="tl">
                    <a:srgbClr val="000000">
                      <a:alpha val="43137"/>
                    </a:srgbClr>
                  </a:outerShdw>
                </a:effectLst>
              </a:rPr>
              <a:t>a full-adder is shown in Figure 6–3, and </a:t>
            </a:r>
          </a:p>
          <a:p>
            <a:pPr marL="0" indent="0">
              <a:buNone/>
            </a:pPr>
            <a:r>
              <a:rPr lang="en-US" sz="2400" b="1" dirty="0">
                <a:solidFill>
                  <a:schemeClr val="bg1"/>
                </a:solidFill>
                <a:effectLst>
                  <a:outerShdw blurRad="38100" dist="38100" dir="2700000" algn="tl">
                    <a:srgbClr val="000000">
                      <a:alpha val="43137"/>
                    </a:srgbClr>
                  </a:outerShdw>
                </a:effectLst>
              </a:rPr>
              <a:t>the truth table in Table 6–2 shows the </a:t>
            </a:r>
          </a:p>
          <a:p>
            <a:pPr marL="0" indent="0">
              <a:buNone/>
            </a:pPr>
            <a:r>
              <a:rPr lang="en-US" sz="2400" b="1" dirty="0">
                <a:solidFill>
                  <a:schemeClr val="bg1"/>
                </a:solidFill>
                <a:effectLst>
                  <a:outerShdw blurRad="38100" dist="38100" dir="2700000" algn="tl">
                    <a:srgbClr val="000000">
                      <a:alpha val="43137"/>
                    </a:srgbClr>
                  </a:outerShdw>
                </a:effectLst>
              </a:rPr>
              <a:t>operation of a full-adder.</a:t>
            </a:r>
            <a:endParaRPr lang="en-US" sz="3200" b="1" dirty="0">
              <a:solidFill>
                <a:schemeClr val="bg1"/>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31</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30809F11-6750-7380-6C7A-5C3877074929}"/>
              </a:ext>
            </a:extLst>
          </p:cNvPr>
          <p:cNvPicPr>
            <a:picLocks noChangeAspect="1"/>
          </p:cNvPicPr>
          <p:nvPr/>
        </p:nvPicPr>
        <p:blipFill>
          <a:blip r:embed="rId4"/>
          <a:stretch>
            <a:fillRect/>
          </a:stretch>
        </p:blipFill>
        <p:spPr>
          <a:xfrm>
            <a:off x="6361614" y="3743680"/>
            <a:ext cx="5102892" cy="2967669"/>
          </a:xfrm>
          <a:prstGeom prst="rect">
            <a:avLst/>
          </a:prstGeom>
          <a:ln w="190500" cap="sq">
            <a:solidFill>
              <a:schemeClr val="accent6">
                <a:lumMod val="75000"/>
              </a:schemeClr>
            </a:solidFill>
            <a:prstDash val="solid"/>
            <a:miter lim="800000"/>
          </a:ln>
          <a:effectLst>
            <a:glow rad="228600">
              <a:schemeClr val="accent6">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relaxedInset"/>
            <a:extrusionClr>
              <a:srgbClr val="000000"/>
            </a:extrusionClr>
          </a:sp3d>
        </p:spPr>
      </p:pic>
    </p:spTree>
    <p:extLst>
      <p:ext uri="{BB962C8B-B14F-4D97-AF65-F5344CB8AC3E}">
        <p14:creationId xmlns:p14="http://schemas.microsoft.com/office/powerpoint/2010/main" val="3257017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highlight>
                  <a:srgbClr val="800000"/>
                </a:highlight>
              </a:rPr>
              <a:t> The Full-Adder Logic :    </a:t>
            </a:r>
          </a:p>
          <a:p>
            <a:pPr marL="0" indent="0">
              <a:buNone/>
            </a:pPr>
            <a:r>
              <a:rPr lang="en-US" b="1" dirty="0">
                <a:solidFill>
                  <a:schemeClr val="bg1"/>
                </a:solidFill>
                <a:effectLst>
                  <a:outerShdw blurRad="38100" dist="38100" dir="2700000" algn="tl">
                    <a:srgbClr val="000000">
                      <a:alpha val="43137"/>
                    </a:srgbClr>
                  </a:outerShdw>
                </a:effectLst>
              </a:rPr>
              <a:t>         The full-adder must add the two input </a:t>
            </a:r>
          </a:p>
          <a:p>
            <a:pPr marL="0" indent="0">
              <a:buNone/>
            </a:pPr>
            <a:r>
              <a:rPr lang="en-US" b="1" dirty="0">
                <a:solidFill>
                  <a:schemeClr val="bg1"/>
                </a:solidFill>
                <a:effectLst>
                  <a:outerShdw blurRad="38100" dist="38100" dir="2700000" algn="tl">
                    <a:srgbClr val="000000">
                      <a:alpha val="43137"/>
                    </a:srgbClr>
                  </a:outerShdw>
                </a:effectLst>
              </a:rPr>
              <a:t>bits and the input carry. From the half-adder </a:t>
            </a:r>
          </a:p>
          <a:p>
            <a:pPr marL="0" indent="0">
              <a:buNone/>
            </a:pPr>
            <a:r>
              <a:rPr lang="en-US" b="1" dirty="0">
                <a:solidFill>
                  <a:schemeClr val="bg1"/>
                </a:solidFill>
                <a:effectLst>
                  <a:outerShdw blurRad="38100" dist="38100" dir="2700000" algn="tl">
                    <a:srgbClr val="000000">
                      <a:alpha val="43137"/>
                    </a:srgbClr>
                  </a:outerShdw>
                </a:effectLst>
              </a:rPr>
              <a:t>you know that the sum of the input bits </a:t>
            </a:r>
          </a:p>
          <a:p>
            <a:pPr marL="0" indent="0">
              <a:buNone/>
            </a:pPr>
            <a:r>
              <a:rPr lang="en-US" b="1" dirty="0">
                <a:solidFill>
                  <a:schemeClr val="bg1"/>
                </a:solidFill>
                <a:effectLst>
                  <a:outerShdw blurRad="38100" dist="38100" dir="2700000" algn="tl">
                    <a:srgbClr val="000000">
                      <a:alpha val="43137"/>
                    </a:srgbClr>
                  </a:outerShdw>
                </a:effectLst>
              </a:rPr>
              <a:t>A and B is the exclusive-OR of those two </a:t>
            </a:r>
          </a:p>
          <a:p>
            <a:pPr marL="0" indent="0">
              <a:buNone/>
            </a:pPr>
            <a:r>
              <a:rPr lang="en-US" b="1" dirty="0">
                <a:solidFill>
                  <a:schemeClr val="bg1"/>
                </a:solidFill>
                <a:effectLst>
                  <a:outerShdw blurRad="38100" dist="38100" dir="2700000" algn="tl">
                    <a:srgbClr val="000000">
                      <a:alpha val="43137"/>
                    </a:srgbClr>
                  </a:outerShdw>
                </a:effectLst>
              </a:rPr>
              <a:t>variables, A </a:t>
            </a:r>
            <a:r>
              <a:rPr lang="en-US" b="1" dirty="0">
                <a:solidFill>
                  <a:schemeClr val="bg1"/>
                </a:solidFill>
                <a:effectLst>
                  <a:outerShdw blurRad="38100" dist="38100" dir="2700000" algn="tl">
                    <a:srgbClr val="000000">
                      <a:alpha val="43137"/>
                    </a:srgbClr>
                  </a:outerShdw>
                </a:effectLst>
                <a:sym typeface="Symbol" panose="05050102010706020507" pitchFamily="18" charset="2"/>
              </a:rPr>
              <a:t></a:t>
            </a:r>
            <a:r>
              <a:rPr lang="en-US" b="1" dirty="0">
                <a:solidFill>
                  <a:schemeClr val="bg1"/>
                </a:solidFill>
                <a:effectLst>
                  <a:outerShdw blurRad="38100" dist="38100" dir="2700000" algn="tl">
                    <a:srgbClr val="000000">
                      <a:alpha val="43137"/>
                    </a:srgbClr>
                  </a:outerShdw>
                </a:effectLst>
              </a:rPr>
              <a:t> B. For the input carry (C</a:t>
            </a:r>
            <a:r>
              <a:rPr lang="en-US" b="1" baseline="-25000" dirty="0">
                <a:solidFill>
                  <a:schemeClr val="bg1"/>
                </a:solidFill>
                <a:effectLst>
                  <a:outerShdw blurRad="38100" dist="38100" dir="2700000" algn="tl">
                    <a:srgbClr val="000000">
                      <a:alpha val="43137"/>
                    </a:srgbClr>
                  </a:outerShdw>
                </a:effectLst>
              </a:rPr>
              <a:t>in</a:t>
            </a:r>
            <a:r>
              <a:rPr lang="en-US" b="1" dirty="0">
                <a:solidFill>
                  <a:schemeClr val="bg1"/>
                </a:solidFill>
                <a:effectLst>
                  <a:outerShdw blurRad="38100" dist="38100" dir="2700000" algn="tl">
                    <a:srgbClr val="000000">
                      <a:alpha val="43137"/>
                    </a:srgbClr>
                  </a:outerShdw>
                </a:effectLst>
              </a:rPr>
              <a:t>) to be</a:t>
            </a:r>
          </a:p>
          <a:p>
            <a:pPr marL="0" indent="0">
              <a:buNone/>
            </a:pPr>
            <a:r>
              <a:rPr lang="en-US" b="1" dirty="0">
                <a:solidFill>
                  <a:schemeClr val="bg1"/>
                </a:solidFill>
                <a:effectLst>
                  <a:outerShdw blurRad="38100" dist="38100" dir="2700000" algn="tl">
                    <a:srgbClr val="000000">
                      <a:alpha val="43137"/>
                    </a:srgbClr>
                  </a:outerShdw>
                </a:effectLst>
              </a:rPr>
              <a:t> added to the input bits, it must be exclusive-</a:t>
            </a:r>
            <a:r>
              <a:rPr lang="en-US" b="1" dirty="0" err="1">
                <a:solidFill>
                  <a:schemeClr val="bg1"/>
                </a:solidFill>
                <a:effectLst>
                  <a:outerShdw blurRad="38100" dist="38100" dir="2700000" algn="tl">
                    <a:srgbClr val="000000">
                      <a:alpha val="43137"/>
                    </a:srgbClr>
                  </a:outerShdw>
                </a:effectLst>
              </a:rPr>
              <a:t>ORed</a:t>
            </a:r>
            <a:r>
              <a:rPr lang="en-US" b="1" dirty="0">
                <a:solidFill>
                  <a:schemeClr val="bg1"/>
                </a:solidFill>
                <a:effectLst>
                  <a:outerShdw blurRad="38100" dist="38100" dir="2700000" algn="tl">
                    <a:srgbClr val="000000">
                      <a:alpha val="43137"/>
                    </a:srgbClr>
                  </a:outerShdw>
                </a:effectLst>
              </a:rPr>
              <a:t> with A </a:t>
            </a:r>
            <a:r>
              <a:rPr lang="en-US" b="1" dirty="0">
                <a:solidFill>
                  <a:schemeClr val="bg1"/>
                </a:solidFill>
                <a:effectLst>
                  <a:outerShdw blurRad="38100" dist="38100" dir="2700000" algn="tl">
                    <a:srgbClr val="000000">
                      <a:alpha val="43137"/>
                    </a:srgbClr>
                  </a:outerShdw>
                </a:effectLst>
                <a:sym typeface="Symbol" panose="05050102010706020507" pitchFamily="18" charset="2"/>
              </a:rPr>
              <a:t></a:t>
            </a:r>
            <a:r>
              <a:rPr lang="en-US" b="1" dirty="0">
                <a:solidFill>
                  <a:schemeClr val="bg1"/>
                </a:solidFill>
                <a:effectLst>
                  <a:outerShdw blurRad="38100" dist="38100" dir="2700000" algn="tl">
                    <a:srgbClr val="000000">
                      <a:alpha val="43137"/>
                    </a:srgbClr>
                  </a:outerShdw>
                </a:effectLst>
              </a:rPr>
              <a:t> B, yielding the equation for the sum output of the full-adder.</a:t>
            </a:r>
          </a:p>
          <a:p>
            <a:pPr marL="0" indent="0">
              <a:buNone/>
            </a:pPr>
            <a:r>
              <a:rPr lang="en-US" sz="3200" b="1"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highlight>
                  <a:srgbClr val="FFFF00"/>
                </a:highlight>
                <a:sym typeface="Symbol" panose="05050102010706020507" pitchFamily="18" charset="2"/>
              </a:rPr>
              <a:t> =</a:t>
            </a:r>
            <a:r>
              <a:rPr lang="en-US" b="1" dirty="0">
                <a:solidFill>
                  <a:schemeClr val="bg1"/>
                </a:solidFill>
                <a:effectLst>
                  <a:outerShdw blurRad="38100" dist="38100" dir="2700000" algn="tl">
                    <a:srgbClr val="000000">
                      <a:alpha val="43137"/>
                    </a:srgbClr>
                  </a:outerShdw>
                </a:effectLst>
                <a:highlight>
                  <a:srgbClr val="FFFF00"/>
                </a:highlight>
              </a:rPr>
              <a:t>  (A </a:t>
            </a:r>
            <a:r>
              <a:rPr lang="en-US" b="1" dirty="0">
                <a:solidFill>
                  <a:schemeClr val="bg1"/>
                </a:solidFill>
                <a:effectLst>
                  <a:outerShdw blurRad="38100" dist="38100" dir="2700000" algn="tl">
                    <a:srgbClr val="000000">
                      <a:alpha val="43137"/>
                    </a:srgbClr>
                  </a:outerShdw>
                </a:effectLst>
                <a:highlight>
                  <a:srgbClr val="FFFF00"/>
                </a:highlight>
                <a:sym typeface="Symbol" panose="05050102010706020507" pitchFamily="18" charset="2"/>
              </a:rPr>
              <a:t> </a:t>
            </a:r>
            <a:r>
              <a:rPr lang="en-US" b="1" dirty="0">
                <a:solidFill>
                  <a:schemeClr val="bg1"/>
                </a:solidFill>
                <a:effectLst>
                  <a:outerShdw blurRad="38100" dist="38100" dir="2700000" algn="tl">
                    <a:srgbClr val="000000">
                      <a:alpha val="43137"/>
                    </a:srgbClr>
                  </a:outerShdw>
                </a:effectLst>
                <a:highlight>
                  <a:srgbClr val="FFFF00"/>
                </a:highlight>
              </a:rPr>
              <a:t>B) </a:t>
            </a:r>
            <a:r>
              <a:rPr lang="en-US" b="1" dirty="0">
                <a:solidFill>
                  <a:schemeClr val="bg1"/>
                </a:solidFill>
                <a:effectLst>
                  <a:outerShdw blurRad="38100" dist="38100" dir="2700000" algn="tl">
                    <a:srgbClr val="000000">
                      <a:alpha val="43137"/>
                    </a:srgbClr>
                  </a:outerShdw>
                </a:effectLst>
                <a:highlight>
                  <a:srgbClr val="FFFF00"/>
                </a:highlight>
                <a:sym typeface="Symbol" panose="05050102010706020507" pitchFamily="18" charset="2"/>
              </a:rPr>
              <a:t></a:t>
            </a:r>
            <a:r>
              <a:rPr lang="en-US" sz="2400" dirty="0">
                <a:solidFill>
                  <a:schemeClr val="bg1"/>
                </a:solidFill>
                <a:highlight>
                  <a:srgbClr val="FFFF00"/>
                </a:highlight>
              </a:rPr>
              <a:t> </a:t>
            </a:r>
            <a:r>
              <a:rPr lang="en-US" sz="2400" b="1" dirty="0">
                <a:solidFill>
                  <a:schemeClr val="bg1"/>
                </a:solidFill>
                <a:effectLst>
                  <a:outerShdw blurRad="38100" dist="38100" dir="2700000" algn="tl">
                    <a:srgbClr val="000000">
                      <a:alpha val="43137"/>
                    </a:srgbClr>
                  </a:outerShdw>
                </a:effectLst>
                <a:highlight>
                  <a:srgbClr val="FFFF00"/>
                </a:highlight>
              </a:rPr>
              <a:t>C</a:t>
            </a:r>
            <a:r>
              <a:rPr lang="en-US" sz="2400" b="1" baseline="-25000" dirty="0">
                <a:solidFill>
                  <a:schemeClr val="bg1"/>
                </a:solidFill>
                <a:effectLst>
                  <a:outerShdw blurRad="38100" dist="38100" dir="2700000" algn="tl">
                    <a:srgbClr val="000000">
                      <a:alpha val="43137"/>
                    </a:srgbClr>
                  </a:outerShdw>
                </a:effectLst>
                <a:highlight>
                  <a:srgbClr val="FFFF00"/>
                </a:highlight>
              </a:rPr>
              <a:t>in</a:t>
            </a:r>
            <a:r>
              <a:rPr lang="en-US" sz="2400" b="1" dirty="0">
                <a:solidFill>
                  <a:schemeClr val="bg1"/>
                </a:solidFill>
                <a:effectLst>
                  <a:outerShdw blurRad="38100" dist="38100" dir="2700000" algn="tl">
                    <a:srgbClr val="000000">
                      <a:alpha val="43137"/>
                    </a:srgbClr>
                  </a:outerShdw>
                </a:effectLst>
                <a:highlight>
                  <a:srgbClr val="FFFF00"/>
                </a:highlight>
              </a:rPr>
              <a:t>                 Equation 6–3</a:t>
            </a:r>
            <a:endParaRPr lang="en-US" sz="32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32</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14F80D97-5FA0-A59C-BB17-D78A856A3C04}"/>
              </a:ext>
            </a:extLst>
          </p:cNvPr>
          <p:cNvPicPr>
            <a:picLocks noChangeAspect="1"/>
          </p:cNvPicPr>
          <p:nvPr/>
        </p:nvPicPr>
        <p:blipFill>
          <a:blip r:embed="rId4"/>
          <a:stretch>
            <a:fillRect/>
          </a:stretch>
        </p:blipFill>
        <p:spPr>
          <a:xfrm>
            <a:off x="7108166" y="274608"/>
            <a:ext cx="4829358" cy="4823585"/>
          </a:xfrm>
          <a:prstGeom prst="rect">
            <a:avLst/>
          </a:prstGeom>
        </p:spPr>
      </p:pic>
    </p:spTree>
    <p:extLst>
      <p:ext uri="{BB962C8B-B14F-4D97-AF65-F5344CB8AC3E}">
        <p14:creationId xmlns:p14="http://schemas.microsoft.com/office/powerpoint/2010/main" val="2931867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highlight>
                  <a:srgbClr val="800000"/>
                </a:highlight>
              </a:rPr>
              <a:t> The Full-Adder Logic :    </a:t>
            </a:r>
          </a:p>
          <a:p>
            <a:pPr marL="0" indent="0">
              <a:buNone/>
            </a:pPr>
            <a:r>
              <a:rPr lang="en-US" b="1" dirty="0">
                <a:solidFill>
                  <a:schemeClr val="bg1"/>
                </a:solidFill>
                <a:effectLst>
                  <a:outerShdw blurRad="38100" dist="38100" dir="2700000" algn="tl">
                    <a:srgbClr val="000000">
                      <a:alpha val="43137"/>
                    </a:srgbClr>
                  </a:outerShdw>
                </a:effectLst>
                <a:highlight>
                  <a:srgbClr val="FFFF00"/>
                </a:highlight>
                <a:sym typeface="Symbol" panose="05050102010706020507" pitchFamily="18" charset="2"/>
              </a:rPr>
              <a:t>                           =</a:t>
            </a:r>
            <a:r>
              <a:rPr lang="en-US" b="1" dirty="0">
                <a:solidFill>
                  <a:schemeClr val="bg1"/>
                </a:solidFill>
                <a:effectLst>
                  <a:outerShdw blurRad="38100" dist="38100" dir="2700000" algn="tl">
                    <a:srgbClr val="000000">
                      <a:alpha val="43137"/>
                    </a:srgbClr>
                  </a:outerShdw>
                </a:effectLst>
                <a:highlight>
                  <a:srgbClr val="FFFF00"/>
                </a:highlight>
              </a:rPr>
              <a:t>  A </a:t>
            </a:r>
            <a:r>
              <a:rPr lang="en-US" b="1" dirty="0">
                <a:solidFill>
                  <a:schemeClr val="bg1"/>
                </a:solidFill>
                <a:effectLst>
                  <a:outerShdw blurRad="38100" dist="38100" dir="2700000" algn="tl">
                    <a:srgbClr val="000000">
                      <a:alpha val="43137"/>
                    </a:srgbClr>
                  </a:outerShdw>
                </a:effectLst>
                <a:highlight>
                  <a:srgbClr val="FFFF00"/>
                </a:highlight>
                <a:sym typeface="Symbol" panose="05050102010706020507" pitchFamily="18" charset="2"/>
              </a:rPr>
              <a:t> </a:t>
            </a:r>
            <a:r>
              <a:rPr lang="en-US" b="1" dirty="0">
                <a:solidFill>
                  <a:schemeClr val="bg1"/>
                </a:solidFill>
                <a:effectLst>
                  <a:outerShdw blurRad="38100" dist="38100" dir="2700000" algn="tl">
                    <a:srgbClr val="000000">
                      <a:alpha val="43137"/>
                    </a:srgbClr>
                  </a:outerShdw>
                </a:effectLst>
                <a:highlight>
                  <a:srgbClr val="FFFF00"/>
                </a:highlight>
              </a:rPr>
              <a:t>B </a:t>
            </a:r>
            <a:r>
              <a:rPr lang="en-US" b="1" dirty="0">
                <a:solidFill>
                  <a:schemeClr val="bg1"/>
                </a:solidFill>
                <a:effectLst>
                  <a:outerShdw blurRad="38100" dist="38100" dir="2700000" algn="tl">
                    <a:srgbClr val="000000">
                      <a:alpha val="43137"/>
                    </a:srgbClr>
                  </a:outerShdw>
                </a:effectLst>
                <a:highlight>
                  <a:srgbClr val="FFFF00"/>
                </a:highlight>
                <a:sym typeface="Symbol" panose="05050102010706020507" pitchFamily="18" charset="2"/>
              </a:rPr>
              <a:t></a:t>
            </a:r>
            <a:r>
              <a:rPr lang="en-US" sz="2400" dirty="0">
                <a:solidFill>
                  <a:schemeClr val="bg1"/>
                </a:solidFill>
                <a:highlight>
                  <a:srgbClr val="FFFF00"/>
                </a:highlight>
              </a:rPr>
              <a:t> </a:t>
            </a:r>
            <a:r>
              <a:rPr lang="en-US" sz="2400" b="1" dirty="0">
                <a:solidFill>
                  <a:schemeClr val="bg1"/>
                </a:solidFill>
                <a:effectLst>
                  <a:outerShdw blurRad="38100" dist="38100" dir="2700000" algn="tl">
                    <a:srgbClr val="000000">
                      <a:alpha val="43137"/>
                    </a:srgbClr>
                  </a:outerShdw>
                </a:effectLst>
                <a:highlight>
                  <a:srgbClr val="FFFF00"/>
                </a:highlight>
              </a:rPr>
              <a:t>C</a:t>
            </a:r>
            <a:r>
              <a:rPr lang="en-US" sz="2400" b="1" baseline="-25000" dirty="0">
                <a:solidFill>
                  <a:schemeClr val="bg1"/>
                </a:solidFill>
                <a:effectLst>
                  <a:outerShdw blurRad="38100" dist="38100" dir="2700000" algn="tl">
                    <a:srgbClr val="000000">
                      <a:alpha val="43137"/>
                    </a:srgbClr>
                  </a:outerShdw>
                </a:effectLst>
                <a:highlight>
                  <a:srgbClr val="FFFF00"/>
                </a:highlight>
              </a:rPr>
              <a:t>in</a:t>
            </a:r>
            <a:r>
              <a:rPr lang="en-US" sz="2400" b="1" dirty="0">
                <a:solidFill>
                  <a:schemeClr val="bg1"/>
                </a:solidFill>
                <a:effectLst>
                  <a:outerShdw blurRad="38100" dist="38100" dir="2700000" algn="tl">
                    <a:srgbClr val="000000">
                      <a:alpha val="43137"/>
                    </a:srgbClr>
                  </a:outerShdw>
                </a:effectLst>
                <a:highlight>
                  <a:srgbClr val="FFFF00"/>
                </a:highlight>
              </a:rPr>
              <a:t>                 Equation 6–3</a:t>
            </a:r>
            <a:endParaRPr lang="en-US" dirty="0"/>
          </a:p>
          <a:p>
            <a:pPr marL="0" indent="0">
              <a:buNone/>
            </a:pPr>
            <a:r>
              <a:rPr lang="en-US" b="1" dirty="0">
                <a:solidFill>
                  <a:schemeClr val="bg1"/>
                </a:solidFill>
                <a:effectLst>
                  <a:outerShdw blurRad="38100" dist="38100" dir="2700000" algn="tl">
                    <a:srgbClr val="000000">
                      <a:alpha val="43137"/>
                    </a:srgbClr>
                  </a:outerShdw>
                </a:effectLst>
              </a:rPr>
              <a:t>        This means that to implement the full-adder sum function, two 2-input exclusive-OR gates can be used. The first must generate the term A  B, and the second has as its inputs the output of the first XOR gate and the input carry, as illustrated in Figure 6–4(a).</a:t>
            </a:r>
            <a:r>
              <a:rPr lang="en-US" sz="3200" b="1" dirty="0">
                <a:solidFill>
                  <a:schemeClr val="bg1"/>
                </a:solidFill>
                <a:effectLst>
                  <a:outerShdw blurRad="38100" dist="38100" dir="2700000" algn="tl">
                    <a:srgbClr val="000000">
                      <a:alpha val="43137"/>
                    </a:srgbClr>
                  </a:outerShdw>
                </a:effectLst>
              </a:rPr>
              <a:t>               </a:t>
            </a:r>
            <a:endParaRPr lang="en-US" sz="32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33</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4" name="Picture 13">
            <a:extLst>
              <a:ext uri="{FF2B5EF4-FFF2-40B4-BE49-F238E27FC236}">
                <a16:creationId xmlns:a16="http://schemas.microsoft.com/office/drawing/2014/main" id="{E266AFEC-402B-D4DE-E8C0-D93DFAFDD7A1}"/>
              </a:ext>
            </a:extLst>
          </p:cNvPr>
          <p:cNvPicPr>
            <a:picLocks noChangeAspect="1"/>
          </p:cNvPicPr>
          <p:nvPr/>
        </p:nvPicPr>
        <p:blipFill>
          <a:blip r:embed="rId4"/>
          <a:stretch>
            <a:fillRect/>
          </a:stretch>
        </p:blipFill>
        <p:spPr>
          <a:xfrm>
            <a:off x="4409984" y="4429664"/>
            <a:ext cx="5355118" cy="2247890"/>
          </a:xfrm>
          <a:prstGeom prst="rect">
            <a:avLst/>
          </a:prstGeom>
          <a:ln w="190500" cap="sq">
            <a:solidFill>
              <a:srgbClr val="0070C0"/>
            </a:solidFill>
            <a:prstDash val="solid"/>
            <a:miter lim="800000"/>
          </a:ln>
          <a:effectLst>
            <a:glow rad="228600">
              <a:schemeClr val="accent3">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13255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highlight>
                  <a:srgbClr val="800000"/>
                </a:highlight>
              </a:rPr>
              <a:t> The Full-Adder Logic :    </a:t>
            </a:r>
          </a:p>
          <a:p>
            <a:pPr marL="0" indent="0">
              <a:buNone/>
            </a:pPr>
            <a:r>
              <a:rPr lang="en-US" b="1" dirty="0">
                <a:solidFill>
                  <a:schemeClr val="bg1"/>
                </a:solidFill>
                <a:effectLst>
                  <a:outerShdw blurRad="38100" dist="38100" dir="2700000" algn="tl">
                    <a:srgbClr val="000000">
                      <a:alpha val="43137"/>
                    </a:srgbClr>
                  </a:outerShdw>
                </a:effectLst>
              </a:rPr>
              <a:t>       The output carry is a 1 when both inputs to the first XOR gate are 1s or when both inputs to the second XOR gate are 1s. You can verify this fact by studying Table 6–2. The output carry of the full-adder is therefore produced by input A ANDed with input B and A  B ANDed with Cin. These two terms are </a:t>
            </a:r>
            <a:r>
              <a:rPr lang="en-US" b="1" dirty="0" err="1">
                <a:solidFill>
                  <a:schemeClr val="bg1"/>
                </a:solidFill>
                <a:effectLst>
                  <a:outerShdw blurRad="38100" dist="38100" dir="2700000" algn="tl">
                    <a:srgbClr val="000000">
                      <a:alpha val="43137"/>
                    </a:srgbClr>
                  </a:outerShdw>
                </a:effectLst>
              </a:rPr>
              <a:t>ORed</a:t>
            </a:r>
            <a:r>
              <a:rPr lang="en-US" b="1" dirty="0">
                <a:solidFill>
                  <a:schemeClr val="bg1"/>
                </a:solidFill>
                <a:effectLst>
                  <a:outerShdw blurRad="38100" dist="38100" dir="2700000" algn="tl">
                    <a:srgbClr val="000000">
                      <a:alpha val="43137"/>
                    </a:srgbClr>
                  </a:outerShdw>
                </a:effectLst>
              </a:rPr>
              <a:t>, as expressed in Equation 6–4. This function is implemented and combined with the sum logic to form a complete full-adder circuit, as shown in Figure 6–4(b).</a:t>
            </a:r>
            <a:endParaRPr lang="en-US" sz="32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34</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AAEEE6FF-7F6F-DE80-4E7C-413742220AAA}"/>
              </a:ext>
            </a:extLst>
          </p:cNvPr>
          <p:cNvPicPr>
            <a:picLocks noChangeAspect="1"/>
          </p:cNvPicPr>
          <p:nvPr/>
        </p:nvPicPr>
        <p:blipFill>
          <a:blip r:embed="rId4"/>
          <a:stretch>
            <a:fillRect/>
          </a:stretch>
        </p:blipFill>
        <p:spPr>
          <a:xfrm>
            <a:off x="2998666" y="5303717"/>
            <a:ext cx="5876925" cy="581025"/>
          </a:xfrm>
          <a:prstGeom prst="rect">
            <a:avLst/>
          </a:prstGeom>
          <a:ln w="88900" cap="sq" cmpd="thickThin">
            <a:solidFill>
              <a:srgbClr val="00B0F0"/>
            </a:solidFill>
            <a:prstDash val="solid"/>
            <a:miter lim="800000"/>
          </a:ln>
          <a:effectLst>
            <a:glow rad="228600">
              <a:schemeClr val="accent3">
                <a:satMod val="175000"/>
                <a:alpha val="40000"/>
              </a:schemeClr>
            </a:glow>
            <a:innerShdw blurRad="76200">
              <a:srgbClr val="000000"/>
            </a:innerShdw>
          </a:effectLst>
        </p:spPr>
      </p:pic>
    </p:spTree>
    <p:extLst>
      <p:ext uri="{BB962C8B-B14F-4D97-AF65-F5344CB8AC3E}">
        <p14:creationId xmlns:p14="http://schemas.microsoft.com/office/powerpoint/2010/main" val="1631139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highlight>
                  <a:srgbClr val="800000"/>
                </a:highlight>
              </a:rPr>
              <a:t> The Full-Adder Logic :    </a:t>
            </a:r>
          </a:p>
          <a:p>
            <a:pPr marL="0" indent="0">
              <a:buNone/>
            </a:pPr>
            <a:r>
              <a:rPr lang="en-US" b="1" dirty="0">
                <a:solidFill>
                  <a:schemeClr val="bg1"/>
                </a:solidFill>
                <a:effectLst>
                  <a:outerShdw blurRad="38100" dist="38100" dir="2700000" algn="tl">
                    <a:srgbClr val="000000">
                      <a:alpha val="43137"/>
                    </a:srgbClr>
                  </a:outerShdw>
                </a:effectLst>
              </a:rPr>
              <a:t> </a:t>
            </a:r>
            <a:endParaRPr lang="en-US" sz="32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35</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AAEEE6FF-7F6F-DE80-4E7C-413742220AAA}"/>
              </a:ext>
            </a:extLst>
          </p:cNvPr>
          <p:cNvPicPr>
            <a:picLocks noChangeAspect="1"/>
          </p:cNvPicPr>
          <p:nvPr/>
        </p:nvPicPr>
        <p:blipFill>
          <a:blip r:embed="rId4"/>
          <a:stretch>
            <a:fillRect/>
          </a:stretch>
        </p:blipFill>
        <p:spPr>
          <a:xfrm>
            <a:off x="298609" y="979548"/>
            <a:ext cx="5876925" cy="581025"/>
          </a:xfrm>
          <a:prstGeom prst="rect">
            <a:avLst/>
          </a:prstGeom>
          <a:ln w="88900" cap="sq" cmpd="thickThin">
            <a:solidFill>
              <a:srgbClr val="00B0F0"/>
            </a:solidFill>
            <a:prstDash val="solid"/>
            <a:miter lim="800000"/>
          </a:ln>
          <a:effectLst>
            <a:glow rad="228600">
              <a:schemeClr val="accent3">
                <a:satMod val="175000"/>
                <a:alpha val="40000"/>
              </a:schemeClr>
            </a:glow>
            <a:innerShdw blurRad="76200">
              <a:srgbClr val="000000"/>
            </a:innerShdw>
          </a:effectLst>
        </p:spPr>
      </p:pic>
      <p:pic>
        <p:nvPicPr>
          <p:cNvPr id="12" name="Picture 11">
            <a:extLst>
              <a:ext uri="{FF2B5EF4-FFF2-40B4-BE49-F238E27FC236}">
                <a16:creationId xmlns:a16="http://schemas.microsoft.com/office/drawing/2014/main" id="{F4BA02BE-A9E2-7B71-9E7D-238C7562A126}"/>
              </a:ext>
            </a:extLst>
          </p:cNvPr>
          <p:cNvPicPr>
            <a:picLocks noChangeAspect="1"/>
          </p:cNvPicPr>
          <p:nvPr/>
        </p:nvPicPr>
        <p:blipFill>
          <a:blip r:embed="rId5"/>
          <a:stretch>
            <a:fillRect/>
          </a:stretch>
        </p:blipFill>
        <p:spPr>
          <a:xfrm>
            <a:off x="4105093" y="1844016"/>
            <a:ext cx="7186883" cy="4788735"/>
          </a:xfrm>
          <a:prstGeom prst="rect">
            <a:avLst/>
          </a:prstGeom>
          <a:ln w="190500" cap="sq">
            <a:solidFill>
              <a:srgbClr val="00B050"/>
            </a:solidFill>
            <a:prstDash val="solid"/>
            <a:miter lim="800000"/>
          </a:ln>
          <a:effectLst>
            <a:glow rad="228600">
              <a:schemeClr val="accent6">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p:spPr>
      </p:pic>
    </p:spTree>
    <p:extLst>
      <p:ext uri="{BB962C8B-B14F-4D97-AF65-F5344CB8AC3E}">
        <p14:creationId xmlns:p14="http://schemas.microsoft.com/office/powerpoint/2010/main" val="4160444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264433"/>
            <a:ext cx="11947586" cy="4318959"/>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b="1" dirty="0">
                <a:solidFill>
                  <a:schemeClr val="bg1"/>
                </a:solidFill>
                <a:effectLst>
                  <a:outerShdw blurRad="38100" dist="38100" dir="2700000" algn="tl">
                    <a:srgbClr val="000000">
                      <a:alpha val="43137"/>
                    </a:srgbClr>
                  </a:outerShdw>
                </a:effectLst>
              </a:rPr>
              <a:t>Notice in Figure 6–4(b) there are two half-adders, connected as shown in the block diagram of Figure 6–5(a), with their output carries </a:t>
            </a:r>
            <a:r>
              <a:rPr lang="en-US" b="1" dirty="0" err="1">
                <a:solidFill>
                  <a:schemeClr val="bg1"/>
                </a:solidFill>
                <a:effectLst>
                  <a:outerShdw blurRad="38100" dist="38100" dir="2700000" algn="tl">
                    <a:srgbClr val="000000">
                      <a:alpha val="43137"/>
                    </a:srgbClr>
                  </a:outerShdw>
                </a:effectLst>
              </a:rPr>
              <a:t>ORed</a:t>
            </a:r>
            <a:r>
              <a:rPr lang="en-US" b="1" dirty="0">
                <a:solidFill>
                  <a:schemeClr val="bg1"/>
                </a:solidFill>
                <a:effectLst>
                  <a:outerShdw blurRad="38100" dist="38100" dir="2700000" algn="tl">
                    <a:srgbClr val="000000">
                      <a:alpha val="43137"/>
                    </a:srgbClr>
                  </a:outerShdw>
                </a:effectLst>
              </a:rPr>
              <a:t>. The logic symbol shown in Figure 6–5(b) will normally be used to represent the full-adder</a:t>
            </a:r>
            <a:r>
              <a:rPr lang="en-US" b="1" dirty="0">
                <a:ln w="6600">
                  <a:solidFill>
                    <a:schemeClr val="accent2"/>
                  </a:solidFill>
                  <a:prstDash val="solid"/>
                </a:ln>
                <a:solidFill>
                  <a:schemeClr val="bg1"/>
                </a:solidFill>
                <a:effectLst>
                  <a:outerShdw blurRad="38100" dist="38100" dir="2700000" algn="tl" rotWithShape="0">
                    <a:srgbClr val="000000">
                      <a:alpha val="43137"/>
                    </a:srgbClr>
                  </a:outerShdw>
                </a:effectLst>
                <a:highlight>
                  <a:srgbClr val="800000"/>
                </a:highlight>
              </a:rPr>
              <a:t> </a:t>
            </a:r>
          </a:p>
          <a:p>
            <a:pPr marL="0" indent="0">
              <a:buNone/>
            </a:pPr>
            <a:r>
              <a:rPr lang="en-US" b="1" dirty="0">
                <a:solidFill>
                  <a:schemeClr val="bg1"/>
                </a:solidFill>
                <a:effectLst>
                  <a:outerShdw blurRad="38100" dist="38100" dir="2700000" algn="tl">
                    <a:srgbClr val="000000">
                      <a:alpha val="43137"/>
                    </a:srgbClr>
                  </a:outerShdw>
                </a:effectLst>
              </a:rPr>
              <a:t> </a:t>
            </a:r>
            <a:endParaRPr lang="en-US" sz="32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36</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3" name="Picture 12">
            <a:extLst>
              <a:ext uri="{FF2B5EF4-FFF2-40B4-BE49-F238E27FC236}">
                <a16:creationId xmlns:a16="http://schemas.microsoft.com/office/drawing/2014/main" id="{5970C1B6-3A4C-87F0-B5D2-15A5936F1B38}"/>
              </a:ext>
            </a:extLst>
          </p:cNvPr>
          <p:cNvPicPr>
            <a:picLocks noChangeAspect="1"/>
          </p:cNvPicPr>
          <p:nvPr/>
        </p:nvPicPr>
        <p:blipFill>
          <a:blip r:embed="rId4"/>
          <a:stretch>
            <a:fillRect/>
          </a:stretch>
        </p:blipFill>
        <p:spPr>
          <a:xfrm>
            <a:off x="924194" y="3428995"/>
            <a:ext cx="9515475" cy="3209018"/>
          </a:xfrm>
          <a:prstGeom prst="rect">
            <a:avLst/>
          </a:prstGeom>
          <a:ln w="190500" cap="sq">
            <a:solidFill>
              <a:srgbClr val="92D050"/>
            </a:solidFill>
            <a:prstDash val="solid"/>
            <a:miter lim="800000"/>
          </a:ln>
          <a:effectLst>
            <a:glow rad="228600">
              <a:schemeClr val="accent3">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p:spPr>
      </p:pic>
    </p:spTree>
    <p:extLst>
      <p:ext uri="{BB962C8B-B14F-4D97-AF65-F5344CB8AC3E}">
        <p14:creationId xmlns:p14="http://schemas.microsoft.com/office/powerpoint/2010/main" val="4128003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highlight>
                  <a:srgbClr val="800000"/>
                </a:highlight>
              </a:rPr>
              <a:t> </a:t>
            </a:r>
            <a:endParaRPr lang="en-US" sz="32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HALF AND FULL ADDER</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37</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36024AD9-15D8-EE3E-A642-8203D4AB4569}"/>
              </a:ext>
            </a:extLst>
          </p:cNvPr>
          <p:cNvPicPr>
            <a:picLocks noChangeAspect="1"/>
          </p:cNvPicPr>
          <p:nvPr/>
        </p:nvPicPr>
        <p:blipFill>
          <a:blip r:embed="rId4"/>
          <a:stretch>
            <a:fillRect/>
          </a:stretch>
        </p:blipFill>
        <p:spPr>
          <a:xfrm>
            <a:off x="1350841" y="2596281"/>
            <a:ext cx="9172575" cy="3724275"/>
          </a:xfrm>
          <a:prstGeom prst="rect">
            <a:avLst/>
          </a:prstGeom>
          <a:ln w="190500" cap="sq">
            <a:solidFill>
              <a:schemeClr val="accent4">
                <a:lumMod val="75000"/>
              </a:schemeClr>
            </a:solidFill>
            <a:prstDash val="solid"/>
            <a:miter lim="800000"/>
          </a:ln>
          <a:effectLst>
            <a:glow rad="228600">
              <a:schemeClr val="accent3">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3498369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The Von Neumann Architecture</a:t>
            </a:r>
          </a:p>
          <a:p>
            <a:pPr marL="0" indent="0">
              <a:buNone/>
            </a:pPr>
            <a:r>
              <a:rPr lang="en-US" sz="3200" b="1" dirty="0">
                <a:solidFill>
                  <a:schemeClr val="bg1"/>
                </a:solidFill>
                <a:effectLst>
                  <a:outerShdw blurRad="38100" dist="38100" dir="2700000" algn="tl">
                    <a:srgbClr val="000000">
                      <a:alpha val="43137"/>
                    </a:srgbClr>
                  </a:outerShdw>
                </a:effectLst>
              </a:rPr>
              <a:t>      </a:t>
            </a:r>
          </a:p>
          <a:p>
            <a:pPr marL="0" indent="0">
              <a:buNone/>
            </a:pPr>
            <a:r>
              <a:rPr lang="en-US" sz="3200" b="1" dirty="0">
                <a:solidFill>
                  <a:schemeClr val="bg1"/>
                </a:solidFill>
                <a:effectLst>
                  <a:outerShdw blurRad="38100" dist="38100" dir="2700000" algn="tl">
                    <a:srgbClr val="000000">
                      <a:alpha val="43137"/>
                    </a:srgbClr>
                  </a:outerShdw>
                </a:effectLst>
              </a:rPr>
              <a:t>      The von Neumann architecture, shown in figure 5.1, is based on a Central Processing Unit (CPU), interacting with a memory device, receiving data from some input device, and emitting data to some output device.</a:t>
            </a:r>
            <a:endParaRPr lang="en-US" sz="32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38</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spTree>
    <p:extLst>
      <p:ext uri="{BB962C8B-B14F-4D97-AF65-F5344CB8AC3E}">
        <p14:creationId xmlns:p14="http://schemas.microsoft.com/office/powerpoint/2010/main" val="3830693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 </a:t>
            </a:r>
            <a:endParaRPr lang="en-US"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39</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4" name="Picture 13">
            <a:extLst>
              <a:ext uri="{FF2B5EF4-FFF2-40B4-BE49-F238E27FC236}">
                <a16:creationId xmlns:a16="http://schemas.microsoft.com/office/drawing/2014/main" id="{109E6E86-2CFA-63F2-956D-2C13BD3CB748}"/>
              </a:ext>
            </a:extLst>
          </p:cNvPr>
          <p:cNvPicPr>
            <a:picLocks noChangeAspect="1"/>
          </p:cNvPicPr>
          <p:nvPr/>
        </p:nvPicPr>
        <p:blipFill>
          <a:blip r:embed="rId4"/>
          <a:stretch>
            <a:fillRect/>
          </a:stretch>
        </p:blipFill>
        <p:spPr>
          <a:xfrm>
            <a:off x="750498" y="1613140"/>
            <a:ext cx="9834110" cy="4905554"/>
          </a:xfrm>
          <a:prstGeom prst="rect">
            <a:avLst/>
          </a:prstGeom>
          <a:ln w="190500" cap="sq">
            <a:solidFill>
              <a:schemeClr val="accent6">
                <a:lumMod val="75000"/>
              </a:schemeClr>
            </a:solidFill>
            <a:prstDash val="solid"/>
            <a:miter lim="800000"/>
          </a:ln>
          <a:effectLst>
            <a:glow rad="228600">
              <a:schemeClr val="accent6">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51828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highlight>
                  <a:srgbClr val="FFFF00"/>
                </a:highlight>
              </a:rPr>
              <a:t>AND-OR Logic</a:t>
            </a:r>
          </a:p>
          <a:p>
            <a:pPr marL="0" indent="0">
              <a:buNone/>
            </a:pPr>
            <a:r>
              <a:rPr lang="en-US" b="1" dirty="0">
                <a:ln w="0"/>
                <a:solidFill>
                  <a:schemeClr val="bg1"/>
                </a:solidFill>
                <a:effectLst>
                  <a:outerShdw blurRad="38100" dist="19050" dir="2700000" algn="tl" rotWithShape="0">
                    <a:schemeClr val="dk1">
                      <a:alpha val="40000"/>
                    </a:schemeClr>
                  </a:outerShdw>
                </a:effectLst>
              </a:rPr>
              <a:t>The truth table for a 4-input </a:t>
            </a:r>
          </a:p>
          <a:p>
            <a:pPr marL="0" indent="0">
              <a:buNone/>
            </a:pPr>
            <a:r>
              <a:rPr lang="en-US" b="1" dirty="0">
                <a:ln w="0"/>
                <a:solidFill>
                  <a:schemeClr val="bg1"/>
                </a:solidFill>
                <a:effectLst>
                  <a:outerShdw blurRad="38100" dist="19050" dir="2700000" algn="tl" rotWithShape="0">
                    <a:schemeClr val="dk1">
                      <a:alpha val="40000"/>
                    </a:schemeClr>
                  </a:outerShdw>
                </a:effectLst>
              </a:rPr>
              <a:t>AND-OR logic circuit is shown </a:t>
            </a:r>
          </a:p>
          <a:p>
            <a:pPr marL="0" indent="0">
              <a:buNone/>
            </a:pPr>
            <a:r>
              <a:rPr lang="en-US" b="1" dirty="0">
                <a:ln w="0"/>
                <a:solidFill>
                  <a:schemeClr val="bg1"/>
                </a:solidFill>
                <a:effectLst>
                  <a:outerShdw blurRad="38100" dist="19050" dir="2700000" algn="tl" rotWithShape="0">
                    <a:schemeClr val="dk1">
                      <a:alpha val="40000"/>
                    </a:schemeClr>
                  </a:outerShdw>
                </a:effectLst>
              </a:rPr>
              <a:t>in Table 5–1. The intermediate</a:t>
            </a:r>
          </a:p>
          <a:p>
            <a:pPr marL="0" indent="0">
              <a:buNone/>
            </a:pPr>
            <a:r>
              <a:rPr lang="en-US" b="1" dirty="0">
                <a:ln w="0"/>
                <a:solidFill>
                  <a:schemeClr val="bg1"/>
                </a:solidFill>
                <a:effectLst>
                  <a:outerShdw blurRad="38100" dist="19050" dir="2700000" algn="tl" rotWithShape="0">
                    <a:schemeClr val="dk1">
                      <a:alpha val="40000"/>
                    </a:schemeClr>
                  </a:outerShdw>
                </a:effectLst>
              </a:rPr>
              <a:t> AND gate outputs </a:t>
            </a:r>
          </a:p>
          <a:p>
            <a:pPr marL="0" indent="0">
              <a:buNone/>
            </a:pPr>
            <a:r>
              <a:rPr lang="en-US" b="1" dirty="0">
                <a:ln w="0"/>
                <a:solidFill>
                  <a:schemeClr val="bg1"/>
                </a:solidFill>
                <a:effectLst>
                  <a:outerShdw blurRad="38100" dist="19050" dir="2700000" algn="tl" rotWithShape="0">
                    <a:schemeClr val="dk1">
                      <a:alpha val="40000"/>
                    </a:schemeClr>
                  </a:outerShdw>
                </a:effectLst>
              </a:rPr>
              <a:t>(the AB and CD columns) </a:t>
            </a:r>
          </a:p>
          <a:p>
            <a:pPr marL="0" indent="0">
              <a:buNone/>
            </a:pPr>
            <a:r>
              <a:rPr lang="en-US" b="1" dirty="0">
                <a:ln w="0"/>
                <a:solidFill>
                  <a:schemeClr val="bg1"/>
                </a:solidFill>
                <a:effectLst>
                  <a:outerShdw blurRad="38100" dist="19050" dir="2700000" algn="tl" rotWithShape="0">
                    <a:schemeClr val="dk1">
                      <a:alpha val="40000"/>
                    </a:schemeClr>
                  </a:outerShdw>
                </a:effectLst>
              </a:rPr>
              <a:t>are also shown in the table. </a:t>
            </a:r>
            <a:endParaRPr lang="en-US" b="1" dirty="0">
              <a:ln w="0"/>
              <a:solidFill>
                <a:schemeClr val="bg1"/>
              </a:solidFill>
              <a:effectLst>
                <a:outerShdw blurRad="38100" dist="19050" dir="2700000" algn="tl" rotWithShape="0">
                  <a:schemeClr val="dk1">
                    <a:alpha val="40000"/>
                  </a:schemeClr>
                </a:outerShdw>
              </a:effectLst>
              <a:highlight>
                <a:srgbClr val="00008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4</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14CD8703-AEDF-AB77-7C06-082DC4C81BE2}"/>
              </a:ext>
            </a:extLst>
          </p:cNvPr>
          <p:cNvPicPr>
            <a:picLocks noChangeAspect="1"/>
          </p:cNvPicPr>
          <p:nvPr/>
        </p:nvPicPr>
        <p:blipFill>
          <a:blip r:embed="rId4"/>
          <a:stretch>
            <a:fillRect/>
          </a:stretch>
        </p:blipFill>
        <p:spPr>
          <a:xfrm>
            <a:off x="4841936" y="2259410"/>
            <a:ext cx="6976253" cy="4323982"/>
          </a:xfrm>
          <a:prstGeom prst="rect">
            <a:avLst/>
          </a:prstGeom>
          <a:ln w="190500" cap="sq">
            <a:solidFill>
              <a:schemeClr val="accent5"/>
            </a:solidFill>
            <a:prstDash val="solid"/>
            <a:miter lim="800000"/>
          </a:ln>
          <a:effectLst>
            <a:glow rad="228600">
              <a:schemeClr val="accent5">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a:extrusionClr>
              <a:srgbClr val="000000"/>
            </a:extrusionClr>
          </a:sp3d>
        </p:spPr>
      </p:pic>
    </p:spTree>
    <p:extLst>
      <p:ext uri="{BB962C8B-B14F-4D97-AF65-F5344CB8AC3E}">
        <p14:creationId xmlns:p14="http://schemas.microsoft.com/office/powerpoint/2010/main" val="2669503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lnSpcReduction="10000"/>
            <a:scene3d>
              <a:camera prst="orthographicFront"/>
              <a:lightRig rig="soft" dir="t">
                <a:rot lat="0" lon="0" rev="15600000"/>
              </a:lightRig>
            </a:scene3d>
            <a:sp3d extrusionH="57150" prstMaterial="softEdge">
              <a:bevelT w="25400" h="38100"/>
            </a:sp3d>
          </a:bodyPr>
          <a:lstStyle/>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Memory</a:t>
            </a:r>
            <a:r>
              <a:rPr lang="en-US" sz="3200" dirty="0">
                <a:highlight>
                  <a:srgbClr val="FF0000"/>
                </a:highlight>
              </a:rPr>
              <a:t> </a:t>
            </a:r>
            <a:r>
              <a:rPr lang="en-US" sz="3600" b="1" dirty="0">
                <a:solidFill>
                  <a:schemeClr val="bg1"/>
                </a:solidFill>
                <a:effectLst>
                  <a:outerShdw blurRad="38100" dist="38100" dir="2700000" algn="tl">
                    <a:srgbClr val="000000">
                      <a:alpha val="43137"/>
                    </a:srgbClr>
                  </a:outerShdw>
                </a:effectLst>
                <a:highlight>
                  <a:srgbClr val="FF0000"/>
                </a:highlight>
              </a:rPr>
              <a:t>   </a:t>
            </a:r>
            <a:r>
              <a:rPr lang="en-US" sz="3600" b="1" dirty="0">
                <a:solidFill>
                  <a:schemeClr val="bg1"/>
                </a:solidFill>
                <a:effectLst>
                  <a:outerShdw blurRad="38100" dist="38100" dir="2700000" algn="tl">
                    <a:srgbClr val="000000">
                      <a:alpha val="43137"/>
                    </a:srgbClr>
                  </a:outerShdw>
                </a:effectLst>
              </a:rPr>
              <a:t>   </a:t>
            </a:r>
          </a:p>
          <a:p>
            <a:pPr marL="0" indent="0">
              <a:buNone/>
            </a:pPr>
            <a:r>
              <a:rPr lang="en-US" sz="3600" b="1" dirty="0">
                <a:solidFill>
                  <a:schemeClr val="bg1"/>
                </a:solidFill>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The computer’s Memory can be discussed from both physical and logical perspectives. Physically, the memory is a linear sequence of addressable, fixed-size registers, each having a unique address and a value. Logically, this address space serves two purposes: storing data and storing instructions. Both the “instruction words” and the “data words” are implemented exactly the same way—as sequences of bits. </a:t>
            </a:r>
            <a:endParaRPr lang="en-US" sz="36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40</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spTree>
    <p:extLst>
      <p:ext uri="{BB962C8B-B14F-4D97-AF65-F5344CB8AC3E}">
        <p14:creationId xmlns:p14="http://schemas.microsoft.com/office/powerpoint/2010/main" val="2486271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lnSpcReduction="10000"/>
            <a:scene3d>
              <a:camera prst="orthographicFront"/>
              <a:lightRig rig="soft" dir="t">
                <a:rot lat="0" lon="0" rev="15600000"/>
              </a:lightRig>
            </a:scene3d>
            <a:sp3d extrusionH="57150" prstMaterial="softEdge">
              <a:bevelT w="25400" h="38100"/>
            </a:sp3d>
          </a:bodyPr>
          <a:lstStyle/>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Data Memory</a:t>
            </a:r>
            <a:r>
              <a:rPr lang="en-US" sz="3200" dirty="0">
                <a:highlight>
                  <a:srgbClr val="FF0000"/>
                </a:highlight>
              </a:rPr>
              <a:t> </a:t>
            </a:r>
            <a:r>
              <a:rPr lang="en-US" sz="3600" b="1" dirty="0">
                <a:solidFill>
                  <a:schemeClr val="bg1"/>
                </a:solidFill>
                <a:effectLst>
                  <a:outerShdw blurRad="38100" dist="38100" dir="2700000" algn="tl">
                    <a:srgbClr val="000000">
                      <a:alpha val="43137"/>
                    </a:srgbClr>
                  </a:outerShdw>
                </a:effectLst>
                <a:highlight>
                  <a:srgbClr val="FF0000"/>
                </a:highlight>
              </a:rPr>
              <a:t>   </a:t>
            </a:r>
            <a:r>
              <a:rPr lang="en-US" sz="3600" b="1" dirty="0">
                <a:solidFill>
                  <a:schemeClr val="bg1"/>
                </a:solidFill>
                <a:effectLst>
                  <a:outerShdw blurRad="38100" dist="38100" dir="2700000" algn="tl">
                    <a:srgbClr val="000000">
                      <a:alpha val="43137"/>
                    </a:srgbClr>
                  </a:outerShdw>
                </a:effectLst>
              </a:rPr>
              <a:t>   </a:t>
            </a:r>
          </a:p>
          <a:p>
            <a:pPr marL="0" indent="0">
              <a:buNone/>
            </a:pPr>
            <a:r>
              <a:rPr lang="en-US" sz="3600" b="1" dirty="0">
                <a:solidFill>
                  <a:schemeClr val="bg1"/>
                </a:solidFill>
                <a:effectLst>
                  <a:outerShdw blurRad="38100" dist="38100" dir="2700000" algn="tl">
                    <a:srgbClr val="000000">
                      <a:alpha val="43137"/>
                    </a:srgbClr>
                  </a:outerShdw>
                </a:effectLst>
              </a:rPr>
              <a:t>      </a:t>
            </a:r>
            <a:r>
              <a:rPr lang="en-US" sz="2800" b="1" dirty="0">
                <a:solidFill>
                  <a:schemeClr val="bg1"/>
                </a:solidFill>
                <a:effectLst>
                  <a:outerShdw blurRad="38100" dist="38100" dir="2700000" algn="tl">
                    <a:srgbClr val="000000">
                      <a:alpha val="43137"/>
                    </a:srgbClr>
                  </a:outerShdw>
                </a:effectLst>
              </a:rPr>
              <a:t>High-level programs are designed to manipulate abstract artifacts like variables, arrays, and objects. Yet at the hardware level, these data abstractions are realized by binary values stored in memory registers. In particular, following translation to machine language, abstract array processing and get/set operations on objects are reduced to reading and writing selected memory registers. To read a register, we supply an address and probe the value of the selected register. To write to a register, we supply an address and store a new value in the selected register, overriding its previous value.</a:t>
            </a:r>
            <a:endParaRPr lang="en-US" sz="36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41</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spTree>
    <p:extLst>
      <p:ext uri="{BB962C8B-B14F-4D97-AF65-F5344CB8AC3E}">
        <p14:creationId xmlns:p14="http://schemas.microsoft.com/office/powerpoint/2010/main" val="1653783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Instruction Memory</a:t>
            </a:r>
            <a:r>
              <a:rPr lang="en-US" sz="3200" dirty="0">
                <a:highlight>
                  <a:srgbClr val="FF0000"/>
                </a:highlight>
              </a:rPr>
              <a:t> </a:t>
            </a:r>
            <a:r>
              <a:rPr lang="en-US" sz="3600" b="1" dirty="0">
                <a:solidFill>
                  <a:schemeClr val="bg1"/>
                </a:solidFill>
                <a:effectLst>
                  <a:outerShdw blurRad="38100" dist="38100" dir="2700000" algn="tl">
                    <a:srgbClr val="000000">
                      <a:alpha val="43137"/>
                    </a:srgbClr>
                  </a:outerShdw>
                </a:effectLst>
                <a:highlight>
                  <a:srgbClr val="FF0000"/>
                </a:highlight>
              </a:rPr>
              <a:t>   </a:t>
            </a:r>
            <a:r>
              <a:rPr lang="en-US" sz="3600" b="1" dirty="0">
                <a:solidFill>
                  <a:schemeClr val="bg1"/>
                </a:solidFill>
                <a:effectLst>
                  <a:outerShdw blurRad="38100" dist="38100" dir="2700000" algn="tl">
                    <a:srgbClr val="000000">
                      <a:alpha val="43137"/>
                    </a:srgbClr>
                  </a:outerShdw>
                </a:effectLst>
              </a:rPr>
              <a:t>   </a:t>
            </a:r>
          </a:p>
          <a:p>
            <a:pPr marL="0" indent="0">
              <a:buNone/>
            </a:pPr>
            <a:r>
              <a:rPr lang="en-US" sz="3600" b="1" dirty="0">
                <a:solidFill>
                  <a:schemeClr val="bg1"/>
                </a:solidFill>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Before a high-level program can be executed on a target computer, it must first be translated into the machine language of the target computer. Each high-level statement is translated into one or more low-level instructions, which are then written as binary values to a file called the binary, or executable, version of the program.</a:t>
            </a:r>
            <a:endParaRPr lang="en-US" sz="36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42</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spTree>
    <p:extLst>
      <p:ext uri="{BB962C8B-B14F-4D97-AF65-F5344CB8AC3E}">
        <p14:creationId xmlns:p14="http://schemas.microsoft.com/office/powerpoint/2010/main" val="3334635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Memory (RAM)</a:t>
            </a:r>
            <a:r>
              <a:rPr lang="en-US" sz="3200" dirty="0">
                <a:highlight>
                  <a:srgbClr val="FF0000"/>
                </a:highlight>
              </a:rPr>
              <a:t> </a:t>
            </a:r>
            <a:r>
              <a:rPr lang="en-US" sz="3600" b="1" dirty="0">
                <a:solidFill>
                  <a:schemeClr val="bg1"/>
                </a:solidFill>
                <a:effectLst>
                  <a:outerShdw blurRad="38100" dist="38100" dir="2700000" algn="tl">
                    <a:srgbClr val="000000">
                      <a:alpha val="43137"/>
                    </a:srgbClr>
                  </a:outerShdw>
                </a:effectLst>
                <a:highlight>
                  <a:srgbClr val="FF0000"/>
                </a:highlight>
              </a:rPr>
              <a:t>   </a:t>
            </a:r>
            <a:r>
              <a:rPr lang="en-US" sz="3600" b="1" dirty="0">
                <a:solidFill>
                  <a:schemeClr val="bg1"/>
                </a:solidFill>
                <a:effectLst>
                  <a:outerShdw blurRad="38100" dist="38100" dir="2700000" algn="tl">
                    <a:srgbClr val="000000">
                      <a:alpha val="43137"/>
                    </a:srgbClr>
                  </a:outerShdw>
                </a:effectLst>
              </a:rPr>
              <a:t>   </a:t>
            </a:r>
          </a:p>
          <a:p>
            <a:pPr marL="0" indent="0">
              <a:buNone/>
            </a:pPr>
            <a:r>
              <a:rPr lang="en-US" sz="3600" b="1" dirty="0">
                <a:solidFill>
                  <a:schemeClr val="bg1"/>
                </a:solidFill>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 </a:t>
            </a:r>
            <a:endParaRPr lang="en-US" sz="36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43</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FD14EAB2-CD89-3895-48FE-1552808F36EA}"/>
              </a:ext>
            </a:extLst>
          </p:cNvPr>
          <p:cNvPicPr>
            <a:picLocks noChangeAspect="1"/>
          </p:cNvPicPr>
          <p:nvPr/>
        </p:nvPicPr>
        <p:blipFill>
          <a:blip r:embed="rId4"/>
          <a:stretch>
            <a:fillRect/>
          </a:stretch>
        </p:blipFill>
        <p:spPr>
          <a:xfrm>
            <a:off x="1927194" y="2993366"/>
            <a:ext cx="8734425" cy="3590026"/>
          </a:xfrm>
          <a:prstGeom prst="rect">
            <a:avLst/>
          </a:prstGeom>
          <a:ln w="190500" cap="sq">
            <a:solidFill>
              <a:schemeClr val="accent5">
                <a:lumMod val="75000"/>
              </a:schemeClr>
            </a:solidFill>
            <a:prstDash val="solid"/>
            <a:miter lim="800000"/>
          </a:ln>
          <a:effectLst>
            <a:glow rad="228600">
              <a:schemeClr val="accent5">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4039869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Memory (RAM)</a:t>
            </a:r>
            <a:r>
              <a:rPr lang="en-US" sz="3200" dirty="0">
                <a:highlight>
                  <a:srgbClr val="FF0000"/>
                </a:highlight>
              </a:rPr>
              <a:t> </a:t>
            </a:r>
            <a:r>
              <a:rPr lang="en-US" sz="3600" b="1" dirty="0">
                <a:solidFill>
                  <a:schemeClr val="bg1"/>
                </a:solidFill>
                <a:effectLst>
                  <a:outerShdw blurRad="38100" dist="38100" dir="2700000" algn="tl">
                    <a:srgbClr val="000000">
                      <a:alpha val="43137"/>
                    </a:srgbClr>
                  </a:outerShdw>
                </a:effectLst>
                <a:highlight>
                  <a:srgbClr val="FF0000"/>
                </a:highlight>
              </a:rPr>
              <a:t>   </a:t>
            </a:r>
            <a:r>
              <a:rPr lang="en-US" sz="3600" b="1" dirty="0">
                <a:solidFill>
                  <a:schemeClr val="bg1"/>
                </a:solidFill>
                <a:effectLst>
                  <a:outerShdw blurRad="38100" dist="38100" dir="2700000" algn="tl">
                    <a:srgbClr val="000000">
                      <a:alpha val="43137"/>
                    </a:srgbClr>
                  </a:outerShdw>
                </a:effectLst>
              </a:rPr>
              <a:t>   </a:t>
            </a:r>
          </a:p>
          <a:p>
            <a:pPr marL="0" indent="0">
              <a:buNone/>
            </a:pPr>
            <a:r>
              <a:rPr lang="en-US" sz="3600" b="1" dirty="0">
                <a:solidFill>
                  <a:schemeClr val="bg1"/>
                </a:solidFill>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 </a:t>
            </a:r>
            <a:endParaRPr lang="en-US" sz="36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44</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2BD9F338-F7FF-7052-8042-4AF34F0C3FBE}"/>
              </a:ext>
            </a:extLst>
          </p:cNvPr>
          <p:cNvPicPr>
            <a:picLocks noChangeAspect="1"/>
          </p:cNvPicPr>
          <p:nvPr/>
        </p:nvPicPr>
        <p:blipFill>
          <a:blip r:embed="rId4"/>
          <a:stretch>
            <a:fillRect/>
          </a:stretch>
        </p:blipFill>
        <p:spPr>
          <a:xfrm>
            <a:off x="3545457" y="2510287"/>
            <a:ext cx="7600770" cy="4073105"/>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53708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lnSpcReduction="10000"/>
            <a:scene3d>
              <a:camera prst="orthographicFront"/>
              <a:lightRig rig="soft" dir="t">
                <a:rot lat="0" lon="0" rev="15600000"/>
              </a:lightRig>
            </a:scene3d>
            <a:sp3d extrusionH="57150" prstMaterial="softEdge">
              <a:bevelT w="25400" h="38100"/>
            </a:sp3d>
          </a:bodyPr>
          <a:lstStyle/>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Central Processing Unit (CPU)</a:t>
            </a:r>
            <a:endParaRPr lang="en-US" sz="3600" b="1" dirty="0">
              <a:solidFill>
                <a:schemeClr val="bg1"/>
              </a:solidFill>
              <a:effectLst>
                <a:outerShdw blurRad="38100" dist="38100" dir="2700000" algn="tl">
                  <a:srgbClr val="000000">
                    <a:alpha val="43137"/>
                  </a:srgbClr>
                </a:outerShdw>
              </a:effectLst>
            </a:endParaRPr>
          </a:p>
          <a:p>
            <a:pPr marL="0" indent="0">
              <a:buNone/>
            </a:pPr>
            <a:r>
              <a:rPr lang="en-US" sz="3600" b="1" dirty="0">
                <a:solidFill>
                  <a:schemeClr val="bg1"/>
                </a:solidFill>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The Central Processing Unit (CPU)—the centerpiece of the computer’s architecture—is in charge of executing the instructions of the currently running program. Each instruction tells the CPU which computation to perform, which registers to access, and which instruction to fetch and execute next. The CPU executes these tasks using three main elements: An Arithmetic Logic Unit (ALU), a set of registers, and a control unit.</a:t>
            </a:r>
            <a:endParaRPr lang="en-US" sz="36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45</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spTree>
    <p:extLst>
      <p:ext uri="{BB962C8B-B14F-4D97-AF65-F5344CB8AC3E}">
        <p14:creationId xmlns:p14="http://schemas.microsoft.com/office/powerpoint/2010/main" val="792345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Arithmetic Logic Unit (ALU)</a:t>
            </a:r>
            <a:endParaRPr lang="en-US" sz="3600" b="1" dirty="0">
              <a:solidFill>
                <a:schemeClr val="bg1"/>
              </a:solidFill>
              <a:effectLst>
                <a:outerShdw blurRad="38100" dist="38100" dir="2700000" algn="tl">
                  <a:srgbClr val="000000">
                    <a:alpha val="43137"/>
                  </a:srgbClr>
                </a:outerShdw>
              </a:effectLst>
            </a:endParaRPr>
          </a:p>
          <a:p>
            <a:pPr marL="0" indent="0">
              <a:buNone/>
            </a:pPr>
            <a:r>
              <a:rPr lang="en-US" sz="3600" b="1" dirty="0">
                <a:solidFill>
                  <a:schemeClr val="bg1"/>
                </a:solidFill>
                <a:effectLst>
                  <a:outerShdw blurRad="38100" dist="38100" dir="2700000" algn="tl">
                    <a:srgbClr val="000000">
                      <a:alpha val="43137"/>
                    </a:srgbClr>
                  </a:outerShdw>
                </a:effectLst>
              </a:rPr>
              <a:t>      </a:t>
            </a:r>
            <a:r>
              <a:rPr lang="en-US" sz="2400" b="1" dirty="0">
                <a:solidFill>
                  <a:schemeClr val="bg1"/>
                </a:solidFill>
                <a:effectLst>
                  <a:outerShdw blurRad="38100" dist="38100" dir="2700000" algn="tl">
                    <a:srgbClr val="000000">
                      <a:alpha val="43137"/>
                    </a:srgbClr>
                  </a:outerShdw>
                </a:effectLst>
              </a:rPr>
              <a:t>The ALU chip is built to perform all the low-level arithmetic and logical operations featured by the computer.</a:t>
            </a:r>
          </a:p>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Register</a:t>
            </a:r>
            <a:endParaRPr lang="en-US" sz="3600" b="1" dirty="0">
              <a:solidFill>
                <a:schemeClr val="bg1"/>
              </a:solidFill>
              <a:effectLst>
                <a:outerShdw blurRad="38100" dist="38100" dir="2700000" algn="tl">
                  <a:srgbClr val="000000">
                    <a:alpha val="43137"/>
                  </a:srgbClr>
                </a:outerShdw>
              </a:effectLst>
            </a:endParaRPr>
          </a:p>
          <a:p>
            <a:pPr marL="0" indent="0">
              <a:buNone/>
            </a:pPr>
            <a:r>
              <a:rPr lang="en-US" b="1" dirty="0">
                <a:solidFill>
                  <a:schemeClr val="bg1"/>
                </a:solidFill>
                <a:effectLst>
                  <a:outerShdw blurRad="38100" dist="38100" dir="2700000" algn="tl">
                    <a:srgbClr val="000000">
                      <a:alpha val="43137"/>
                    </a:srgbClr>
                  </a:outerShdw>
                </a:effectLst>
              </a:rPr>
              <a:t>         CPU uses register to read data , write data  and </a:t>
            </a:r>
            <a:r>
              <a:rPr lang="en-US" b="1" dirty="0" err="1">
                <a:solidFill>
                  <a:schemeClr val="bg1"/>
                </a:solidFill>
                <a:effectLst>
                  <a:outerShdw blurRad="38100" dist="38100" dir="2700000" algn="tl">
                    <a:srgbClr val="000000">
                      <a:alpha val="43137"/>
                    </a:srgbClr>
                  </a:outerShdw>
                </a:effectLst>
              </a:rPr>
              <a:t>stroe</a:t>
            </a:r>
            <a:r>
              <a:rPr lang="en-US" b="1" dirty="0">
                <a:solidFill>
                  <a:schemeClr val="bg1"/>
                </a:solidFill>
                <a:effectLst>
                  <a:outerShdw blurRad="38100" dist="38100" dir="2700000" algn="tl">
                    <a:srgbClr val="000000">
                      <a:alpha val="43137"/>
                    </a:srgbClr>
                  </a:outerShdw>
                </a:effectLst>
              </a:rPr>
              <a:t> data. </a:t>
            </a: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46</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spTree>
    <p:extLst>
      <p:ext uri="{BB962C8B-B14F-4D97-AF65-F5344CB8AC3E}">
        <p14:creationId xmlns:p14="http://schemas.microsoft.com/office/powerpoint/2010/main" val="940088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Control :</a:t>
            </a:r>
            <a:endParaRPr lang="en-US" sz="3600" b="1" dirty="0">
              <a:solidFill>
                <a:schemeClr val="bg1"/>
              </a:solidFill>
              <a:effectLst>
                <a:outerShdw blurRad="38100" dist="38100" dir="2700000" algn="tl">
                  <a:srgbClr val="000000">
                    <a:alpha val="43137"/>
                  </a:srgbClr>
                </a:outerShdw>
              </a:effectLst>
            </a:endParaRPr>
          </a:p>
          <a:p>
            <a:pPr marL="0" indent="0">
              <a:buNone/>
            </a:pPr>
            <a:r>
              <a:rPr lang="en-US" sz="2800" b="1" dirty="0">
                <a:solidFill>
                  <a:schemeClr val="bg1"/>
                </a:solidFill>
                <a:effectLst>
                  <a:outerShdw blurRad="38100" dist="38100" dir="2700000" algn="tl">
                    <a:srgbClr val="000000">
                      <a:alpha val="43137"/>
                    </a:srgbClr>
                  </a:outerShdw>
                </a:effectLst>
              </a:rPr>
              <a:t>      A computer instruction is a structured package of agreed-upon micro-codes, that is, sequences of one or more bits designed to signal different devices what to do. Thus, before an instruction can be executed, it must first be decoded into its micro-codes. Next, each micro-code is routed to its designated hardware device (ALU, registers, memory) within the CPU, where it tells the device how to partake in the overall execution of the instruction. </a:t>
            </a:r>
            <a:endParaRPr lang="en-US" sz="28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47</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spTree>
    <p:extLst>
      <p:ext uri="{BB962C8B-B14F-4D97-AF65-F5344CB8AC3E}">
        <p14:creationId xmlns:p14="http://schemas.microsoft.com/office/powerpoint/2010/main" val="3668575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 </a:t>
            </a:r>
            <a:endParaRPr lang="en-US" sz="28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48</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EA9BF506-477C-1A8F-2244-41AF155764FA}"/>
              </a:ext>
            </a:extLst>
          </p:cNvPr>
          <p:cNvPicPr>
            <a:picLocks noChangeAspect="1"/>
          </p:cNvPicPr>
          <p:nvPr/>
        </p:nvPicPr>
        <p:blipFill>
          <a:blip r:embed="rId4"/>
          <a:stretch>
            <a:fillRect/>
          </a:stretch>
        </p:blipFill>
        <p:spPr>
          <a:xfrm>
            <a:off x="1473378" y="1662022"/>
            <a:ext cx="7761501" cy="4856672"/>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1837642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FF0000"/>
                </a:highlight>
              </a:rPr>
              <a:t> </a:t>
            </a:r>
            <a:endParaRPr lang="en-US" sz="2800" b="1" dirty="0">
              <a:solidFill>
                <a:schemeClr val="bg1"/>
              </a:solidFill>
              <a:effectLst>
                <a:outerShdw blurRad="38100" dist="38100" dir="2700000" algn="tl">
                  <a:srgbClr val="000000">
                    <a:alpha val="43137"/>
                  </a:srgbClr>
                </a:outerShdw>
              </a:effectLst>
              <a:highlight>
                <a:srgbClr val="FFFF0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COMPUTER ARCHITECHTURE FUNDAMENTALS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49</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6ECB6A28-A897-E0FA-CEFF-B675DCEA5ADA}"/>
              </a:ext>
            </a:extLst>
          </p:cNvPr>
          <p:cNvPicPr>
            <a:picLocks noChangeAspect="1"/>
          </p:cNvPicPr>
          <p:nvPr/>
        </p:nvPicPr>
        <p:blipFill>
          <a:blip r:embed="rId4"/>
          <a:stretch>
            <a:fillRect/>
          </a:stretch>
        </p:blipFill>
        <p:spPr>
          <a:xfrm>
            <a:off x="232916" y="274608"/>
            <a:ext cx="10184551" cy="6376358"/>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3612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highlight>
                  <a:srgbClr val="FFFF00"/>
                </a:highlight>
              </a:rPr>
              <a:t>     </a:t>
            </a:r>
            <a:endParaRPr lang="en-US" b="1" dirty="0">
              <a:ln w="0"/>
              <a:solidFill>
                <a:schemeClr val="bg1"/>
              </a:solidFill>
              <a:effectLst>
                <a:outerShdw blurRad="38100" dist="19050" dir="2700000" algn="tl" rotWithShape="0">
                  <a:schemeClr val="dk1">
                    <a:alpha val="40000"/>
                  </a:schemeClr>
                </a:outerShdw>
              </a:effectLst>
              <a:highlight>
                <a:srgbClr val="00008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1433A434-A082-BD69-5D44-B2BD3514021A}"/>
              </a:ext>
            </a:extLst>
          </p:cNvPr>
          <p:cNvPicPr>
            <a:picLocks noChangeAspect="1"/>
          </p:cNvPicPr>
          <p:nvPr/>
        </p:nvPicPr>
        <p:blipFill>
          <a:blip r:embed="rId4"/>
          <a:stretch>
            <a:fillRect/>
          </a:stretch>
        </p:blipFill>
        <p:spPr>
          <a:xfrm>
            <a:off x="599442" y="2577052"/>
            <a:ext cx="10675373" cy="3194021"/>
          </a:xfrm>
          <a:prstGeom prst="rect">
            <a:avLst/>
          </a:prstGeom>
          <a:ln w="190500" cap="sq">
            <a:solidFill>
              <a:srgbClr val="66FFF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0033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highlight>
                  <a:srgbClr val="FFFF00"/>
                </a:highlight>
              </a:rPr>
              <a:t>     </a:t>
            </a:r>
            <a:endParaRPr lang="en-US" b="1" dirty="0">
              <a:ln w="0"/>
              <a:solidFill>
                <a:schemeClr val="bg1"/>
              </a:solidFill>
              <a:effectLst>
                <a:outerShdw blurRad="38100" dist="19050" dir="2700000" algn="tl" rotWithShape="0">
                  <a:schemeClr val="dk1">
                    <a:alpha val="40000"/>
                  </a:schemeClr>
                </a:outerShdw>
              </a:effectLst>
              <a:highlight>
                <a:srgbClr val="00008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43D08ED6-9438-8029-B82F-B7A6C570748B}"/>
              </a:ext>
            </a:extLst>
          </p:cNvPr>
          <p:cNvPicPr>
            <a:picLocks noChangeAspect="1"/>
          </p:cNvPicPr>
          <p:nvPr/>
        </p:nvPicPr>
        <p:blipFill>
          <a:blip r:embed="rId4"/>
          <a:stretch>
            <a:fillRect/>
          </a:stretch>
        </p:blipFill>
        <p:spPr>
          <a:xfrm>
            <a:off x="396093" y="339306"/>
            <a:ext cx="10333361" cy="2667000"/>
          </a:xfrm>
          <a:prstGeom prst="rect">
            <a:avLst/>
          </a:prstGeom>
          <a:ln w="190500" cap="sq">
            <a:solidFill>
              <a:schemeClr val="accent5">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a:extLst>
              <a:ext uri="{FF2B5EF4-FFF2-40B4-BE49-F238E27FC236}">
                <a16:creationId xmlns:a16="http://schemas.microsoft.com/office/drawing/2014/main" id="{94561DD4-B7F4-51D8-823F-8CF44CAD9774}"/>
              </a:ext>
            </a:extLst>
          </p:cNvPr>
          <p:cNvPicPr>
            <a:picLocks noChangeAspect="1"/>
          </p:cNvPicPr>
          <p:nvPr/>
        </p:nvPicPr>
        <p:blipFill>
          <a:blip r:embed="rId5"/>
          <a:stretch>
            <a:fillRect/>
          </a:stretch>
        </p:blipFill>
        <p:spPr>
          <a:xfrm>
            <a:off x="2153548" y="2734574"/>
            <a:ext cx="9492111" cy="3816469"/>
          </a:xfrm>
          <a:prstGeom prst="rect">
            <a:avLst/>
          </a:prstGeom>
          <a:ln w="190500" cap="sq">
            <a:solidFill>
              <a:schemeClr val="accent5">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6127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800000"/>
                </a:highlight>
              </a:rPr>
              <a:t>AND-OR-Invert Logic</a:t>
            </a:r>
          </a:p>
          <a:p>
            <a:pPr marL="0" indent="0">
              <a:buNone/>
            </a:pPr>
            <a:r>
              <a:rPr lang="en-US" b="1" dirty="0">
                <a:solidFill>
                  <a:schemeClr val="bg1"/>
                </a:solidFill>
                <a:effectLst>
                  <a:outerShdw blurRad="38100" dist="38100" dir="2700000" algn="tl">
                    <a:srgbClr val="000000">
                      <a:alpha val="43137"/>
                    </a:srgbClr>
                  </a:outerShdw>
                </a:effectLst>
              </a:rPr>
              <a:t>When the output of an AND-OR circuit is complemented (inverted), it results in an AND-</a:t>
            </a:r>
            <a:r>
              <a:rPr lang="en-US" b="1" dirty="0" err="1">
                <a:solidFill>
                  <a:schemeClr val="bg1"/>
                </a:solidFill>
                <a:effectLst>
                  <a:outerShdw blurRad="38100" dist="38100" dir="2700000" algn="tl">
                    <a:srgbClr val="000000">
                      <a:alpha val="43137"/>
                    </a:srgbClr>
                  </a:outerShdw>
                </a:effectLst>
              </a:rPr>
              <a:t>ORInvert</a:t>
            </a:r>
            <a:r>
              <a:rPr lang="en-US" b="1" dirty="0">
                <a:solidFill>
                  <a:schemeClr val="bg1"/>
                </a:solidFill>
                <a:effectLst>
                  <a:outerShdw blurRad="38100" dist="38100" dir="2700000" algn="tl">
                    <a:srgbClr val="000000">
                      <a:alpha val="43137"/>
                    </a:srgbClr>
                  </a:outerShdw>
                </a:effectLst>
              </a:rPr>
              <a:t> circuit. The logic diagram in Figure 5–3(a) shows an AND-OR-Invert circuit with four inputs and the development of the POS output expression. </a:t>
            </a:r>
          </a:p>
          <a:p>
            <a:pPr marL="0" indent="0">
              <a:buNone/>
            </a:pPr>
            <a:endParaRPr lang="en-US" b="1" dirty="0">
              <a:ln w="0"/>
              <a:solidFill>
                <a:schemeClr val="bg1"/>
              </a:solidFill>
              <a:effectLst>
                <a:outerShdw blurRad="38100" dist="38100" dir="2700000" algn="tl">
                  <a:srgbClr val="000000">
                    <a:alpha val="43137"/>
                  </a:srgbClr>
                </a:outerShdw>
              </a:effectLst>
              <a:highlight>
                <a:srgbClr val="000080"/>
              </a:highlight>
            </a:endParaRPr>
          </a:p>
          <a:p>
            <a:pPr marL="0" indent="0">
              <a:buNone/>
            </a:pPr>
            <a:endParaRPr lang="en-US" b="1" dirty="0">
              <a:ln w="0"/>
              <a:solidFill>
                <a:schemeClr val="bg1"/>
              </a:solidFill>
              <a:effectLst>
                <a:outerShdw blurRad="38100" dist="38100" dir="2700000" algn="tl">
                  <a:srgbClr val="000000">
                    <a:alpha val="43137"/>
                  </a:srgbClr>
                </a:outerShdw>
              </a:effectLst>
              <a:highlight>
                <a:srgbClr val="00008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1724DD55-8805-6308-619F-7AE2A21778F3}"/>
              </a:ext>
            </a:extLst>
          </p:cNvPr>
          <p:cNvPicPr>
            <a:picLocks noChangeAspect="1"/>
          </p:cNvPicPr>
          <p:nvPr/>
        </p:nvPicPr>
        <p:blipFill>
          <a:blip r:embed="rId4"/>
          <a:stretch>
            <a:fillRect/>
          </a:stretch>
        </p:blipFill>
        <p:spPr>
          <a:xfrm>
            <a:off x="2350518" y="4084607"/>
            <a:ext cx="6905600" cy="2498785"/>
          </a:xfrm>
          <a:prstGeom prst="rect">
            <a:avLst/>
          </a:prstGeom>
          <a:ln w="190500" cap="sq">
            <a:solidFill>
              <a:srgbClr val="00B050"/>
            </a:solidFill>
            <a:prstDash val="solid"/>
            <a:miter lim="800000"/>
          </a:ln>
          <a:effectLst>
            <a:glow rad="228600">
              <a:schemeClr val="accent3">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relaxedInset"/>
            <a:extrusionClr>
              <a:srgbClr val="000000"/>
            </a:extrusionClr>
          </a:sp3d>
        </p:spPr>
      </p:pic>
    </p:spTree>
    <p:extLst>
      <p:ext uri="{BB962C8B-B14F-4D97-AF65-F5344CB8AC3E}">
        <p14:creationId xmlns:p14="http://schemas.microsoft.com/office/powerpoint/2010/main" val="105073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800000"/>
                </a:highlight>
              </a:rPr>
              <a:t>   </a:t>
            </a:r>
            <a:endParaRPr lang="en-US" b="1" dirty="0">
              <a:ln w="0"/>
              <a:solidFill>
                <a:schemeClr val="bg1"/>
              </a:solidFill>
              <a:effectLst>
                <a:outerShdw blurRad="38100" dist="38100" dir="2700000" algn="tl">
                  <a:srgbClr val="000000">
                    <a:alpha val="43137"/>
                  </a:srgbClr>
                </a:outerShdw>
              </a:effectLst>
              <a:highlight>
                <a:srgbClr val="000080"/>
              </a:highlight>
            </a:endParaRPr>
          </a:p>
          <a:p>
            <a:pPr marL="0" indent="0">
              <a:buNone/>
            </a:pPr>
            <a:endParaRPr lang="en-US" b="1" dirty="0">
              <a:ln w="0"/>
              <a:solidFill>
                <a:schemeClr val="bg1"/>
              </a:solidFill>
              <a:effectLst>
                <a:outerShdw blurRad="38100" dist="38100" dir="2700000" algn="tl">
                  <a:srgbClr val="000000">
                    <a:alpha val="43137"/>
                  </a:srgbClr>
                </a:outerShdw>
              </a:effectLst>
              <a:highlight>
                <a:srgbClr val="00008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12" name="Picture 11">
            <a:extLst>
              <a:ext uri="{FF2B5EF4-FFF2-40B4-BE49-F238E27FC236}">
                <a16:creationId xmlns:a16="http://schemas.microsoft.com/office/drawing/2014/main" id="{507A0626-C9ED-1B9D-F217-77D09E2BFBAF}"/>
              </a:ext>
            </a:extLst>
          </p:cNvPr>
          <p:cNvPicPr>
            <a:picLocks noChangeAspect="1"/>
          </p:cNvPicPr>
          <p:nvPr/>
        </p:nvPicPr>
        <p:blipFill>
          <a:blip r:embed="rId4"/>
          <a:stretch>
            <a:fillRect/>
          </a:stretch>
        </p:blipFill>
        <p:spPr>
          <a:xfrm>
            <a:off x="1181455" y="2924894"/>
            <a:ext cx="10125075" cy="3067050"/>
          </a:xfrm>
          <a:prstGeom prst="rect">
            <a:avLst/>
          </a:prstGeom>
          <a:ln w="228600" cap="sq" cmpd="thickThin">
            <a:solidFill>
              <a:srgbClr val="00B050"/>
            </a:solidFill>
            <a:prstDash val="solid"/>
            <a:miter lim="800000"/>
          </a:ln>
          <a:effectLst>
            <a:glow rad="228600">
              <a:schemeClr val="accent3">
                <a:satMod val="175000"/>
                <a:alpha val="40000"/>
              </a:schemeClr>
            </a:glow>
            <a:innerShdw blurRad="76200">
              <a:srgbClr val="000000"/>
            </a:innerShdw>
          </a:effectLst>
        </p:spPr>
      </p:pic>
    </p:spTree>
    <p:extLst>
      <p:ext uri="{BB962C8B-B14F-4D97-AF65-F5344CB8AC3E}">
        <p14:creationId xmlns:p14="http://schemas.microsoft.com/office/powerpoint/2010/main" val="44859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145103"/>
            <a:ext cx="11947585" cy="46266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119330" y="2337758"/>
            <a:ext cx="11947586" cy="4245634"/>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800000"/>
                </a:highlight>
              </a:rPr>
              <a:t>   </a:t>
            </a:r>
            <a:endParaRPr lang="en-US" b="1" dirty="0">
              <a:ln w="0"/>
              <a:solidFill>
                <a:schemeClr val="bg1"/>
              </a:solidFill>
              <a:effectLst>
                <a:outerShdw blurRad="38100" dist="38100" dir="2700000" algn="tl">
                  <a:srgbClr val="000000">
                    <a:alpha val="43137"/>
                  </a:srgbClr>
                </a:outerShdw>
              </a:effectLst>
              <a:highlight>
                <a:srgbClr val="000080"/>
              </a:highlight>
            </a:endParaRPr>
          </a:p>
          <a:p>
            <a:pPr marL="0" indent="0">
              <a:buNone/>
            </a:pPr>
            <a:endParaRPr lang="en-US" b="1" dirty="0">
              <a:ln w="0"/>
              <a:solidFill>
                <a:schemeClr val="bg1"/>
              </a:solidFill>
              <a:effectLst>
                <a:outerShdw blurRad="38100" dist="38100" dir="2700000" algn="tl">
                  <a:srgbClr val="000000">
                    <a:alpha val="43137"/>
                  </a:srgbClr>
                </a:outerShdw>
              </a:effectLst>
              <a:highlight>
                <a:srgbClr val="000080"/>
              </a:highlight>
            </a:endParaRPr>
          </a:p>
        </p:txBody>
      </p:sp>
      <p:sp>
        <p:nvSpPr>
          <p:cNvPr id="6" name="Rectangle: Rounded Corners 5">
            <a:extLst>
              <a:ext uri="{FF2B5EF4-FFF2-40B4-BE49-F238E27FC236}">
                <a16:creationId xmlns:a16="http://schemas.microsoft.com/office/drawing/2014/main" id="{F072A542-182C-FC23-B2AB-CC8993A61D5E}"/>
              </a:ext>
            </a:extLst>
          </p:cNvPr>
          <p:cNvSpPr/>
          <p:nvPr/>
        </p:nvSpPr>
        <p:spPr>
          <a:xfrm>
            <a:off x="119330" y="753227"/>
            <a:ext cx="10085719" cy="100656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9834111" cy="1080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w="9525">
                  <a:solidFill>
                    <a:schemeClr val="bg1"/>
                  </a:solidFill>
                  <a:prstDash val="solid"/>
                </a:ln>
                <a:solidFill>
                  <a:srgbClr val="66FFFF"/>
                </a:solidFill>
                <a:effectLst>
                  <a:outerShdw blurRad="12700" dist="38100" dir="2700000" algn="tl" rotWithShape="0">
                    <a:schemeClr val="bg1">
                      <a:lumMod val="50000"/>
                    </a:schemeClr>
                  </a:outerShdw>
                </a:effectLst>
              </a:rPr>
              <a:t>BASIC COMBINATIONAL LOGIC CIRCUITS</a:t>
            </a:r>
            <a:endParaRPr lang="en-US" sz="6000" b="1" dirty="0">
              <a:ln w="9525">
                <a:solidFill>
                  <a:schemeClr val="bg1"/>
                </a:solidFill>
                <a:prstDash val="solid"/>
              </a:ln>
              <a:solidFill>
                <a:srgbClr val="66FFFF"/>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119331" y="2145103"/>
            <a:ext cx="11635596"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0" name="Slide Number Placeholder 9">
            <a:extLst>
              <a:ext uri="{FF2B5EF4-FFF2-40B4-BE49-F238E27FC236}">
                <a16:creationId xmlns:a16="http://schemas.microsoft.com/office/drawing/2014/main" id="{95CB22FD-90F6-D23A-C338-A3671E9BF131}"/>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11" name="Picture 10">
            <a:extLst>
              <a:ext uri="{FF2B5EF4-FFF2-40B4-BE49-F238E27FC236}">
                <a16:creationId xmlns:a16="http://schemas.microsoft.com/office/drawing/2014/main" id="{71ED2913-029D-4F27-33C3-EACBD6E16EFC}"/>
              </a:ext>
            </a:extLst>
          </p:cNvPr>
          <p:cNvPicPr>
            <a:picLocks noChangeAspect="1"/>
          </p:cNvPicPr>
          <p:nvPr/>
        </p:nvPicPr>
        <p:blipFill>
          <a:blip r:embed="rId3"/>
          <a:stretch>
            <a:fillRect/>
          </a:stretch>
        </p:blipFill>
        <p:spPr>
          <a:xfrm>
            <a:off x="6095996" y="3428998"/>
            <a:ext cx="8" cy="4"/>
          </a:xfrm>
          <a:prstGeom prst="rect">
            <a:avLst/>
          </a:prstGeom>
        </p:spPr>
      </p:pic>
      <p:pic>
        <p:nvPicPr>
          <p:cNvPr id="9" name="Picture 8">
            <a:extLst>
              <a:ext uri="{FF2B5EF4-FFF2-40B4-BE49-F238E27FC236}">
                <a16:creationId xmlns:a16="http://schemas.microsoft.com/office/drawing/2014/main" id="{BA78FD39-4C97-38A7-EEF1-563F36E68A23}"/>
              </a:ext>
            </a:extLst>
          </p:cNvPr>
          <p:cNvPicPr>
            <a:picLocks noChangeAspect="1"/>
          </p:cNvPicPr>
          <p:nvPr/>
        </p:nvPicPr>
        <p:blipFill>
          <a:blip r:embed="rId4"/>
          <a:stretch>
            <a:fillRect/>
          </a:stretch>
        </p:blipFill>
        <p:spPr>
          <a:xfrm>
            <a:off x="308394" y="836761"/>
            <a:ext cx="10352050" cy="5681933"/>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1031948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2961</TotalTime>
  <Words>1973</Words>
  <Application>Microsoft Office PowerPoint</Application>
  <PresentationFormat>Widescreen</PresentationFormat>
  <Paragraphs>272</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Trebuchet MS</vt:lpstr>
      <vt:lpstr>Berlin</vt:lpstr>
      <vt:lpstr>COMPUTER ARCITECTURE </vt:lpstr>
      <vt:lpstr>Computer Architecture</vt:lpstr>
      <vt:lpstr>BASIC COMBINATIONAL LOGIC CIRCUITS</vt:lpstr>
      <vt:lpstr>BASIC COMBINATIONAL LOGIC CIRCUITS</vt:lpstr>
      <vt:lpstr>BASIC COMBINATIONAL LOGIC CIRCUITS</vt:lpstr>
      <vt:lpstr>BASIC COMBINATIONAL LOGIC CIRCUITS</vt:lpstr>
      <vt:lpstr>BASIC COMBINATIONAL LOGIC CIRCUITS</vt:lpstr>
      <vt:lpstr>BASIC COMBINATIONAL LOGIC CIRCUITS</vt:lpstr>
      <vt:lpstr>BASIC COMBINATIONAL LOGIC CIRCUITS</vt:lpstr>
      <vt:lpstr>BASIC COMBINATIONAL LOGIC CIRCUITS</vt:lpstr>
      <vt:lpstr>BASIC COMBINATIONAL LOGIC CIRCUITS</vt:lpstr>
      <vt:lpstr>BASIC COMBINATIONAL LOGIC CIRCUITS</vt:lpstr>
      <vt:lpstr>BASIC COMBINATIONAL LOGIC CIRCUITS</vt:lpstr>
      <vt:lpstr>BASIC COMBINATIONAL LOGIC CIRCUITS</vt:lpstr>
      <vt:lpstr>IMPLEMENT COMBINATIONAL LOGIC</vt:lpstr>
      <vt:lpstr>IMPLEMENT COMBINATIONAL LOGIC</vt:lpstr>
      <vt:lpstr>IMPLEMENT COMBINATIONAL LOGIC</vt:lpstr>
      <vt:lpstr>IMPLEMENT COMBINATIONAL LOGIC</vt:lpstr>
      <vt:lpstr>IMPLEMENT COMBINATIONAL LOGIC</vt:lpstr>
      <vt:lpstr>IMPLEMENT COMBINATIONAL LOGIC</vt:lpstr>
      <vt:lpstr>IMPLEMENT COMBINATIONAL LOGIC</vt:lpstr>
      <vt:lpstr>IMPLEMENT COMBINATIONAL LOGIC</vt:lpstr>
      <vt:lpstr>IMPLEMENT COMBINATIONAL LOGIC</vt:lpstr>
      <vt:lpstr>IMPLEMENT COMBINATIONAL LOGIC</vt:lpstr>
      <vt:lpstr> </vt:lpstr>
      <vt:lpstr>HALF AND FULL ADDER</vt:lpstr>
      <vt:lpstr>HALF AND FULL ADDER</vt:lpstr>
      <vt:lpstr>HALF AND FULL ADDER</vt:lpstr>
      <vt:lpstr>HALF AND FULL ADDER</vt:lpstr>
      <vt:lpstr>HALF AND FULL ADDER</vt:lpstr>
      <vt:lpstr>HALF AND FULL ADDER</vt:lpstr>
      <vt:lpstr>HALF AND FULL ADDER</vt:lpstr>
      <vt:lpstr>HALF AND FULL ADDER</vt:lpstr>
      <vt:lpstr>HALF AND FULL ADDER</vt:lpstr>
      <vt:lpstr>HALF AND FULL ADDER</vt:lpstr>
      <vt:lpstr>HALF AND FULL ADDER</vt:lpstr>
      <vt:lpstr>HALF AND FULL ADDER</vt:lpstr>
      <vt:lpstr>COMPUTER ARCHITECHTURE FUNDAMENTALS</vt:lpstr>
      <vt:lpstr>COMPUTER ARCHITECHTURE FUNDAMENTALS</vt:lpstr>
      <vt:lpstr>COMPUTER ARCHITECHTURE FUNDAMENTALS</vt:lpstr>
      <vt:lpstr>COMPUTER ARCHITECHTURE FUNDAMENTALS</vt:lpstr>
      <vt:lpstr>COMPUTER ARCHITECHTURE FUNDAMENTALS</vt:lpstr>
      <vt:lpstr>COMPUTER ARCHITECHTURE FUNDAMENTALS</vt:lpstr>
      <vt:lpstr>COMPUTER ARCHITECHTURE FUNDAMENTALS</vt:lpstr>
      <vt:lpstr>COMPUTER ARCHITECHTURE FUNDAMENTALS</vt:lpstr>
      <vt:lpstr>COMPUTER ARCHITECHTURE FUNDAMENTALS</vt:lpstr>
      <vt:lpstr>COMPUTER ARCHITECHTURE FUNDAMENTALS</vt:lpstr>
      <vt:lpstr>COMPUTER ARCHITECHTURE FUNDAMENTALS</vt:lpstr>
      <vt:lpstr>COMPUTER ARCHITECHTURE FUNDAMENTALS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ARCITECTURE </dc:title>
  <dc:creator>Somchai Thangsathityangkul</dc:creator>
  <cp:lastModifiedBy>Somchai Thangsathityangkul</cp:lastModifiedBy>
  <cp:revision>337</cp:revision>
  <dcterms:created xsi:type="dcterms:W3CDTF">2023-06-18T15:47:52Z</dcterms:created>
  <dcterms:modified xsi:type="dcterms:W3CDTF">2023-09-11T05:34:29Z</dcterms:modified>
</cp:coreProperties>
</file>