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sldIdLst>
    <p:sldId id="256" r:id="rId2"/>
    <p:sldId id="257" r:id="rId3"/>
    <p:sldId id="351" r:id="rId4"/>
    <p:sldId id="352" r:id="rId5"/>
    <p:sldId id="353" r:id="rId6"/>
    <p:sldId id="354" r:id="rId7"/>
    <p:sldId id="358" r:id="rId8"/>
    <p:sldId id="361" r:id="rId9"/>
    <p:sldId id="363" r:id="rId10"/>
    <p:sldId id="369" r:id="rId11"/>
    <p:sldId id="376" r:id="rId12"/>
    <p:sldId id="377" r:id="rId13"/>
    <p:sldId id="378" r:id="rId14"/>
    <p:sldId id="379" r:id="rId15"/>
    <p:sldId id="348" r:id="rId16"/>
    <p:sldId id="349" r:id="rId17"/>
    <p:sldId id="387" r:id="rId18"/>
    <p:sldId id="350" r:id="rId19"/>
    <p:sldId id="383" r:id="rId20"/>
    <p:sldId id="388" r:id="rId21"/>
    <p:sldId id="389" r:id="rId22"/>
    <p:sldId id="390" r:id="rId23"/>
    <p:sldId id="391" r:id="rId24"/>
    <p:sldId id="392" r:id="rId25"/>
    <p:sldId id="393" r:id="rId26"/>
    <p:sldId id="404" r:id="rId27"/>
    <p:sldId id="405" r:id="rId28"/>
    <p:sldId id="406" r:id="rId29"/>
    <p:sldId id="407" r:id="rId30"/>
    <p:sldId id="409" r:id="rId31"/>
    <p:sldId id="408" r:id="rId32"/>
    <p:sldId id="410" r:id="rId33"/>
    <p:sldId id="326" r:id="rId34"/>
    <p:sldId id="327" r:id="rId35"/>
    <p:sldId id="394" r:id="rId36"/>
    <p:sldId id="395" r:id="rId37"/>
    <p:sldId id="396" r:id="rId38"/>
    <p:sldId id="397" r:id="rId39"/>
    <p:sldId id="398" r:id="rId40"/>
    <p:sldId id="399" r:id="rId41"/>
    <p:sldId id="334" r:id="rId42"/>
    <p:sldId id="400" r:id="rId43"/>
    <p:sldId id="401" r:id="rId44"/>
    <p:sldId id="402" r:id="rId45"/>
    <p:sldId id="403" r:id="rId46"/>
    <p:sldId id="339" r:id="rId47"/>
    <p:sldId id="411" r:id="rId48"/>
    <p:sldId id="412" r:id="rId49"/>
    <p:sldId id="413" r:id="rId50"/>
    <p:sldId id="414" r:id="rId51"/>
    <p:sldId id="415" r:id="rId52"/>
    <p:sldId id="416" r:id="rId53"/>
    <p:sldId id="382"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78ABE3C1-DBE1-495D-B57B-2849774B866A}" type="datetimeFigureOut">
              <a:rPr lang="en-US" smtClean="0"/>
              <a:t>6/23/2024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7267753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6/23/2024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7845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938252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0433148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4656156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5642590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6413646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127460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8549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7089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5734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6/23/2024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0101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6/23/2024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68510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6/23/2024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01144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3D24A7AC-904D-4781-85BA-7D10C17ED021}" type="datetimeFigureOut">
              <a:rPr lang="en-US" smtClean="0"/>
              <a:t>6/23/2024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4590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6/23/2024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64347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6/23/2024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8946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6E9DEC-419B-4CC5-A080-3B06BD5A8291}" type="datetimeFigureOut">
              <a:rPr lang="en-US" smtClean="0"/>
              <a:t>6/23/2024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45304838"/>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5C229B-6690-789A-C694-1661697F9C5C}"/>
              </a:ext>
            </a:extLst>
          </p:cNvPr>
          <p:cNvPicPr>
            <a:picLocks noChangeAspect="1"/>
          </p:cNvPicPr>
          <p:nvPr/>
        </p:nvPicPr>
        <p:blipFill>
          <a:blip r:embed="rId2"/>
          <a:stretch>
            <a:fillRect/>
          </a:stretch>
        </p:blipFill>
        <p:spPr>
          <a:xfrm>
            <a:off x="349617" y="2532859"/>
            <a:ext cx="11492765" cy="3958805"/>
          </a:xfrm>
          <a:prstGeom prst="rect">
            <a:avLst/>
          </a:prstGeom>
        </p:spPr>
      </p:pic>
      <p:sp>
        <p:nvSpPr>
          <p:cNvPr id="2" name="Title 1">
            <a:extLst>
              <a:ext uri="{FF2B5EF4-FFF2-40B4-BE49-F238E27FC236}">
                <a16:creationId xmlns:a16="http://schemas.microsoft.com/office/drawing/2014/main" id="{529CEBBB-863E-FC79-E421-4798C086AD49}"/>
              </a:ext>
            </a:extLst>
          </p:cNvPr>
          <p:cNvSpPr>
            <a:spLocks noGrp="1"/>
          </p:cNvSpPr>
          <p:nvPr>
            <p:ph type="ctrTitle"/>
          </p:nvPr>
        </p:nvSpPr>
        <p:spPr>
          <a:xfrm>
            <a:off x="2771954" y="3526489"/>
            <a:ext cx="6777697" cy="912060"/>
          </a:xfr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COMPUTER ARCITECTURE</a:t>
            </a:r>
            <a:r>
              <a:rPr lang="en-US" dirty="0"/>
              <a:t> </a:t>
            </a:r>
          </a:p>
        </p:txBody>
      </p:sp>
      <p:sp>
        <p:nvSpPr>
          <p:cNvPr id="3" name="Subtitle 2">
            <a:extLst>
              <a:ext uri="{FF2B5EF4-FFF2-40B4-BE49-F238E27FC236}">
                <a16:creationId xmlns:a16="http://schemas.microsoft.com/office/drawing/2014/main" id="{B1C1D881-EABF-6B9A-03FC-EAFEF1EF7D42}"/>
              </a:ext>
            </a:extLst>
          </p:cNvPr>
          <p:cNvSpPr>
            <a:spLocks noGrp="1"/>
          </p:cNvSpPr>
          <p:nvPr>
            <p:ph type="subTitle" idx="1"/>
          </p:nvPr>
        </p:nvSpPr>
        <p:spPr>
          <a:xfrm>
            <a:off x="2771954" y="4532382"/>
            <a:ext cx="6777697" cy="899797"/>
          </a:xfr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85000" lnSpcReduction="10000"/>
          </a:bodyPr>
          <a:lstStyle/>
          <a:p>
            <a:r>
              <a:rPr lang="en-US" sz="5400" b="1" dirty="0">
                <a:ln w="9525">
                  <a:solidFill>
                    <a:schemeClr val="bg1"/>
                  </a:solidFill>
                  <a:prstDash val="solid"/>
                </a:ln>
                <a:effectLst>
                  <a:outerShdw blurRad="12700" dist="38100" dir="2700000" algn="tl" rotWithShape="0">
                    <a:schemeClr val="bg1">
                      <a:lumMod val="50000"/>
                    </a:schemeClr>
                  </a:outerShdw>
                </a:effectLst>
              </a:rPr>
              <a:t>AND OPERATING SYSTEM</a:t>
            </a:r>
          </a:p>
        </p:txBody>
      </p:sp>
      <p:pic>
        <p:nvPicPr>
          <p:cNvPr id="6" name="Picture 5">
            <a:extLst>
              <a:ext uri="{FF2B5EF4-FFF2-40B4-BE49-F238E27FC236}">
                <a16:creationId xmlns:a16="http://schemas.microsoft.com/office/drawing/2014/main" id="{8DEF5FA8-7ED3-0E9D-59FF-CE25C6156BC1}"/>
              </a:ext>
            </a:extLst>
          </p:cNvPr>
          <p:cNvPicPr>
            <a:picLocks noChangeAspect="1"/>
          </p:cNvPicPr>
          <p:nvPr/>
        </p:nvPicPr>
        <p:blipFill>
          <a:blip r:embed="rId3"/>
          <a:stretch>
            <a:fillRect/>
          </a:stretch>
        </p:blipFill>
        <p:spPr>
          <a:xfrm>
            <a:off x="284672" y="251873"/>
            <a:ext cx="11568022" cy="1999470"/>
          </a:xfrm>
          <a:prstGeom prst="rect">
            <a:avLst/>
          </a:prstGeom>
        </p:spPr>
      </p:pic>
      <p:sp>
        <p:nvSpPr>
          <p:cNvPr id="4" name="Rectangle 3">
            <a:extLst>
              <a:ext uri="{FF2B5EF4-FFF2-40B4-BE49-F238E27FC236}">
                <a16:creationId xmlns:a16="http://schemas.microsoft.com/office/drawing/2014/main" id="{B7CF23AD-54E7-0E9F-94AC-634ACBAEB15D}"/>
              </a:ext>
            </a:extLst>
          </p:cNvPr>
          <p:cNvSpPr/>
          <p:nvPr/>
        </p:nvSpPr>
        <p:spPr>
          <a:xfrm>
            <a:off x="4387475" y="512803"/>
            <a:ext cx="2830454" cy="1107996"/>
          </a:xfrm>
          <a:prstGeom prst="rect">
            <a:avLst/>
          </a:prstGeom>
          <a:noFill/>
        </p:spPr>
        <p:txBody>
          <a:bodyPr wrap="none" lIns="91440" tIns="45720" rIns="91440" bIns="45720">
            <a:spAutoFit/>
            <a:scene3d>
              <a:camera prst="perspectiveHeroicExtremeLeftFacing"/>
              <a:lightRig rig="soft" dir="t">
                <a:rot lat="0" lon="0" rev="15600000"/>
              </a:lightRig>
            </a:scene3d>
            <a:sp3d extrusionH="57150" prstMaterial="softEdge">
              <a:bevelT w="25400" h="38100"/>
            </a:sp3d>
          </a:bodyPr>
          <a:lstStyle/>
          <a:p>
            <a:pPr algn="ctr"/>
            <a:r>
              <a:rPr lang="en-US" sz="6600" b="1" dirty="0">
                <a:ln w="9525">
                  <a:solidFill>
                    <a:schemeClr val="bg1"/>
                  </a:solidFill>
                  <a:prstDash val="solid"/>
                </a:ln>
                <a:effectLst>
                  <a:outerShdw blurRad="12700" dist="38100" dir="2700000" algn="tl" rotWithShape="0">
                    <a:schemeClr val="bg1">
                      <a:lumMod val="50000"/>
                    </a:schemeClr>
                  </a:outerShdw>
                </a:effectLst>
              </a:rPr>
              <a:t>DTI 112</a:t>
            </a:r>
          </a:p>
        </p:txBody>
      </p:sp>
      <p:sp>
        <p:nvSpPr>
          <p:cNvPr id="5" name="Rectangle 4">
            <a:extLst>
              <a:ext uri="{FF2B5EF4-FFF2-40B4-BE49-F238E27FC236}">
                <a16:creationId xmlns:a16="http://schemas.microsoft.com/office/drawing/2014/main" id="{4B62DF56-A9DB-7FF2-2E6F-47B7AD4DADAA}"/>
              </a:ext>
            </a:extLst>
          </p:cNvPr>
          <p:cNvSpPr/>
          <p:nvPr/>
        </p:nvSpPr>
        <p:spPr>
          <a:xfrm>
            <a:off x="5907085" y="1921316"/>
            <a:ext cx="4305730" cy="1107996"/>
          </a:xfrm>
          <a:prstGeom prst="rect">
            <a:avLst/>
          </a:prstGeom>
          <a:noFill/>
        </p:spPr>
        <p:txBody>
          <a:bodyPr wrap="none" lIns="91440" tIns="45720" rIns="91440" bIns="45720">
            <a:spAutoFit/>
            <a:scene3d>
              <a:camera prst="perspectiveHeroicExtremeLeftFacing"/>
              <a:lightRig rig="soft" dir="t">
                <a:rot lat="0" lon="0" rev="15600000"/>
              </a:lightRig>
            </a:scene3d>
            <a:sp3d extrusionH="57150" prstMaterial="softEdge">
              <a:bevelT w="25400" h="38100"/>
            </a:sp3d>
          </a:bodyPr>
          <a:lstStyle/>
          <a:p>
            <a:pPr algn="ctr"/>
            <a:r>
              <a:rPr lang="en-US" sz="6600" b="1" dirty="0">
                <a:ln w="9525">
                  <a:solidFill>
                    <a:schemeClr val="bg1"/>
                  </a:solidFill>
                  <a:prstDash val="solid"/>
                </a:ln>
                <a:solidFill>
                  <a:srgbClr val="FF0000"/>
                </a:solidFill>
                <a:effectLst>
                  <a:outerShdw blurRad="12700" dist="38100" dir="2700000" algn="tl" rotWithShape="0">
                    <a:schemeClr val="bg1">
                      <a:lumMod val="50000"/>
                    </a:schemeClr>
                  </a:outerShdw>
                </a:effectLst>
              </a:rPr>
              <a:t>LECTURE 03</a:t>
            </a:r>
          </a:p>
        </p:txBody>
      </p:sp>
    </p:spTree>
    <p:extLst>
      <p:ext uri="{BB962C8B-B14F-4D97-AF65-F5344CB8AC3E}">
        <p14:creationId xmlns:p14="http://schemas.microsoft.com/office/powerpoint/2010/main" val="1679982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3"/>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BINARY ARITHMATIC</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sp>
        <p:nvSpPr>
          <p:cNvPr id="6" name="Content Placeholder 2">
            <a:extLst>
              <a:ext uri="{FF2B5EF4-FFF2-40B4-BE49-F238E27FC236}">
                <a16:creationId xmlns:a16="http://schemas.microsoft.com/office/drawing/2014/main" id="{A9471F01-9E85-3889-22E6-31272124FA8B}"/>
              </a:ext>
            </a:extLst>
          </p:cNvPr>
          <p:cNvSpPr txBox="1">
            <a:spLocks/>
          </p:cNvSpPr>
          <p:nvPr/>
        </p:nvSpPr>
        <p:spPr>
          <a:xfrm>
            <a:off x="422694" y="1467288"/>
            <a:ext cx="11539044"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 </a:t>
            </a:r>
            <a:endPar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endParaRPr>
          </a:p>
          <a:p>
            <a:pPr marL="0" indent="0">
              <a:buFont typeface="Arial"/>
              <a:buNone/>
            </a:pPr>
            <a:endParaRPr lang="en-US" sz="2800" b="1" dirty="0">
              <a:solidFill>
                <a:srgbClr val="002060"/>
              </a:solidFill>
              <a:latin typeface="Comic Sans MS" panose="030F0702030302020204" pitchFamily="66" charset="0"/>
            </a:endParaRPr>
          </a:p>
        </p:txBody>
      </p:sp>
      <p:pic>
        <p:nvPicPr>
          <p:cNvPr id="8" name="Picture 7">
            <a:extLst>
              <a:ext uri="{FF2B5EF4-FFF2-40B4-BE49-F238E27FC236}">
                <a16:creationId xmlns:a16="http://schemas.microsoft.com/office/drawing/2014/main" id="{4A66E4B0-805C-8482-2026-FF80AEBED13D}"/>
              </a:ext>
            </a:extLst>
          </p:cNvPr>
          <p:cNvPicPr>
            <a:picLocks noChangeAspect="1"/>
          </p:cNvPicPr>
          <p:nvPr/>
        </p:nvPicPr>
        <p:blipFill>
          <a:blip r:embed="rId2"/>
          <a:stretch>
            <a:fillRect/>
          </a:stretch>
        </p:blipFill>
        <p:spPr>
          <a:xfrm>
            <a:off x="488606" y="500332"/>
            <a:ext cx="11088043" cy="5883215"/>
          </a:xfrm>
          <a:prstGeom prst="rect">
            <a:avLst/>
          </a:prstGeom>
          <a:ln w="190500" cap="sq">
            <a:solidFill>
              <a:srgbClr val="7030A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595409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3"/>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REPRESENTATION OF NEGATIVE NUMBERS</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sp>
        <p:nvSpPr>
          <p:cNvPr id="6" name="Content Placeholder 2">
            <a:extLst>
              <a:ext uri="{FF2B5EF4-FFF2-40B4-BE49-F238E27FC236}">
                <a16:creationId xmlns:a16="http://schemas.microsoft.com/office/drawing/2014/main" id="{A9471F01-9E85-3889-22E6-31272124FA8B}"/>
              </a:ext>
            </a:extLst>
          </p:cNvPr>
          <p:cNvSpPr txBox="1">
            <a:spLocks/>
          </p:cNvSpPr>
          <p:nvPr/>
        </p:nvSpPr>
        <p:spPr>
          <a:xfrm>
            <a:off x="422694" y="1467288"/>
            <a:ext cx="11539044"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 </a:t>
            </a:r>
            <a:endPar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endParaRPr>
          </a:p>
          <a:p>
            <a:pPr marL="0" indent="0">
              <a:buFont typeface="Arial"/>
              <a:buNone/>
            </a:pPr>
            <a:endParaRPr lang="en-US" sz="2800" b="1" dirty="0">
              <a:solidFill>
                <a:srgbClr val="002060"/>
              </a:solidFill>
              <a:latin typeface="Comic Sans MS" panose="030F0702030302020204" pitchFamily="66" charset="0"/>
            </a:endParaRPr>
          </a:p>
        </p:txBody>
      </p:sp>
      <p:pic>
        <p:nvPicPr>
          <p:cNvPr id="9" name="Picture 8">
            <a:extLst>
              <a:ext uri="{FF2B5EF4-FFF2-40B4-BE49-F238E27FC236}">
                <a16:creationId xmlns:a16="http://schemas.microsoft.com/office/drawing/2014/main" id="{81D19EE1-6040-A0EB-CE07-DA5176EBBAAD}"/>
              </a:ext>
            </a:extLst>
          </p:cNvPr>
          <p:cNvPicPr>
            <a:picLocks noChangeAspect="1"/>
          </p:cNvPicPr>
          <p:nvPr/>
        </p:nvPicPr>
        <p:blipFill>
          <a:blip r:embed="rId2"/>
          <a:stretch>
            <a:fillRect/>
          </a:stretch>
        </p:blipFill>
        <p:spPr>
          <a:xfrm>
            <a:off x="488605" y="1818710"/>
            <a:ext cx="11122549" cy="3954601"/>
          </a:xfrm>
          <a:prstGeom prst="rect">
            <a:avLst/>
          </a:prstGeom>
          <a:ln w="190500" cap="sq">
            <a:solidFill>
              <a:schemeClr val="accent6">
                <a:lumMod val="5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565588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3"/>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REPRESENTATION OF NEGATIVE NUMBERS</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sp>
        <p:nvSpPr>
          <p:cNvPr id="6" name="Content Placeholder 2">
            <a:extLst>
              <a:ext uri="{FF2B5EF4-FFF2-40B4-BE49-F238E27FC236}">
                <a16:creationId xmlns:a16="http://schemas.microsoft.com/office/drawing/2014/main" id="{A9471F01-9E85-3889-22E6-31272124FA8B}"/>
              </a:ext>
            </a:extLst>
          </p:cNvPr>
          <p:cNvSpPr txBox="1">
            <a:spLocks/>
          </p:cNvSpPr>
          <p:nvPr/>
        </p:nvSpPr>
        <p:spPr>
          <a:xfrm>
            <a:off x="422694" y="1467288"/>
            <a:ext cx="11539044"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 </a:t>
            </a:r>
            <a:endPar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endParaRPr>
          </a:p>
          <a:p>
            <a:pPr marL="0" indent="0">
              <a:buFont typeface="Arial"/>
              <a:buNone/>
            </a:pPr>
            <a:endParaRPr lang="en-US" sz="2800" b="1" dirty="0">
              <a:solidFill>
                <a:srgbClr val="002060"/>
              </a:solidFill>
              <a:latin typeface="Comic Sans MS" panose="030F0702030302020204" pitchFamily="66" charset="0"/>
            </a:endParaRPr>
          </a:p>
        </p:txBody>
      </p:sp>
      <p:pic>
        <p:nvPicPr>
          <p:cNvPr id="8" name="Picture 7">
            <a:extLst>
              <a:ext uri="{FF2B5EF4-FFF2-40B4-BE49-F238E27FC236}">
                <a16:creationId xmlns:a16="http://schemas.microsoft.com/office/drawing/2014/main" id="{D5300F71-43A9-3B83-8098-86BC4D209503}"/>
              </a:ext>
            </a:extLst>
          </p:cNvPr>
          <p:cNvPicPr>
            <a:picLocks noChangeAspect="1"/>
          </p:cNvPicPr>
          <p:nvPr/>
        </p:nvPicPr>
        <p:blipFill>
          <a:blip r:embed="rId2"/>
          <a:stretch>
            <a:fillRect/>
          </a:stretch>
        </p:blipFill>
        <p:spPr>
          <a:xfrm>
            <a:off x="624787" y="1757394"/>
            <a:ext cx="10779334" cy="4005849"/>
          </a:xfrm>
          <a:prstGeom prst="rect">
            <a:avLst/>
          </a:prstGeom>
          <a:ln w="190500" cap="sq">
            <a:solidFill>
              <a:srgbClr val="7030A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44968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3"/>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REPRESENTATION OF NEGATIVE NUMBERS</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sp>
        <p:nvSpPr>
          <p:cNvPr id="6" name="Content Placeholder 2">
            <a:extLst>
              <a:ext uri="{FF2B5EF4-FFF2-40B4-BE49-F238E27FC236}">
                <a16:creationId xmlns:a16="http://schemas.microsoft.com/office/drawing/2014/main" id="{A9471F01-9E85-3889-22E6-31272124FA8B}"/>
              </a:ext>
            </a:extLst>
          </p:cNvPr>
          <p:cNvSpPr txBox="1">
            <a:spLocks/>
          </p:cNvSpPr>
          <p:nvPr/>
        </p:nvSpPr>
        <p:spPr>
          <a:xfrm>
            <a:off x="422694" y="1467288"/>
            <a:ext cx="11539044"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 </a:t>
            </a:r>
            <a:endPar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endParaRPr>
          </a:p>
          <a:p>
            <a:pPr marL="0" indent="0">
              <a:buFont typeface="Arial"/>
              <a:buNone/>
            </a:pPr>
            <a:endParaRPr lang="en-US" sz="2800" b="1" dirty="0">
              <a:solidFill>
                <a:srgbClr val="002060"/>
              </a:solidFill>
              <a:latin typeface="Comic Sans MS" panose="030F0702030302020204" pitchFamily="66" charset="0"/>
            </a:endParaRPr>
          </a:p>
        </p:txBody>
      </p:sp>
      <p:pic>
        <p:nvPicPr>
          <p:cNvPr id="9" name="Picture 8">
            <a:extLst>
              <a:ext uri="{FF2B5EF4-FFF2-40B4-BE49-F238E27FC236}">
                <a16:creationId xmlns:a16="http://schemas.microsoft.com/office/drawing/2014/main" id="{54EBCC1A-6899-6D81-C841-52FBC79CD518}"/>
              </a:ext>
            </a:extLst>
          </p:cNvPr>
          <p:cNvPicPr>
            <a:picLocks noChangeAspect="1"/>
          </p:cNvPicPr>
          <p:nvPr/>
        </p:nvPicPr>
        <p:blipFill>
          <a:blip r:embed="rId2"/>
          <a:stretch>
            <a:fillRect/>
          </a:stretch>
        </p:blipFill>
        <p:spPr>
          <a:xfrm>
            <a:off x="586596" y="1941368"/>
            <a:ext cx="10938295" cy="4006867"/>
          </a:xfrm>
          <a:prstGeom prst="rect">
            <a:avLst/>
          </a:prstGeom>
          <a:ln w="190500" cap="sq">
            <a:solidFill>
              <a:srgbClr val="00B0F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02642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3"/>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REPRESENTATION OF NEGATIVE NUMBERS</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sp>
        <p:nvSpPr>
          <p:cNvPr id="6" name="Content Placeholder 2">
            <a:extLst>
              <a:ext uri="{FF2B5EF4-FFF2-40B4-BE49-F238E27FC236}">
                <a16:creationId xmlns:a16="http://schemas.microsoft.com/office/drawing/2014/main" id="{A9471F01-9E85-3889-22E6-31272124FA8B}"/>
              </a:ext>
            </a:extLst>
          </p:cNvPr>
          <p:cNvSpPr txBox="1">
            <a:spLocks/>
          </p:cNvSpPr>
          <p:nvPr/>
        </p:nvSpPr>
        <p:spPr>
          <a:xfrm>
            <a:off x="422694" y="1467288"/>
            <a:ext cx="11539044"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 </a:t>
            </a:r>
            <a:endPar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endParaRPr>
          </a:p>
          <a:p>
            <a:pPr marL="0" indent="0">
              <a:buFont typeface="Arial"/>
              <a:buNone/>
            </a:pPr>
            <a:endParaRPr lang="en-US" sz="2800" b="1" dirty="0">
              <a:solidFill>
                <a:srgbClr val="002060"/>
              </a:solidFill>
              <a:latin typeface="Comic Sans MS" panose="030F0702030302020204" pitchFamily="66" charset="0"/>
            </a:endParaRPr>
          </a:p>
        </p:txBody>
      </p:sp>
      <p:pic>
        <p:nvPicPr>
          <p:cNvPr id="8" name="Picture 7">
            <a:extLst>
              <a:ext uri="{FF2B5EF4-FFF2-40B4-BE49-F238E27FC236}">
                <a16:creationId xmlns:a16="http://schemas.microsoft.com/office/drawing/2014/main" id="{C7ED07C9-EC48-0990-2EC4-97562A5FB637}"/>
              </a:ext>
            </a:extLst>
          </p:cNvPr>
          <p:cNvPicPr>
            <a:picLocks noChangeAspect="1"/>
          </p:cNvPicPr>
          <p:nvPr/>
        </p:nvPicPr>
        <p:blipFill>
          <a:blip r:embed="rId2"/>
          <a:stretch>
            <a:fillRect/>
          </a:stretch>
        </p:blipFill>
        <p:spPr>
          <a:xfrm>
            <a:off x="586596" y="1797891"/>
            <a:ext cx="11024559" cy="4255457"/>
          </a:xfrm>
          <a:prstGeom prst="rect">
            <a:avLst/>
          </a:prstGeom>
          <a:ln w="190500" cap="sq">
            <a:solidFill>
              <a:schemeClr val="accent6">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28414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053086"/>
            <a:ext cx="11947585" cy="4718649"/>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517587" y="385671"/>
            <a:ext cx="10412082" cy="1080938"/>
          </a:xfrm>
        </p:spPr>
        <p:txBody>
          <a:bodyPr>
            <a:normAutofit/>
            <a:scene3d>
              <a:camera prst="orthographicFront"/>
              <a:lightRig rig="soft" dir="t">
                <a:rot lat="0" lon="0" rev="15600000"/>
              </a:lightRig>
            </a:scene3d>
            <a:sp3d extrusionH="57150" prstMaterial="softEdge">
              <a:bevelT w="25400" h="38100"/>
            </a:sp3d>
          </a:bodyPr>
          <a:lstStyle/>
          <a:p>
            <a:r>
              <a:rPr lang="en-US" sz="4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OCTAL NUMBER SYSTEM</a:t>
            </a:r>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241540" y="2145102"/>
            <a:ext cx="11703167" cy="4373591"/>
          </a:xfrm>
        </p:spPr>
        <p:txBody>
          <a:bodyPr>
            <a:normAutofit lnSpcReduction="10000"/>
            <a:scene3d>
              <a:camera prst="orthographicFront"/>
              <a:lightRig rig="harsh" dir="t"/>
            </a:scene3d>
            <a:sp3d extrusionH="57150" prstMaterial="matte">
              <a:bevelT w="63500" h="12700" prst="angle"/>
              <a:contourClr>
                <a:schemeClr val="bg1">
                  <a:lumMod val="65000"/>
                </a:schemeClr>
              </a:contourClr>
            </a:sp3d>
          </a:bodyPr>
          <a:lstStyle/>
          <a:p>
            <a:pPr marL="0" indent="0">
              <a:buNone/>
            </a:pPr>
            <a:r>
              <a:rPr lang="en-US" sz="3600" b="1" dirty="0">
                <a:ln/>
                <a:solidFill>
                  <a:srgbClr val="002060"/>
                </a:solidFill>
              </a:rPr>
              <a:t> </a:t>
            </a:r>
          </a:p>
          <a:p>
            <a:pPr marL="0" indent="0">
              <a:buNone/>
            </a:pPr>
            <a:r>
              <a:rPr lang="en-US" sz="4000" b="1" spc="50" dirty="0">
                <a:ln w="0"/>
                <a:solidFill>
                  <a:schemeClr val="bg2"/>
                </a:solidFill>
                <a:effectLst>
                  <a:innerShdw blurRad="63500" dist="50800" dir="13500000">
                    <a:srgbClr val="000000">
                      <a:alpha val="50000"/>
                    </a:srgbClr>
                  </a:innerShdw>
                </a:effectLst>
                <a:latin typeface="Comic Sans MS" panose="030F0702030302020204" pitchFamily="66" charset="0"/>
              </a:rPr>
              <a:t>The octal number system is composed of eight digits, which are 0, 1, 2, 3, 4, 5, 6, 7 To count above 7, begin another column and start over: </a:t>
            </a:r>
          </a:p>
          <a:p>
            <a:pPr marL="0" indent="0">
              <a:buNone/>
            </a:pPr>
            <a:r>
              <a:rPr lang="en-US" sz="4000" b="1" spc="50" dirty="0">
                <a:ln w="0"/>
                <a:solidFill>
                  <a:schemeClr val="bg2"/>
                </a:solidFill>
                <a:effectLst>
                  <a:innerShdw blurRad="63500" dist="50800" dir="13500000">
                    <a:srgbClr val="000000">
                      <a:alpha val="50000"/>
                    </a:srgbClr>
                  </a:innerShdw>
                </a:effectLst>
                <a:latin typeface="Comic Sans MS" panose="030F0702030302020204" pitchFamily="66" charset="0"/>
              </a:rPr>
              <a:t>  10, 11, 12, 13, 14, 15, 16, 17, 20, 21, …</a:t>
            </a:r>
            <a:endParaRPr lang="en-US" sz="3600" b="1" spc="50" dirty="0">
              <a:ln w="0"/>
              <a:solidFill>
                <a:schemeClr val="bg2"/>
              </a:solidFill>
              <a:effectLst>
                <a:innerShdw blurRad="63500" dist="50800" dir="13500000">
                  <a:srgbClr val="000000">
                    <a:alpha val="50000"/>
                  </a:srgbClr>
                </a:innerShdw>
              </a:effectLst>
              <a:latin typeface="Comic Sans MS" panose="030F0702030302020204" pitchFamily="66" charset="0"/>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437071" y="2145103"/>
            <a:ext cx="11317855"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6" name="Slide Number Placeholder 5">
            <a:extLst>
              <a:ext uri="{FF2B5EF4-FFF2-40B4-BE49-F238E27FC236}">
                <a16:creationId xmlns:a16="http://schemas.microsoft.com/office/drawing/2014/main" id="{CA51B840-F13A-9E8B-CBD0-B54E4A748471}"/>
              </a:ext>
            </a:extLst>
          </p:cNvPr>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1155164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2053086"/>
            <a:ext cx="11947585" cy="4718649"/>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301927" y="753228"/>
            <a:ext cx="10412082" cy="1080938"/>
          </a:xfrm>
        </p:spPr>
        <p:txBody>
          <a:bodyPr>
            <a:normAutofit/>
            <a:scene3d>
              <a:camera prst="orthographicFront"/>
              <a:lightRig rig="soft" dir="t">
                <a:rot lat="0" lon="0" rev="15600000"/>
              </a:lightRig>
            </a:scene3d>
            <a:sp3d extrusionH="57150" prstMaterial="softEdge">
              <a:bevelT w="25400" h="38100"/>
            </a:sp3d>
          </a:bodyPr>
          <a:lstStyle/>
          <a:p>
            <a:r>
              <a:rPr lang="en-US" sz="4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OCTAL-TO-DECIMAL CONVERSION</a:t>
            </a:r>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241540" y="2145102"/>
            <a:ext cx="11703167" cy="4373591"/>
          </a:xfrm>
        </p:spPr>
        <p:txBody>
          <a:bodyPr anchor="t">
            <a:normAutofit/>
          </a:bodyPr>
          <a:lstStyle/>
          <a:p>
            <a:pPr marL="0" indent="0">
              <a:buNone/>
            </a:pPr>
            <a:endParaRPr lang="en-US" sz="3600" b="1" dirty="0">
              <a:ln w="9525">
                <a:solidFill>
                  <a:schemeClr val="bg1"/>
                </a:solidFill>
                <a:prstDash val="solid"/>
              </a:ln>
              <a:solidFill>
                <a:srgbClr val="FFC000"/>
              </a:solidFill>
              <a:effectLst>
                <a:outerShdw blurRad="12700" dist="38100" dir="2700000" algn="tl" rotWithShape="0">
                  <a:schemeClr val="bg1">
                    <a:lumMod val="50000"/>
                  </a:schemeClr>
                </a:outerShdw>
              </a:effectLst>
            </a:endParaRPr>
          </a:p>
          <a:p>
            <a:pPr marL="0" indent="0">
              <a:buNone/>
            </a:pPr>
            <a:r>
              <a:rPr lang="en-US" sz="4400" b="1" dirty="0">
                <a:ln w="9525">
                  <a:solidFill>
                    <a:schemeClr val="bg1"/>
                  </a:solidFill>
                  <a:prstDash val="solid"/>
                </a:ln>
                <a:solidFill>
                  <a:srgbClr val="FFC000"/>
                </a:solidFill>
                <a:effectLst>
                  <a:outerShdw blurRad="12700" dist="38100" dir="2700000" algn="tl" rotWithShape="0">
                    <a:schemeClr val="bg1">
                      <a:lumMod val="50000"/>
                    </a:schemeClr>
                  </a:outerShdw>
                </a:effectLst>
              </a:rPr>
              <a:t>Since the octal number system has a base of eight, each successive digit position is an increasing power of eight, beginning in the right-most column with 8</a:t>
            </a:r>
            <a:r>
              <a:rPr lang="en-US" sz="4400" b="1" baseline="30000" dirty="0">
                <a:ln w="9525">
                  <a:solidFill>
                    <a:schemeClr val="bg1"/>
                  </a:solidFill>
                  <a:prstDash val="solid"/>
                </a:ln>
                <a:solidFill>
                  <a:srgbClr val="FFC000"/>
                </a:solidFill>
                <a:effectLst>
                  <a:outerShdw blurRad="12700" dist="38100" dir="2700000" algn="tl" rotWithShape="0">
                    <a:schemeClr val="bg1">
                      <a:lumMod val="50000"/>
                    </a:schemeClr>
                  </a:outerShdw>
                </a:effectLst>
              </a:rPr>
              <a:t>0</a:t>
            </a:r>
            <a:r>
              <a:rPr lang="en-US" sz="4400" b="1" dirty="0">
                <a:ln w="9525">
                  <a:solidFill>
                    <a:schemeClr val="bg1"/>
                  </a:solidFill>
                  <a:prstDash val="solid"/>
                </a:ln>
                <a:solidFill>
                  <a:srgbClr val="FFC000"/>
                </a:solidFill>
                <a:effectLst>
                  <a:outerShdw blurRad="12700" dist="38100" dir="2700000" algn="tl" rotWithShape="0">
                    <a:schemeClr val="bg1">
                      <a:lumMod val="50000"/>
                    </a:schemeClr>
                  </a:outerShdw>
                </a:effectLst>
              </a:rPr>
              <a:t> .</a:t>
            </a:r>
            <a:endParaRPr lang="en-US" sz="5400" b="1" dirty="0">
              <a:ln w="9525">
                <a:solidFill>
                  <a:schemeClr val="bg1"/>
                </a:solidFill>
                <a:prstDash val="solid"/>
              </a:ln>
              <a:solidFill>
                <a:srgbClr val="FFC000"/>
              </a:solidFill>
              <a:effectLst>
                <a:outerShdw blurRad="12700" dist="38100" dir="2700000" algn="tl" rotWithShape="0">
                  <a:schemeClr val="bg1">
                    <a:lumMod val="50000"/>
                  </a:schemeClr>
                </a:outerShdw>
              </a:effectLst>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437071" y="2145103"/>
            <a:ext cx="11317855"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6" name="Slide Number Placeholder 5">
            <a:extLst>
              <a:ext uri="{FF2B5EF4-FFF2-40B4-BE49-F238E27FC236}">
                <a16:creationId xmlns:a16="http://schemas.microsoft.com/office/drawing/2014/main" id="{9C3C330F-69D5-B6DC-B825-E52CE255922F}"/>
              </a:ext>
            </a:extLst>
          </p:cNvPr>
          <p:cNvSpPr>
            <a:spLocks noGrp="1"/>
          </p:cNvSpPr>
          <p:nvPr>
            <p:ph type="sldNum" sz="quarter" idx="12"/>
          </p:nvPr>
        </p:nvSpPr>
        <p:spPr>
          <a:xfrm>
            <a:off x="11574233" y="6359788"/>
            <a:ext cx="551167" cy="377825"/>
          </a:xfrm>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328569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4"/>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OCTAL NUMBER</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graphicFrame>
        <p:nvGraphicFramePr>
          <p:cNvPr id="11" name="Table 5">
            <a:extLst>
              <a:ext uri="{FF2B5EF4-FFF2-40B4-BE49-F238E27FC236}">
                <a16:creationId xmlns:a16="http://schemas.microsoft.com/office/drawing/2014/main" id="{F610D647-25C8-138D-71E3-D4971FA7FC4C}"/>
              </a:ext>
            </a:extLst>
          </p:cNvPr>
          <p:cNvGraphicFramePr>
            <a:graphicFrameLocks noGrp="1"/>
          </p:cNvGraphicFramePr>
          <p:nvPr>
            <p:extLst>
              <p:ext uri="{D42A27DB-BD31-4B8C-83A1-F6EECF244321}">
                <p14:modId xmlns:p14="http://schemas.microsoft.com/office/powerpoint/2010/main" val="860208763"/>
              </p:ext>
            </p:extLst>
          </p:nvPr>
        </p:nvGraphicFramePr>
        <p:xfrm>
          <a:off x="2031999" y="2403925"/>
          <a:ext cx="8128000" cy="1686016"/>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370757203"/>
                    </a:ext>
                  </a:extLst>
                </a:gridCol>
                <a:gridCol w="812800">
                  <a:extLst>
                    <a:ext uri="{9D8B030D-6E8A-4147-A177-3AD203B41FA5}">
                      <a16:colId xmlns:a16="http://schemas.microsoft.com/office/drawing/2014/main" val="2818600904"/>
                    </a:ext>
                  </a:extLst>
                </a:gridCol>
                <a:gridCol w="812800">
                  <a:extLst>
                    <a:ext uri="{9D8B030D-6E8A-4147-A177-3AD203B41FA5}">
                      <a16:colId xmlns:a16="http://schemas.microsoft.com/office/drawing/2014/main" val="1847438948"/>
                    </a:ext>
                  </a:extLst>
                </a:gridCol>
                <a:gridCol w="812800">
                  <a:extLst>
                    <a:ext uri="{9D8B030D-6E8A-4147-A177-3AD203B41FA5}">
                      <a16:colId xmlns:a16="http://schemas.microsoft.com/office/drawing/2014/main" val="2662223831"/>
                    </a:ext>
                  </a:extLst>
                </a:gridCol>
                <a:gridCol w="812800">
                  <a:extLst>
                    <a:ext uri="{9D8B030D-6E8A-4147-A177-3AD203B41FA5}">
                      <a16:colId xmlns:a16="http://schemas.microsoft.com/office/drawing/2014/main" val="3848602495"/>
                    </a:ext>
                  </a:extLst>
                </a:gridCol>
                <a:gridCol w="812800">
                  <a:extLst>
                    <a:ext uri="{9D8B030D-6E8A-4147-A177-3AD203B41FA5}">
                      <a16:colId xmlns:a16="http://schemas.microsoft.com/office/drawing/2014/main" val="1932474624"/>
                    </a:ext>
                  </a:extLst>
                </a:gridCol>
                <a:gridCol w="812800">
                  <a:extLst>
                    <a:ext uri="{9D8B030D-6E8A-4147-A177-3AD203B41FA5}">
                      <a16:colId xmlns:a16="http://schemas.microsoft.com/office/drawing/2014/main" val="3287739284"/>
                    </a:ext>
                  </a:extLst>
                </a:gridCol>
                <a:gridCol w="812800">
                  <a:extLst>
                    <a:ext uri="{9D8B030D-6E8A-4147-A177-3AD203B41FA5}">
                      <a16:colId xmlns:a16="http://schemas.microsoft.com/office/drawing/2014/main" val="842965332"/>
                    </a:ext>
                  </a:extLst>
                </a:gridCol>
                <a:gridCol w="812800">
                  <a:extLst>
                    <a:ext uri="{9D8B030D-6E8A-4147-A177-3AD203B41FA5}">
                      <a16:colId xmlns:a16="http://schemas.microsoft.com/office/drawing/2014/main" val="1008327423"/>
                    </a:ext>
                  </a:extLst>
                </a:gridCol>
                <a:gridCol w="812800">
                  <a:extLst>
                    <a:ext uri="{9D8B030D-6E8A-4147-A177-3AD203B41FA5}">
                      <a16:colId xmlns:a16="http://schemas.microsoft.com/office/drawing/2014/main" val="941943883"/>
                    </a:ext>
                  </a:extLst>
                </a:gridCol>
              </a:tblGrid>
              <a:tr h="592844">
                <a:tc>
                  <a:txBody>
                    <a:bodyPr/>
                    <a:lstStyle/>
                    <a:p>
                      <a:r>
                        <a:rPr lang="en-US" sz="2800" dirty="0">
                          <a:solidFill>
                            <a:srgbClr val="002060"/>
                          </a:solidFill>
                        </a:rPr>
                        <a:t>512</a:t>
                      </a:r>
                    </a:p>
                  </a:txBody>
                  <a:tcPr/>
                </a:tc>
                <a:tc>
                  <a:txBody>
                    <a:bodyPr/>
                    <a:lstStyle/>
                    <a:p>
                      <a:r>
                        <a:rPr lang="en-US" sz="2800" dirty="0">
                          <a:solidFill>
                            <a:srgbClr val="002060"/>
                          </a:solidFill>
                        </a:rPr>
                        <a:t>256</a:t>
                      </a:r>
                    </a:p>
                  </a:txBody>
                  <a:tcPr/>
                </a:tc>
                <a:tc>
                  <a:txBody>
                    <a:bodyPr/>
                    <a:lstStyle/>
                    <a:p>
                      <a:r>
                        <a:rPr lang="en-US" sz="2800" dirty="0">
                          <a:solidFill>
                            <a:srgbClr val="002060"/>
                          </a:solidFill>
                        </a:rPr>
                        <a:t>128</a:t>
                      </a:r>
                    </a:p>
                  </a:txBody>
                  <a:tcPr/>
                </a:tc>
                <a:tc>
                  <a:txBody>
                    <a:bodyPr/>
                    <a:lstStyle/>
                    <a:p>
                      <a:r>
                        <a:rPr lang="en-US" sz="2800" dirty="0">
                          <a:solidFill>
                            <a:srgbClr val="002060"/>
                          </a:solidFill>
                        </a:rPr>
                        <a:t>64</a:t>
                      </a:r>
                    </a:p>
                  </a:txBody>
                  <a:tcPr/>
                </a:tc>
                <a:tc>
                  <a:txBody>
                    <a:bodyPr/>
                    <a:lstStyle/>
                    <a:p>
                      <a:r>
                        <a:rPr lang="en-US" sz="2800" dirty="0">
                          <a:solidFill>
                            <a:srgbClr val="002060"/>
                          </a:solidFill>
                        </a:rPr>
                        <a:t>32</a:t>
                      </a:r>
                    </a:p>
                  </a:txBody>
                  <a:tcPr/>
                </a:tc>
                <a:tc>
                  <a:txBody>
                    <a:bodyPr/>
                    <a:lstStyle/>
                    <a:p>
                      <a:r>
                        <a:rPr lang="en-US" sz="2800" dirty="0">
                          <a:solidFill>
                            <a:srgbClr val="002060"/>
                          </a:solidFill>
                        </a:rPr>
                        <a:t>16</a:t>
                      </a:r>
                    </a:p>
                  </a:txBody>
                  <a:tcPr/>
                </a:tc>
                <a:tc>
                  <a:txBody>
                    <a:bodyPr/>
                    <a:lstStyle/>
                    <a:p>
                      <a:r>
                        <a:rPr lang="en-US" sz="2800" dirty="0">
                          <a:solidFill>
                            <a:srgbClr val="002060"/>
                          </a:solidFill>
                        </a:rPr>
                        <a:t>8</a:t>
                      </a:r>
                    </a:p>
                  </a:txBody>
                  <a:tcPr/>
                </a:tc>
                <a:tc>
                  <a:txBody>
                    <a:bodyPr/>
                    <a:lstStyle/>
                    <a:p>
                      <a:r>
                        <a:rPr lang="en-US" sz="2800" dirty="0">
                          <a:solidFill>
                            <a:srgbClr val="002060"/>
                          </a:solidFill>
                        </a:rPr>
                        <a:t>4</a:t>
                      </a:r>
                    </a:p>
                  </a:txBody>
                  <a:tcPr/>
                </a:tc>
                <a:tc>
                  <a:txBody>
                    <a:bodyPr/>
                    <a:lstStyle/>
                    <a:p>
                      <a:r>
                        <a:rPr lang="en-US" sz="2800" dirty="0">
                          <a:solidFill>
                            <a:srgbClr val="002060"/>
                          </a:solidFill>
                        </a:rPr>
                        <a:t>2</a:t>
                      </a:r>
                    </a:p>
                  </a:txBody>
                  <a:tcPr/>
                </a:tc>
                <a:tc>
                  <a:txBody>
                    <a:bodyPr/>
                    <a:lstStyle/>
                    <a:p>
                      <a:r>
                        <a:rPr lang="en-US" sz="2800" dirty="0">
                          <a:solidFill>
                            <a:srgbClr val="002060"/>
                          </a:solidFill>
                        </a:rPr>
                        <a:t>1</a:t>
                      </a:r>
                    </a:p>
                  </a:txBody>
                  <a:tcPr/>
                </a:tc>
                <a:extLst>
                  <a:ext uri="{0D108BD9-81ED-4DB2-BD59-A6C34878D82A}">
                    <a16:rowId xmlns:a16="http://schemas.microsoft.com/office/drawing/2014/main" val="3310315264"/>
                  </a:ext>
                </a:extLst>
              </a:tr>
              <a:tr h="534054">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9</a:t>
                      </a:r>
                      <a:endParaRPr lang="en-US" dirty="0"/>
                    </a:p>
                  </a:txBody>
                  <a:tcPr/>
                </a:tc>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8</a:t>
                      </a:r>
                      <a:endParaRPr lang="en-US" dirty="0"/>
                    </a:p>
                  </a:txBody>
                  <a:tcPr/>
                </a:tc>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7</a:t>
                      </a:r>
                      <a:endParaRPr lang="en-US" dirty="0"/>
                    </a:p>
                  </a:txBody>
                  <a:tcPr/>
                </a:tc>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6</a:t>
                      </a:r>
                      <a:endParaRPr lang="en-US" dirty="0"/>
                    </a:p>
                  </a:txBody>
                  <a:tcPr/>
                </a:tc>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5</a:t>
                      </a:r>
                      <a:endParaRPr lang="en-US" dirty="0"/>
                    </a:p>
                  </a:txBody>
                  <a:tcPr/>
                </a:tc>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4</a:t>
                      </a:r>
                      <a:endParaRPr lang="en-US" dirty="0"/>
                    </a:p>
                  </a:txBody>
                  <a:tcPr/>
                </a:tc>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3</a:t>
                      </a:r>
                      <a:endParaRPr lang="en-US" dirty="0"/>
                    </a:p>
                  </a:txBody>
                  <a:tcPr/>
                </a:tc>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2</a:t>
                      </a:r>
                      <a:endParaRPr lang="en-US" dirty="0"/>
                    </a:p>
                  </a:txBody>
                  <a:tcPr/>
                </a:tc>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1</a:t>
                      </a:r>
                      <a:endParaRPr lang="en-US" dirty="0"/>
                    </a:p>
                  </a:txBody>
                  <a:tcPr/>
                </a:tc>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0</a:t>
                      </a:r>
                      <a:endParaRPr lang="en-US" dirty="0"/>
                    </a:p>
                  </a:txBody>
                  <a:tcPr/>
                </a:tc>
                <a:extLst>
                  <a:ext uri="{0D108BD9-81ED-4DB2-BD59-A6C34878D82A}">
                    <a16:rowId xmlns:a16="http://schemas.microsoft.com/office/drawing/2014/main" val="3105496462"/>
                  </a:ext>
                </a:extLst>
              </a:tr>
              <a:tr h="559118">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8</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3</a:t>
                      </a:r>
                      <a:endParaRPr lang="en-US" sz="28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8</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2</a:t>
                      </a:r>
                      <a:endParaRPr lang="en-US" sz="28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8</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1</a:t>
                      </a:r>
                      <a:endParaRPr lang="en-US" sz="28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ctr"/>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a:t>
                      </a:r>
                      <a:endParaRPr lang="en-US" dirty="0"/>
                    </a:p>
                  </a:txBody>
                  <a:tcPr/>
                </a:tc>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8</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0</a:t>
                      </a:r>
                      <a:endParaRPr lang="en-US" dirty="0"/>
                    </a:p>
                  </a:txBody>
                  <a:tcPr/>
                </a:tc>
                <a:extLst>
                  <a:ext uri="{0D108BD9-81ED-4DB2-BD59-A6C34878D82A}">
                    <a16:rowId xmlns:a16="http://schemas.microsoft.com/office/drawing/2014/main" val="2983897470"/>
                  </a:ext>
                </a:extLst>
              </a:tr>
            </a:tbl>
          </a:graphicData>
        </a:graphic>
      </p:graphicFrame>
    </p:spTree>
    <p:extLst>
      <p:ext uri="{BB962C8B-B14F-4D97-AF65-F5344CB8AC3E}">
        <p14:creationId xmlns:p14="http://schemas.microsoft.com/office/powerpoint/2010/main" val="4057327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1457864"/>
            <a:ext cx="11947585" cy="5313871"/>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405145" y="143654"/>
            <a:ext cx="10412082" cy="1080938"/>
          </a:xfrm>
        </p:spPr>
        <p:txBody>
          <a:bodyPr>
            <a:normAutofit fontScale="90000"/>
            <a:scene3d>
              <a:camera prst="orthographicFront"/>
              <a:lightRig rig="soft" dir="t">
                <a:rot lat="0" lon="0" rev="15600000"/>
              </a:lightRig>
            </a:scene3d>
            <a:sp3d extrusionH="57150" prstMaterial="softEdge">
              <a:bevelT w="25400" h="38100"/>
            </a:sp3d>
          </a:bodyPr>
          <a:lstStyle/>
          <a:p>
            <a:r>
              <a:rPr lang="en-US" sz="48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OCTAL-TO-DECIMAL CONVERSION</a:t>
            </a:r>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241538" y="1685896"/>
            <a:ext cx="11703167" cy="4373591"/>
          </a:xfrm>
        </p:spPr>
        <p:txBody>
          <a:bodyPr anchor="t">
            <a:normAutofit/>
            <a:scene3d>
              <a:camera prst="orthographicFront"/>
              <a:lightRig rig="harsh" dir="t"/>
            </a:scene3d>
            <a:sp3d prstMaterial="matte">
              <a:contourClr>
                <a:schemeClr val="bg1">
                  <a:lumMod val="65000"/>
                </a:schemeClr>
              </a:contourClr>
            </a:sp3d>
          </a:bodyPr>
          <a:lstStyle/>
          <a:p>
            <a:pPr marL="0" indent="0">
              <a:buNone/>
            </a:pPr>
            <a:r>
              <a:rPr lang="en-US" sz="32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The evaluation of an octal number in terms of its decimal equivalent is accomplished by multiplying each digit by its weight and summing the products, as illustrated here for 2374</a:t>
            </a:r>
            <a:r>
              <a:rPr lang="en-US" sz="3200" b="1" baseline="-25000"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8</a:t>
            </a:r>
            <a:r>
              <a:rPr lang="en-US" sz="32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a:t>
            </a:r>
            <a:endParaRPr lang="en-US" sz="48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437071" y="2145103"/>
            <a:ext cx="11317855"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pic>
        <p:nvPicPr>
          <p:cNvPr id="8" name="Picture 7">
            <a:extLst>
              <a:ext uri="{FF2B5EF4-FFF2-40B4-BE49-F238E27FC236}">
                <a16:creationId xmlns:a16="http://schemas.microsoft.com/office/drawing/2014/main" id="{BFF78021-C1EB-0BA0-5123-260F2356F946}"/>
              </a:ext>
            </a:extLst>
          </p:cNvPr>
          <p:cNvPicPr>
            <a:picLocks noChangeAspect="1"/>
          </p:cNvPicPr>
          <p:nvPr/>
        </p:nvPicPr>
        <p:blipFill>
          <a:blip r:embed="rId3"/>
          <a:stretch>
            <a:fillRect/>
          </a:stretch>
        </p:blipFill>
        <p:spPr>
          <a:xfrm>
            <a:off x="1771589" y="3759065"/>
            <a:ext cx="9301766" cy="2716580"/>
          </a:xfrm>
          <a:prstGeom prst="rect">
            <a:avLst/>
          </a:prstGeom>
          <a:ln w="190500" cap="sq">
            <a:solidFill>
              <a:srgbClr val="00B05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oftRound"/>
            <a:extrusionClr>
              <a:srgbClr val="000000"/>
            </a:extrusionClr>
          </a:sp3d>
        </p:spPr>
      </p:pic>
      <p:sp>
        <p:nvSpPr>
          <p:cNvPr id="9" name="Slide Number Placeholder 8">
            <a:extLst>
              <a:ext uri="{FF2B5EF4-FFF2-40B4-BE49-F238E27FC236}">
                <a16:creationId xmlns:a16="http://schemas.microsoft.com/office/drawing/2014/main" id="{1F57F45F-137B-6E61-135E-3F3667DE29A8}"/>
              </a:ext>
            </a:extLst>
          </p:cNvPr>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2349237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241540" y="1388853"/>
            <a:ext cx="11947585" cy="5365629"/>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437071" y="212786"/>
            <a:ext cx="10412082" cy="1080938"/>
          </a:xfrm>
        </p:spPr>
        <p:txBody>
          <a:bodyPr>
            <a:normAutofit fontScale="90000"/>
            <a:scene3d>
              <a:camera prst="orthographicFront"/>
              <a:lightRig rig="soft" dir="t">
                <a:rot lat="0" lon="0" rev="15600000"/>
              </a:lightRig>
            </a:scene3d>
            <a:sp3d extrusionH="57150" prstMaterial="softEdge">
              <a:bevelT w="25400" h="38100"/>
            </a:sp3d>
          </a:bodyPr>
          <a:lstStyle/>
          <a:p>
            <a:r>
              <a:rPr lang="en-US" sz="4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DECIMAL -TO- OCTAL CONVERSION</a:t>
            </a:r>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485958" y="1567133"/>
            <a:ext cx="11703167" cy="4373591"/>
          </a:xfrm>
        </p:spPr>
        <p:txBody>
          <a:bodyPr anchor="t">
            <a:normAutofit/>
            <a:scene3d>
              <a:camera prst="orthographicFront"/>
              <a:lightRig rig="harsh" dir="t"/>
            </a:scene3d>
            <a:sp3d prstMaterial="matte">
              <a:contourClr>
                <a:schemeClr val="bg1">
                  <a:lumMod val="65000"/>
                </a:schemeClr>
              </a:contourClr>
            </a:sp3d>
          </a:bodyPr>
          <a:lstStyle/>
          <a:p>
            <a:pPr marL="0" indent="0">
              <a:buNone/>
            </a:pPr>
            <a:r>
              <a:rPr lang="en-US" sz="28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A method of converting a decimal number to an octal number is the repeated divisionby-8 method, which is similar to the method used in the conversion of decimal numbers to binary or to hexadecimal.</a:t>
            </a:r>
            <a:endParaRPr lang="en-US" sz="54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437071" y="2145103"/>
            <a:ext cx="11317855"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pic>
        <p:nvPicPr>
          <p:cNvPr id="9" name="Picture 8">
            <a:extLst>
              <a:ext uri="{FF2B5EF4-FFF2-40B4-BE49-F238E27FC236}">
                <a16:creationId xmlns:a16="http://schemas.microsoft.com/office/drawing/2014/main" id="{DD99FC4D-61CF-D668-E2AF-64F4005468CF}"/>
              </a:ext>
            </a:extLst>
          </p:cNvPr>
          <p:cNvPicPr>
            <a:picLocks noChangeAspect="1"/>
          </p:cNvPicPr>
          <p:nvPr/>
        </p:nvPicPr>
        <p:blipFill>
          <a:blip r:embed="rId3"/>
          <a:stretch>
            <a:fillRect/>
          </a:stretch>
        </p:blipFill>
        <p:spPr>
          <a:xfrm>
            <a:off x="957531" y="3428996"/>
            <a:ext cx="10174337" cy="3207592"/>
          </a:xfrm>
          <a:prstGeom prst="rect">
            <a:avLst/>
          </a:prstGeom>
          <a:ln w="190500" cap="sq">
            <a:solidFill>
              <a:schemeClr val="accent6">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oftRound"/>
            <a:extrusionClr>
              <a:srgbClr val="000000"/>
            </a:extrusionClr>
          </a:sp3d>
        </p:spPr>
      </p:pic>
      <p:sp>
        <p:nvSpPr>
          <p:cNvPr id="12" name="Slide Number Placeholder 11">
            <a:extLst>
              <a:ext uri="{FF2B5EF4-FFF2-40B4-BE49-F238E27FC236}">
                <a16:creationId xmlns:a16="http://schemas.microsoft.com/office/drawing/2014/main" id="{B3CF17D6-C293-8BD2-8EE9-9A16A5559E32}"/>
              </a:ext>
            </a:extLst>
          </p:cNvPr>
          <p:cNvSpPr>
            <a:spLocks noGrp="1"/>
          </p:cNvSpPr>
          <p:nvPr>
            <p:ph type="sldNum" sz="quarter" idx="12"/>
          </p:nvPr>
        </p:nvSpPr>
        <p:spPr>
          <a:xfrm>
            <a:off x="11566068" y="6329781"/>
            <a:ext cx="551167" cy="377825"/>
          </a:xfrm>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218019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46649" y="2035834"/>
            <a:ext cx="11947585" cy="4718649"/>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p:txBody>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DTI 112 COMPUTER ARCHITECTURE</a:t>
            </a:r>
            <a:endParaRPr lang="en-US" dirty="0"/>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465826" y="2289389"/>
            <a:ext cx="11473132" cy="4295955"/>
          </a:xfrm>
        </p:spPr>
        <p:txBody>
          <a:bodyPr>
            <a:normAutofit/>
          </a:bodyPr>
          <a:lstStyle/>
          <a:p>
            <a:pPr marL="0" indent="0">
              <a:buNone/>
            </a:pPr>
            <a:r>
              <a:rPr lang="en-US" sz="2800" b="1" dirty="0">
                <a:solidFill>
                  <a:schemeClr val="bg2"/>
                </a:solidFill>
              </a:rPr>
              <a:t>Link to </a:t>
            </a:r>
            <a:r>
              <a:rPr lang="en-US" sz="2800" b="1" dirty="0" err="1">
                <a:solidFill>
                  <a:schemeClr val="bg2"/>
                </a:solidFill>
              </a:rPr>
              <a:t>powerpoint</a:t>
            </a:r>
            <a:r>
              <a:rPr lang="en-US" sz="2800" b="1" dirty="0">
                <a:solidFill>
                  <a:schemeClr val="bg2"/>
                </a:solidFill>
              </a:rPr>
              <a:t> handout : </a:t>
            </a:r>
          </a:p>
          <a:p>
            <a:pPr marL="0" indent="0">
              <a:buNone/>
            </a:pPr>
            <a:r>
              <a:rPr lang="en-US" sz="2800" b="1" dirty="0">
                <a:solidFill>
                  <a:schemeClr val="bg2"/>
                </a:solidFill>
              </a:rPr>
              <a:t>             </a:t>
            </a:r>
            <a:r>
              <a:rPr lang="en-US" sz="3600" b="1" dirty="0">
                <a:ln w="9525">
                  <a:solidFill>
                    <a:schemeClr val="bg1"/>
                  </a:solidFill>
                  <a:prstDash val="solid"/>
                </a:ln>
                <a:effectLst>
                  <a:outerShdw blurRad="12700" dist="38100" dir="2700000" algn="tl" rotWithShape="0">
                    <a:schemeClr val="bg1">
                      <a:lumMod val="50000"/>
                    </a:schemeClr>
                  </a:outerShdw>
                </a:effectLst>
              </a:rPr>
              <a:t>https://kbucomsci.weebly.com</a:t>
            </a:r>
            <a:endParaRPr lang="en-US" sz="2800" b="1" dirty="0">
              <a:solidFill>
                <a:srgbClr val="0070C0"/>
              </a:solidFill>
            </a:endParaRPr>
          </a:p>
          <a:p>
            <a:pPr marL="0" indent="0">
              <a:buNone/>
            </a:pPr>
            <a:r>
              <a:rPr lang="en-US" sz="2800" b="1" dirty="0">
                <a:solidFill>
                  <a:schemeClr val="bg2"/>
                </a:solidFill>
              </a:rPr>
              <a:t>QR-Code to handout : </a:t>
            </a:r>
          </a:p>
        </p:txBody>
      </p:sp>
      <p:pic>
        <p:nvPicPr>
          <p:cNvPr id="7170" name="Picture 2">
            <a:extLst>
              <a:ext uri="{FF2B5EF4-FFF2-40B4-BE49-F238E27FC236}">
                <a16:creationId xmlns:a16="http://schemas.microsoft.com/office/drawing/2014/main" id="{D3CF70A5-AAE0-CDBB-15D5-53EAF01A2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735" y="2445589"/>
            <a:ext cx="3524250" cy="324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741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241540" y="1388853"/>
            <a:ext cx="11947585" cy="5365629"/>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437071" y="212786"/>
            <a:ext cx="10412082" cy="1080938"/>
          </a:xfrm>
        </p:spPr>
        <p:txBody>
          <a:bodyPr>
            <a:normAutofit fontScale="90000"/>
            <a:scene3d>
              <a:camera prst="orthographicFront"/>
              <a:lightRig rig="soft" dir="t">
                <a:rot lat="0" lon="0" rev="15600000"/>
              </a:lightRig>
            </a:scene3d>
            <a:sp3d extrusionH="57150" prstMaterial="softEdge">
              <a:bevelT w="25400" h="38100"/>
            </a:sp3d>
          </a:bodyPr>
          <a:lstStyle/>
          <a:p>
            <a:r>
              <a:rPr lang="en-US" sz="4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DECIMAL -TO- OCTAL CONVERSION</a:t>
            </a:r>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485958" y="1567133"/>
            <a:ext cx="11703167" cy="4373591"/>
          </a:xfrm>
        </p:spPr>
        <p:txBody>
          <a:bodyPr anchor="t">
            <a:normAutofit/>
            <a:scene3d>
              <a:camera prst="orthographicFront"/>
              <a:lightRig rig="harsh" dir="t"/>
            </a:scene3d>
            <a:sp3d prstMaterial="matte">
              <a:contourClr>
                <a:schemeClr val="bg1">
                  <a:lumMod val="65000"/>
                </a:schemeClr>
              </a:contourClr>
            </a:sp3d>
          </a:bodyPr>
          <a:lstStyle/>
          <a:p>
            <a:pPr marL="0" indent="0">
              <a:buNone/>
            </a:pPr>
            <a:r>
              <a:rPr lang="en-US" sz="28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 </a:t>
            </a:r>
            <a:endParaRPr lang="en-US" sz="54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437071" y="2145103"/>
            <a:ext cx="11317855"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2" name="Slide Number Placeholder 11">
            <a:extLst>
              <a:ext uri="{FF2B5EF4-FFF2-40B4-BE49-F238E27FC236}">
                <a16:creationId xmlns:a16="http://schemas.microsoft.com/office/drawing/2014/main" id="{B3CF17D6-C293-8BD2-8EE9-9A16A5559E32}"/>
              </a:ext>
            </a:extLst>
          </p:cNvPr>
          <p:cNvSpPr>
            <a:spLocks noGrp="1"/>
          </p:cNvSpPr>
          <p:nvPr>
            <p:ph type="sldNum" sz="quarter" idx="12"/>
          </p:nvPr>
        </p:nvSpPr>
        <p:spPr>
          <a:xfrm>
            <a:off x="11566068" y="6329781"/>
            <a:ext cx="551167" cy="377825"/>
          </a:xfrm>
        </p:spPr>
        <p:txBody>
          <a:bodyPr/>
          <a:lstStyle/>
          <a:p>
            <a:fld id="{6D22F896-40B5-4ADD-8801-0D06FADFA095}" type="slidenum">
              <a:rPr lang="en-US" smtClean="0"/>
              <a:t>20</a:t>
            </a:fld>
            <a:endParaRPr lang="en-US" dirty="0"/>
          </a:p>
        </p:txBody>
      </p:sp>
      <p:pic>
        <p:nvPicPr>
          <p:cNvPr id="8" name="Picture 7">
            <a:extLst>
              <a:ext uri="{FF2B5EF4-FFF2-40B4-BE49-F238E27FC236}">
                <a16:creationId xmlns:a16="http://schemas.microsoft.com/office/drawing/2014/main" id="{1B1B1738-0B80-672F-85D7-53617071C8BE}"/>
              </a:ext>
            </a:extLst>
          </p:cNvPr>
          <p:cNvPicPr>
            <a:picLocks noChangeAspect="1"/>
          </p:cNvPicPr>
          <p:nvPr/>
        </p:nvPicPr>
        <p:blipFill>
          <a:blip r:embed="rId3"/>
          <a:stretch>
            <a:fillRect/>
          </a:stretch>
        </p:blipFill>
        <p:spPr>
          <a:xfrm>
            <a:off x="1672979" y="1871694"/>
            <a:ext cx="8846030" cy="4370089"/>
          </a:xfrm>
          <a:prstGeom prst="rect">
            <a:avLst/>
          </a:prstGeom>
          <a:ln w="190500" cap="sq">
            <a:solidFill>
              <a:schemeClr val="accent5">
                <a:lumMod val="5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oftRound"/>
            <a:extrusionClr>
              <a:srgbClr val="000000"/>
            </a:extrusionClr>
          </a:sp3d>
        </p:spPr>
      </p:pic>
    </p:spTree>
    <p:extLst>
      <p:ext uri="{BB962C8B-B14F-4D97-AF65-F5344CB8AC3E}">
        <p14:creationId xmlns:p14="http://schemas.microsoft.com/office/powerpoint/2010/main" val="2186700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241540" y="1388853"/>
            <a:ext cx="11947585" cy="5365629"/>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437071" y="212786"/>
            <a:ext cx="10412082" cy="1080938"/>
          </a:xfrm>
        </p:spPr>
        <p:txBody>
          <a:bodyPr>
            <a:normAutofit fontScale="90000"/>
            <a:scene3d>
              <a:camera prst="orthographicFront"/>
              <a:lightRig rig="soft" dir="t">
                <a:rot lat="0" lon="0" rev="15600000"/>
              </a:lightRig>
            </a:scene3d>
            <a:sp3d extrusionH="57150" prstMaterial="softEdge">
              <a:bevelT w="25400" h="38100"/>
            </a:sp3d>
          </a:bodyPr>
          <a:lstStyle/>
          <a:p>
            <a:r>
              <a:rPr lang="en-US" sz="4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DECIMAL -TO- OCTAL CONVERSION</a:t>
            </a:r>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485958" y="1567133"/>
            <a:ext cx="11703167" cy="4373591"/>
          </a:xfrm>
        </p:spPr>
        <p:txBody>
          <a:bodyPr anchor="t">
            <a:normAutofit/>
            <a:scene3d>
              <a:camera prst="orthographicFront"/>
              <a:lightRig rig="harsh" dir="t"/>
            </a:scene3d>
            <a:sp3d prstMaterial="matte">
              <a:contourClr>
                <a:schemeClr val="bg1">
                  <a:lumMod val="65000"/>
                </a:schemeClr>
              </a:contourClr>
            </a:sp3d>
          </a:bodyPr>
          <a:lstStyle/>
          <a:p>
            <a:pPr marL="0" indent="0">
              <a:buNone/>
            </a:pPr>
            <a:r>
              <a:rPr lang="en-US" sz="28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 </a:t>
            </a:r>
            <a:endParaRPr lang="en-US" sz="54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437071" y="2145103"/>
            <a:ext cx="11317855"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12" name="Slide Number Placeholder 11">
            <a:extLst>
              <a:ext uri="{FF2B5EF4-FFF2-40B4-BE49-F238E27FC236}">
                <a16:creationId xmlns:a16="http://schemas.microsoft.com/office/drawing/2014/main" id="{B3CF17D6-C293-8BD2-8EE9-9A16A5559E32}"/>
              </a:ext>
            </a:extLst>
          </p:cNvPr>
          <p:cNvSpPr>
            <a:spLocks noGrp="1"/>
          </p:cNvSpPr>
          <p:nvPr>
            <p:ph type="sldNum" sz="quarter" idx="12"/>
          </p:nvPr>
        </p:nvSpPr>
        <p:spPr>
          <a:xfrm>
            <a:off x="11566068" y="6329781"/>
            <a:ext cx="551167" cy="377825"/>
          </a:xfrm>
        </p:spPr>
        <p:txBody>
          <a:bodyPr/>
          <a:lstStyle/>
          <a:p>
            <a:fld id="{6D22F896-40B5-4ADD-8801-0D06FADFA095}" type="slidenum">
              <a:rPr lang="en-US" smtClean="0"/>
              <a:t>21</a:t>
            </a:fld>
            <a:endParaRPr lang="en-US" dirty="0"/>
          </a:p>
        </p:txBody>
      </p:sp>
      <p:pic>
        <p:nvPicPr>
          <p:cNvPr id="6" name="Picture 5">
            <a:extLst>
              <a:ext uri="{FF2B5EF4-FFF2-40B4-BE49-F238E27FC236}">
                <a16:creationId xmlns:a16="http://schemas.microsoft.com/office/drawing/2014/main" id="{A0BD6E05-6A67-AE1C-3EAA-B524F11A43C5}"/>
              </a:ext>
            </a:extLst>
          </p:cNvPr>
          <p:cNvPicPr>
            <a:picLocks noChangeAspect="1"/>
          </p:cNvPicPr>
          <p:nvPr/>
        </p:nvPicPr>
        <p:blipFill>
          <a:blip r:embed="rId3"/>
          <a:stretch>
            <a:fillRect/>
          </a:stretch>
        </p:blipFill>
        <p:spPr>
          <a:xfrm>
            <a:off x="1257502" y="2232441"/>
            <a:ext cx="10308566" cy="3708283"/>
          </a:xfrm>
          <a:prstGeom prst="rect">
            <a:avLst/>
          </a:prstGeom>
          <a:ln w="190500" cap="sq">
            <a:solidFill>
              <a:srgbClr val="00B0F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oftRound"/>
            <a:extrusionClr>
              <a:srgbClr val="000000"/>
            </a:extrusionClr>
          </a:sp3d>
        </p:spPr>
      </p:pic>
    </p:spTree>
    <p:extLst>
      <p:ext uri="{BB962C8B-B14F-4D97-AF65-F5344CB8AC3E}">
        <p14:creationId xmlns:p14="http://schemas.microsoft.com/office/powerpoint/2010/main" val="2772137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1457864"/>
            <a:ext cx="11947585" cy="5313871"/>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405144" y="143654"/>
            <a:ext cx="10809195" cy="1080938"/>
          </a:xfrm>
        </p:spPr>
        <p:txBody>
          <a:bodyPr>
            <a:normAutofit fontScale="90000"/>
            <a:scene3d>
              <a:camera prst="orthographicFront"/>
              <a:lightRig rig="soft" dir="t">
                <a:rot lat="0" lon="0" rev="15600000"/>
              </a:lightRig>
            </a:scene3d>
            <a:sp3d extrusionH="57150" prstMaterial="softEdge">
              <a:bevelT w="25400" h="38100"/>
            </a:sp3d>
          </a:bodyPr>
          <a:lstStyle/>
          <a:p>
            <a:r>
              <a:rPr lang="en-US" sz="48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OCTAL-TO-BINARY CONVERSION</a:t>
            </a:r>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241538" y="1685896"/>
            <a:ext cx="11703167" cy="4373591"/>
          </a:xfrm>
        </p:spPr>
        <p:txBody>
          <a:bodyPr anchor="t">
            <a:normAutofit/>
            <a:scene3d>
              <a:camera prst="orthographicFront"/>
              <a:lightRig rig="harsh" dir="t"/>
            </a:scene3d>
            <a:sp3d prstMaterial="matte">
              <a:contourClr>
                <a:schemeClr val="bg1">
                  <a:lumMod val="65000"/>
                </a:schemeClr>
              </a:contourClr>
            </a:sp3d>
          </a:bodyPr>
          <a:lstStyle/>
          <a:p>
            <a:pPr marL="0" indent="0">
              <a:buNone/>
            </a:pPr>
            <a:r>
              <a:rPr lang="en-US" sz="32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Because each octal digit can be represented by a 3-bit binary number, it is very easy to convert from octal to binary. Each octal digit is represented by three bits as shown</a:t>
            </a:r>
            <a:endParaRPr lang="en-US" sz="48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437071" y="2145103"/>
            <a:ext cx="11317855"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9" name="Slide Number Placeholder 8">
            <a:extLst>
              <a:ext uri="{FF2B5EF4-FFF2-40B4-BE49-F238E27FC236}">
                <a16:creationId xmlns:a16="http://schemas.microsoft.com/office/drawing/2014/main" id="{1F57F45F-137B-6E61-135E-3F3667DE29A8}"/>
              </a:ext>
            </a:extLst>
          </p:cNvPr>
          <p:cNvSpPr>
            <a:spLocks noGrp="1"/>
          </p:cNvSpPr>
          <p:nvPr>
            <p:ph type="sldNum" sz="quarter" idx="12"/>
          </p:nvPr>
        </p:nvSpPr>
        <p:spPr>
          <a:xfrm>
            <a:off x="11393538" y="6393910"/>
            <a:ext cx="551167" cy="377825"/>
          </a:xfrm>
        </p:spPr>
        <p:txBody>
          <a:bodyPr/>
          <a:lstStyle/>
          <a:p>
            <a:fld id="{6D22F896-40B5-4ADD-8801-0D06FADFA095}" type="slidenum">
              <a:rPr lang="en-US" smtClean="0"/>
              <a:t>22</a:t>
            </a:fld>
            <a:endParaRPr lang="en-US" dirty="0"/>
          </a:p>
        </p:txBody>
      </p:sp>
      <p:pic>
        <p:nvPicPr>
          <p:cNvPr id="6" name="Picture 5">
            <a:extLst>
              <a:ext uri="{FF2B5EF4-FFF2-40B4-BE49-F238E27FC236}">
                <a16:creationId xmlns:a16="http://schemas.microsoft.com/office/drawing/2014/main" id="{143F5B08-AE5F-D985-7348-B1F7EE107916}"/>
              </a:ext>
            </a:extLst>
          </p:cNvPr>
          <p:cNvPicPr>
            <a:picLocks noChangeAspect="1"/>
          </p:cNvPicPr>
          <p:nvPr/>
        </p:nvPicPr>
        <p:blipFill>
          <a:blip r:embed="rId3"/>
          <a:stretch>
            <a:fillRect/>
          </a:stretch>
        </p:blipFill>
        <p:spPr>
          <a:xfrm>
            <a:off x="653586" y="3957666"/>
            <a:ext cx="10879069" cy="2428875"/>
          </a:xfrm>
          <a:prstGeom prst="rect">
            <a:avLst/>
          </a:prstGeom>
          <a:ln w="190500" cap="sq">
            <a:solidFill>
              <a:schemeClr val="accent5">
                <a:lumMod val="5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oftRound"/>
            <a:extrusionClr>
              <a:srgbClr val="000000"/>
            </a:extrusionClr>
          </a:sp3d>
        </p:spPr>
      </p:pic>
    </p:spTree>
    <p:extLst>
      <p:ext uri="{BB962C8B-B14F-4D97-AF65-F5344CB8AC3E}">
        <p14:creationId xmlns:p14="http://schemas.microsoft.com/office/powerpoint/2010/main" val="898562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1457864"/>
            <a:ext cx="11947585" cy="5313871"/>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405144" y="143654"/>
            <a:ext cx="10809195" cy="1080938"/>
          </a:xfrm>
        </p:spPr>
        <p:txBody>
          <a:bodyPr>
            <a:normAutofit fontScale="90000"/>
            <a:scene3d>
              <a:camera prst="orthographicFront"/>
              <a:lightRig rig="soft" dir="t">
                <a:rot lat="0" lon="0" rev="15600000"/>
              </a:lightRig>
            </a:scene3d>
            <a:sp3d extrusionH="57150" prstMaterial="softEdge">
              <a:bevelT w="25400" h="38100"/>
            </a:sp3d>
          </a:bodyPr>
          <a:lstStyle/>
          <a:p>
            <a:r>
              <a:rPr lang="en-US" sz="48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OCTAL-TO-BINARY CONVERSION</a:t>
            </a:r>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241538" y="1685896"/>
            <a:ext cx="11703167" cy="4373591"/>
          </a:xfrm>
        </p:spPr>
        <p:txBody>
          <a:bodyPr anchor="t">
            <a:normAutofit/>
            <a:scene3d>
              <a:camera prst="orthographicFront"/>
              <a:lightRig rig="harsh" dir="t"/>
            </a:scene3d>
            <a:sp3d prstMaterial="matte">
              <a:contourClr>
                <a:schemeClr val="bg1">
                  <a:lumMod val="65000"/>
                </a:schemeClr>
              </a:contourClr>
            </a:sp3d>
          </a:bodyPr>
          <a:lstStyle/>
          <a:p>
            <a:pPr marL="0" indent="0">
              <a:buNone/>
            </a:pPr>
            <a:r>
              <a:rPr lang="en-US" sz="32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 </a:t>
            </a:r>
            <a:endParaRPr lang="en-US" sz="48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437071" y="2145103"/>
            <a:ext cx="11317855"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9" name="Slide Number Placeholder 8">
            <a:extLst>
              <a:ext uri="{FF2B5EF4-FFF2-40B4-BE49-F238E27FC236}">
                <a16:creationId xmlns:a16="http://schemas.microsoft.com/office/drawing/2014/main" id="{1F57F45F-137B-6E61-135E-3F3667DE29A8}"/>
              </a:ext>
            </a:extLst>
          </p:cNvPr>
          <p:cNvSpPr>
            <a:spLocks noGrp="1"/>
          </p:cNvSpPr>
          <p:nvPr>
            <p:ph type="sldNum" sz="quarter" idx="12"/>
          </p:nvPr>
        </p:nvSpPr>
        <p:spPr>
          <a:xfrm>
            <a:off x="11393538" y="6393910"/>
            <a:ext cx="551167" cy="377825"/>
          </a:xfrm>
        </p:spPr>
        <p:txBody>
          <a:bodyPr/>
          <a:lstStyle/>
          <a:p>
            <a:fld id="{6D22F896-40B5-4ADD-8801-0D06FADFA095}" type="slidenum">
              <a:rPr lang="en-US" smtClean="0"/>
              <a:t>23</a:t>
            </a:fld>
            <a:endParaRPr lang="en-US" dirty="0"/>
          </a:p>
        </p:txBody>
      </p:sp>
      <p:pic>
        <p:nvPicPr>
          <p:cNvPr id="8" name="Picture 7">
            <a:extLst>
              <a:ext uri="{FF2B5EF4-FFF2-40B4-BE49-F238E27FC236}">
                <a16:creationId xmlns:a16="http://schemas.microsoft.com/office/drawing/2014/main" id="{DAF9ACAC-43D9-F4AD-B959-5A6C80243FE7}"/>
              </a:ext>
            </a:extLst>
          </p:cNvPr>
          <p:cNvPicPr>
            <a:picLocks noChangeAspect="1"/>
          </p:cNvPicPr>
          <p:nvPr/>
        </p:nvPicPr>
        <p:blipFill>
          <a:blip r:embed="rId3"/>
          <a:stretch>
            <a:fillRect/>
          </a:stretch>
        </p:blipFill>
        <p:spPr>
          <a:xfrm>
            <a:off x="878183" y="1754908"/>
            <a:ext cx="10429875" cy="4626631"/>
          </a:xfrm>
          <a:prstGeom prst="rect">
            <a:avLst/>
          </a:prstGeom>
          <a:ln w="190500" cap="sq">
            <a:solidFill>
              <a:schemeClr val="accent3">
                <a:lumMod val="5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oftRound"/>
            <a:extrusionClr>
              <a:srgbClr val="000000"/>
            </a:extrusionClr>
          </a:sp3d>
        </p:spPr>
      </p:pic>
    </p:spTree>
    <p:extLst>
      <p:ext uri="{BB962C8B-B14F-4D97-AF65-F5344CB8AC3E}">
        <p14:creationId xmlns:p14="http://schemas.microsoft.com/office/powerpoint/2010/main" val="1764478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1457864"/>
            <a:ext cx="11947585" cy="5313871"/>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405144" y="143654"/>
            <a:ext cx="10809195" cy="1080938"/>
          </a:xfrm>
        </p:spPr>
        <p:txBody>
          <a:bodyPr>
            <a:normAutofit fontScale="90000"/>
            <a:scene3d>
              <a:camera prst="orthographicFront"/>
              <a:lightRig rig="soft" dir="t">
                <a:rot lat="0" lon="0" rev="15600000"/>
              </a:lightRig>
            </a:scene3d>
            <a:sp3d extrusionH="57150" prstMaterial="softEdge">
              <a:bevelT w="25400" h="38100"/>
            </a:sp3d>
          </a:bodyPr>
          <a:lstStyle/>
          <a:p>
            <a:r>
              <a:rPr lang="en-US" sz="48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BINARY-TO-OCTAL CONVERSION</a:t>
            </a:r>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241538" y="1685896"/>
            <a:ext cx="11703167" cy="4373591"/>
          </a:xfrm>
        </p:spPr>
        <p:txBody>
          <a:bodyPr anchor="t">
            <a:normAutofit/>
            <a:scene3d>
              <a:camera prst="orthographicFront"/>
              <a:lightRig rig="harsh" dir="t"/>
            </a:scene3d>
            <a:sp3d prstMaterial="matte">
              <a:contourClr>
                <a:schemeClr val="bg1">
                  <a:lumMod val="65000"/>
                </a:schemeClr>
              </a:contourClr>
            </a:sp3d>
          </a:bodyPr>
          <a:lstStyle/>
          <a:p>
            <a:pPr marL="0" indent="0">
              <a:buNone/>
            </a:pPr>
            <a:r>
              <a:rPr lang="en-US" sz="48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The procedure is as follows: Start with the right-most group of three bits and, moving from right to left, convert each 3-bit group to the equivalent octal digit.</a:t>
            </a:r>
            <a:endParaRPr lang="en-US" sz="66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endParaRPr>
          </a:p>
          <a:p>
            <a:pPr marL="0" indent="0">
              <a:buNone/>
            </a:pPr>
            <a:endParaRPr lang="en-US" sz="48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437071" y="2145103"/>
            <a:ext cx="11317855"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9" name="Slide Number Placeholder 8">
            <a:extLst>
              <a:ext uri="{FF2B5EF4-FFF2-40B4-BE49-F238E27FC236}">
                <a16:creationId xmlns:a16="http://schemas.microsoft.com/office/drawing/2014/main" id="{1F57F45F-137B-6E61-135E-3F3667DE29A8}"/>
              </a:ext>
            </a:extLst>
          </p:cNvPr>
          <p:cNvSpPr>
            <a:spLocks noGrp="1"/>
          </p:cNvSpPr>
          <p:nvPr>
            <p:ph type="sldNum" sz="quarter" idx="12"/>
          </p:nvPr>
        </p:nvSpPr>
        <p:spPr>
          <a:xfrm>
            <a:off x="11393538" y="6393910"/>
            <a:ext cx="551167" cy="377825"/>
          </a:xfrm>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4206656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1457864"/>
            <a:ext cx="11947585" cy="5313871"/>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405144" y="143654"/>
            <a:ext cx="10809195" cy="1080938"/>
          </a:xfrm>
        </p:spPr>
        <p:txBody>
          <a:bodyPr>
            <a:normAutofit fontScale="90000"/>
            <a:scene3d>
              <a:camera prst="orthographicFront"/>
              <a:lightRig rig="soft" dir="t">
                <a:rot lat="0" lon="0" rev="15600000"/>
              </a:lightRig>
            </a:scene3d>
            <a:sp3d extrusionH="57150" prstMaterial="softEdge">
              <a:bevelT w="25400" h="38100"/>
            </a:sp3d>
          </a:bodyPr>
          <a:lstStyle/>
          <a:p>
            <a:r>
              <a:rPr lang="en-US" sz="48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BINARY-TO-OCTAL CONVERSION</a:t>
            </a:r>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241538" y="1685896"/>
            <a:ext cx="11703167" cy="4373591"/>
          </a:xfrm>
        </p:spPr>
        <p:txBody>
          <a:bodyPr anchor="t">
            <a:normAutofit/>
            <a:scene3d>
              <a:camera prst="orthographicFront"/>
              <a:lightRig rig="harsh" dir="t"/>
            </a:scene3d>
            <a:sp3d prstMaterial="matte">
              <a:contourClr>
                <a:schemeClr val="bg1">
                  <a:lumMod val="65000"/>
                </a:schemeClr>
              </a:contourClr>
            </a:sp3d>
          </a:bodyPr>
          <a:lstStyle/>
          <a:p>
            <a:pPr marL="0" indent="0">
              <a:buNone/>
            </a:pPr>
            <a:r>
              <a:rPr lang="en-US" sz="48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 </a:t>
            </a:r>
            <a:endParaRPr lang="en-US" sz="66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endParaRPr>
          </a:p>
          <a:p>
            <a:pPr marL="0" indent="0">
              <a:buNone/>
            </a:pPr>
            <a:endParaRPr lang="en-US" sz="48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437071" y="2145103"/>
            <a:ext cx="11317855"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9" name="Slide Number Placeholder 8">
            <a:extLst>
              <a:ext uri="{FF2B5EF4-FFF2-40B4-BE49-F238E27FC236}">
                <a16:creationId xmlns:a16="http://schemas.microsoft.com/office/drawing/2014/main" id="{1F57F45F-137B-6E61-135E-3F3667DE29A8}"/>
              </a:ext>
            </a:extLst>
          </p:cNvPr>
          <p:cNvSpPr>
            <a:spLocks noGrp="1"/>
          </p:cNvSpPr>
          <p:nvPr>
            <p:ph type="sldNum" sz="quarter" idx="12"/>
          </p:nvPr>
        </p:nvSpPr>
        <p:spPr>
          <a:xfrm>
            <a:off x="11393538" y="6393910"/>
            <a:ext cx="551167" cy="377825"/>
          </a:xfrm>
        </p:spPr>
        <p:txBody>
          <a:bodyPr/>
          <a:lstStyle/>
          <a:p>
            <a:fld id="{6D22F896-40B5-4ADD-8801-0D06FADFA095}" type="slidenum">
              <a:rPr lang="en-US" smtClean="0"/>
              <a:t>25</a:t>
            </a:fld>
            <a:endParaRPr lang="en-US" dirty="0"/>
          </a:p>
        </p:txBody>
      </p:sp>
      <p:pic>
        <p:nvPicPr>
          <p:cNvPr id="8" name="Picture 7">
            <a:extLst>
              <a:ext uri="{FF2B5EF4-FFF2-40B4-BE49-F238E27FC236}">
                <a16:creationId xmlns:a16="http://schemas.microsoft.com/office/drawing/2014/main" id="{1972A257-69E2-107A-4059-AD56D7FC560E}"/>
              </a:ext>
            </a:extLst>
          </p:cNvPr>
          <p:cNvPicPr>
            <a:picLocks noChangeAspect="1"/>
          </p:cNvPicPr>
          <p:nvPr/>
        </p:nvPicPr>
        <p:blipFill>
          <a:blip r:embed="rId3"/>
          <a:stretch>
            <a:fillRect/>
          </a:stretch>
        </p:blipFill>
        <p:spPr>
          <a:xfrm>
            <a:off x="804862" y="1834165"/>
            <a:ext cx="10582275" cy="4718649"/>
          </a:xfrm>
          <a:prstGeom prst="rect">
            <a:avLst/>
          </a:prstGeom>
          <a:ln w="190500" cap="sq">
            <a:solidFill>
              <a:schemeClr val="accent5">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oftRound"/>
            <a:extrusionClr>
              <a:srgbClr val="000000"/>
            </a:extrusionClr>
          </a:sp3d>
        </p:spPr>
      </p:pic>
    </p:spTree>
    <p:extLst>
      <p:ext uri="{BB962C8B-B14F-4D97-AF65-F5344CB8AC3E}">
        <p14:creationId xmlns:p14="http://schemas.microsoft.com/office/powerpoint/2010/main" val="2877399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1457864"/>
            <a:ext cx="11947585" cy="5313871"/>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405144" y="143654"/>
            <a:ext cx="10809195" cy="1080938"/>
          </a:xfrm>
        </p:spPr>
        <p:txBody>
          <a:bodyPr>
            <a:normAutofit/>
            <a:scene3d>
              <a:camera prst="orthographicFront"/>
              <a:lightRig rig="soft" dir="t">
                <a:rot lat="0" lon="0" rev="15600000"/>
              </a:lightRig>
            </a:scene3d>
            <a:sp3d extrusionH="57150" prstMaterial="softEdge">
              <a:bevelT w="25400" h="38100"/>
            </a:sp3d>
          </a:bodyPr>
          <a:lstStyle/>
          <a:p>
            <a:r>
              <a:rPr lang="en-US" sz="48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ADDING OCTAL NUMBER</a:t>
            </a:r>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241538" y="1685896"/>
            <a:ext cx="11703167" cy="4373591"/>
          </a:xfrm>
        </p:spPr>
        <p:txBody>
          <a:bodyPr anchor="t">
            <a:normAutofit fontScale="92500"/>
            <a:scene3d>
              <a:camera prst="orthographicFront"/>
              <a:lightRig rig="harsh" dir="t"/>
            </a:scene3d>
            <a:sp3d prstMaterial="matte">
              <a:contourClr>
                <a:schemeClr val="bg1">
                  <a:lumMod val="65000"/>
                </a:schemeClr>
              </a:contourClr>
            </a:sp3d>
          </a:bodyPr>
          <a:lstStyle/>
          <a:p>
            <a:pPr marL="0" indent="0">
              <a:buNone/>
            </a:pPr>
            <a:r>
              <a:rPr lang="en-US" sz="48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To add octal numbers, you align the numbers by their least significant digit (rightmost digit) and add them column by column, just like in decimal addition. If the sum of a column exceeds 7, you carry over to the next column.</a:t>
            </a: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437071" y="2145103"/>
            <a:ext cx="11317855"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9" name="Slide Number Placeholder 8">
            <a:extLst>
              <a:ext uri="{FF2B5EF4-FFF2-40B4-BE49-F238E27FC236}">
                <a16:creationId xmlns:a16="http://schemas.microsoft.com/office/drawing/2014/main" id="{1F57F45F-137B-6E61-135E-3F3667DE29A8}"/>
              </a:ext>
            </a:extLst>
          </p:cNvPr>
          <p:cNvSpPr>
            <a:spLocks noGrp="1"/>
          </p:cNvSpPr>
          <p:nvPr>
            <p:ph type="sldNum" sz="quarter" idx="12"/>
          </p:nvPr>
        </p:nvSpPr>
        <p:spPr>
          <a:xfrm>
            <a:off x="11393538" y="6393910"/>
            <a:ext cx="551167" cy="377825"/>
          </a:xfrm>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3771169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1457864"/>
            <a:ext cx="11947585" cy="5313871"/>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405144" y="143654"/>
            <a:ext cx="10809195" cy="1080938"/>
          </a:xfrm>
        </p:spPr>
        <p:txBody>
          <a:bodyPr>
            <a:normAutofit/>
            <a:scene3d>
              <a:camera prst="orthographicFront"/>
              <a:lightRig rig="soft" dir="t">
                <a:rot lat="0" lon="0" rev="15600000"/>
              </a:lightRig>
            </a:scene3d>
            <a:sp3d extrusionH="57150" prstMaterial="softEdge">
              <a:bevelT w="25400" h="38100"/>
            </a:sp3d>
          </a:bodyPr>
          <a:lstStyle/>
          <a:p>
            <a:r>
              <a:rPr lang="en-US" sz="48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ADDING OCTAL NUMBER</a:t>
            </a:r>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241538" y="1685896"/>
            <a:ext cx="11703167" cy="4373591"/>
          </a:xfrm>
        </p:spPr>
        <p:txBody>
          <a:bodyPr anchor="t">
            <a:normAutofit fontScale="85000" lnSpcReduction="20000"/>
            <a:scene3d>
              <a:camera prst="orthographicFront"/>
              <a:lightRig rig="harsh" dir="t"/>
            </a:scene3d>
            <a:sp3d prstMaterial="matte">
              <a:contourClr>
                <a:schemeClr val="bg1">
                  <a:lumMod val="65000"/>
                </a:schemeClr>
              </a:contourClr>
            </a:sp3d>
          </a:bodyPr>
          <a:lstStyle/>
          <a:p>
            <a:pPr marL="0" indent="0">
              <a:buNone/>
            </a:pPr>
            <a:r>
              <a:rPr lang="en-US" sz="48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To add octal numbers, you align the numbers by their least significant digit (rightmost digit) and add them column by column, just like in decimal addition. If the sum of a column exceeds 7, you carry over to the next column. If the sum of a column is 8 or greater, subtract 8 from the sum and carry 1 to the next column to the left.</a:t>
            </a: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437071" y="2145103"/>
            <a:ext cx="11317855"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9" name="Slide Number Placeholder 8">
            <a:extLst>
              <a:ext uri="{FF2B5EF4-FFF2-40B4-BE49-F238E27FC236}">
                <a16:creationId xmlns:a16="http://schemas.microsoft.com/office/drawing/2014/main" id="{1F57F45F-137B-6E61-135E-3F3667DE29A8}"/>
              </a:ext>
            </a:extLst>
          </p:cNvPr>
          <p:cNvSpPr>
            <a:spLocks noGrp="1"/>
          </p:cNvSpPr>
          <p:nvPr>
            <p:ph type="sldNum" sz="quarter" idx="12"/>
          </p:nvPr>
        </p:nvSpPr>
        <p:spPr>
          <a:xfrm>
            <a:off x="11393538" y="6393910"/>
            <a:ext cx="551167" cy="377825"/>
          </a:xfrm>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2592168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1457864"/>
            <a:ext cx="11947585" cy="5313871"/>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405144" y="143654"/>
            <a:ext cx="10809195" cy="1080938"/>
          </a:xfrm>
        </p:spPr>
        <p:txBody>
          <a:bodyPr>
            <a:normAutofit/>
            <a:scene3d>
              <a:camera prst="orthographicFront"/>
              <a:lightRig rig="soft" dir="t">
                <a:rot lat="0" lon="0" rev="15600000"/>
              </a:lightRig>
            </a:scene3d>
            <a:sp3d extrusionH="57150" prstMaterial="softEdge">
              <a:bevelT w="25400" h="38100"/>
            </a:sp3d>
          </a:bodyPr>
          <a:lstStyle/>
          <a:p>
            <a:r>
              <a:rPr lang="en-US" sz="48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ADDING OCTAL NUMBER</a:t>
            </a:r>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241538" y="1685896"/>
            <a:ext cx="11703167" cy="4373591"/>
          </a:xfrm>
        </p:spPr>
        <p:txBody>
          <a:bodyPr anchor="t">
            <a:normAutofit fontScale="70000" lnSpcReduction="20000"/>
            <a:scene3d>
              <a:camera prst="orthographicFront"/>
              <a:lightRig rig="harsh" dir="t"/>
            </a:scene3d>
            <a:sp3d prstMaterial="matte">
              <a:contourClr>
                <a:schemeClr val="bg1">
                  <a:lumMod val="65000"/>
                </a:schemeClr>
              </a:contourClr>
            </a:sp3d>
          </a:bodyPr>
          <a:lstStyle/>
          <a:p>
            <a:pPr marL="0" indent="0">
              <a:buNone/>
            </a:pPr>
            <a:r>
              <a:rPr lang="en-US" sz="4800" b="1" dirty="0">
                <a:ln w="13462">
                  <a:solidFill>
                    <a:schemeClr val="bg1"/>
                  </a:solidFill>
                  <a:prstDash val="solid"/>
                </a:ln>
                <a:solidFill>
                  <a:schemeClr val="bg2">
                    <a:lumMod val="50000"/>
                  </a:schemeClr>
                </a:solidFill>
                <a:effectLst>
                  <a:outerShdw dist="38100" dir="2700000" algn="bl" rotWithShape="0">
                    <a:schemeClr val="accent5"/>
                  </a:outerShdw>
                </a:effectLst>
                <a:latin typeface="Comic Sans MS" panose="030F0702030302020204" pitchFamily="66" charset="0"/>
              </a:rPr>
              <a:t>Adding Octal Numbers (157)</a:t>
            </a:r>
            <a:r>
              <a:rPr lang="en-US" sz="4800" b="1" baseline="-25000" dirty="0">
                <a:ln w="13462">
                  <a:solidFill>
                    <a:schemeClr val="bg1"/>
                  </a:solidFill>
                  <a:prstDash val="solid"/>
                </a:ln>
                <a:solidFill>
                  <a:schemeClr val="bg2">
                    <a:lumMod val="50000"/>
                  </a:schemeClr>
                </a:solidFill>
                <a:effectLst>
                  <a:outerShdw dist="38100" dir="2700000" algn="bl" rotWithShape="0">
                    <a:schemeClr val="accent5"/>
                  </a:outerShdw>
                </a:effectLst>
                <a:latin typeface="Comic Sans MS" panose="030F0702030302020204" pitchFamily="66" charset="0"/>
              </a:rPr>
              <a:t>8</a:t>
            </a:r>
            <a:r>
              <a:rPr lang="en-US" sz="4800" b="1" dirty="0">
                <a:ln w="13462">
                  <a:solidFill>
                    <a:schemeClr val="bg1"/>
                  </a:solidFill>
                  <a:prstDash val="solid"/>
                </a:ln>
                <a:solidFill>
                  <a:schemeClr val="bg2">
                    <a:lumMod val="50000"/>
                  </a:schemeClr>
                </a:solidFill>
                <a:effectLst>
                  <a:outerShdw dist="38100" dir="2700000" algn="bl" rotWithShape="0">
                    <a:schemeClr val="accent5"/>
                  </a:outerShdw>
                </a:effectLst>
                <a:latin typeface="Comic Sans MS" panose="030F0702030302020204" pitchFamily="66" charset="0"/>
              </a:rPr>
              <a:t> and (246)</a:t>
            </a:r>
            <a:r>
              <a:rPr lang="en-US" sz="4800" b="1" baseline="-25000" dirty="0">
                <a:ln w="13462">
                  <a:solidFill>
                    <a:schemeClr val="bg1"/>
                  </a:solidFill>
                  <a:prstDash val="solid"/>
                </a:ln>
                <a:solidFill>
                  <a:schemeClr val="bg2">
                    <a:lumMod val="50000"/>
                  </a:schemeClr>
                </a:solidFill>
                <a:effectLst>
                  <a:outerShdw dist="38100" dir="2700000" algn="bl" rotWithShape="0">
                    <a:schemeClr val="accent5"/>
                  </a:outerShdw>
                </a:effectLst>
                <a:latin typeface="Comic Sans MS" panose="030F0702030302020204" pitchFamily="66" charset="0"/>
              </a:rPr>
              <a:t>8</a:t>
            </a:r>
            <a:r>
              <a:rPr lang="en-US" sz="4800" b="1" dirty="0">
                <a:ln w="13462">
                  <a:solidFill>
                    <a:schemeClr val="bg1"/>
                  </a:solidFill>
                  <a:prstDash val="solid"/>
                </a:ln>
                <a:solidFill>
                  <a:schemeClr val="bg2">
                    <a:lumMod val="50000"/>
                  </a:schemeClr>
                </a:solidFill>
                <a:effectLst>
                  <a:outerShdw dist="38100" dir="2700000" algn="bl" rotWithShape="0">
                    <a:schemeClr val="accent5"/>
                  </a:outerShdw>
                </a:effectLst>
                <a:latin typeface="Comic Sans MS" panose="030F0702030302020204" pitchFamily="66" charset="0"/>
              </a:rPr>
              <a:t> :</a:t>
            </a:r>
          </a:p>
          <a:p>
            <a:pPr marL="0" indent="0">
              <a:buNone/>
            </a:pPr>
            <a:r>
              <a:rPr lang="en-US" sz="4800" b="1" dirty="0">
                <a:ln w="13462">
                  <a:solidFill>
                    <a:schemeClr val="bg1"/>
                  </a:solidFill>
                  <a:prstDash val="solid"/>
                </a:ln>
                <a:solidFill>
                  <a:schemeClr val="bg2">
                    <a:lumMod val="50000"/>
                  </a:schemeClr>
                </a:solidFill>
                <a:effectLst>
                  <a:outerShdw dist="38100" dir="2700000" algn="bl" rotWithShape="0">
                    <a:schemeClr val="accent5"/>
                  </a:outerShdw>
                </a:effectLst>
                <a:latin typeface="Comic Sans MS" panose="030F0702030302020204" pitchFamily="66" charset="0"/>
              </a:rPr>
              <a:t>Add the rightmost column:7 + 6 = 13 (in decimal) Since 13 is greater than 7, subtract 8 and carry 1: </a:t>
            </a:r>
            <a:r>
              <a:rPr lang="en-US" sz="4800" b="1" dirty="0">
                <a:ln w="13462">
                  <a:solidFill>
                    <a:schemeClr val="bg1"/>
                  </a:solidFill>
                  <a:prstDash val="solid"/>
                </a:ln>
                <a:solidFill>
                  <a:schemeClr val="bg2">
                    <a:lumMod val="50000"/>
                  </a:schemeClr>
                </a:solidFill>
                <a:effectLst>
                  <a:outerShdw dist="38100" dir="2700000" algn="bl" rotWithShape="0">
                    <a:schemeClr val="accent5"/>
                  </a:outerShdw>
                </a:effectLst>
                <a:highlight>
                  <a:srgbClr val="FFFF00"/>
                </a:highlight>
                <a:latin typeface="Comic Sans MS" panose="030F0702030302020204" pitchFamily="66" charset="0"/>
              </a:rPr>
              <a:t>13 - 8 = 5 (write 5, carry 1)</a:t>
            </a:r>
          </a:p>
          <a:p>
            <a:pPr marL="0" indent="0">
              <a:buNone/>
            </a:pPr>
            <a:r>
              <a:rPr lang="en-US" sz="4800" b="1" dirty="0">
                <a:ln w="13462">
                  <a:solidFill>
                    <a:schemeClr val="bg1"/>
                  </a:solidFill>
                  <a:prstDash val="solid"/>
                </a:ln>
                <a:solidFill>
                  <a:schemeClr val="bg2">
                    <a:lumMod val="50000"/>
                  </a:schemeClr>
                </a:solidFill>
                <a:effectLst>
                  <a:outerShdw dist="38100" dir="2700000" algn="bl" rotWithShape="0">
                    <a:schemeClr val="accent5"/>
                  </a:outerShdw>
                </a:effectLst>
                <a:latin typeface="Comic Sans MS" panose="030F0702030302020204" pitchFamily="66" charset="0"/>
              </a:rPr>
              <a:t>Add the next column with carry:5 + 4 + 1 (carry) = 10 (in decimal) Since 10 is greater than 7, subtract 8 and carry 1: </a:t>
            </a:r>
            <a:r>
              <a:rPr lang="en-US" sz="4800" b="1" dirty="0">
                <a:ln w="13462">
                  <a:solidFill>
                    <a:schemeClr val="bg1"/>
                  </a:solidFill>
                  <a:prstDash val="solid"/>
                </a:ln>
                <a:solidFill>
                  <a:schemeClr val="bg2">
                    <a:lumMod val="50000"/>
                  </a:schemeClr>
                </a:solidFill>
                <a:effectLst>
                  <a:outerShdw dist="38100" dir="2700000" algn="bl" rotWithShape="0">
                    <a:schemeClr val="accent5"/>
                  </a:outerShdw>
                </a:effectLst>
                <a:highlight>
                  <a:srgbClr val="FFFF00"/>
                </a:highlight>
                <a:latin typeface="Comic Sans MS" panose="030F0702030302020204" pitchFamily="66" charset="0"/>
              </a:rPr>
              <a:t>10 - 8 = 2 (write 2, carry 1)</a:t>
            </a:r>
          </a:p>
          <a:p>
            <a:pPr marL="0" indent="0">
              <a:buNone/>
            </a:pPr>
            <a:r>
              <a:rPr lang="en-US" sz="4800" b="1" dirty="0">
                <a:ln w="13462">
                  <a:solidFill>
                    <a:schemeClr val="bg1"/>
                  </a:solidFill>
                  <a:prstDash val="solid"/>
                </a:ln>
                <a:solidFill>
                  <a:schemeClr val="bg2">
                    <a:lumMod val="50000"/>
                  </a:schemeClr>
                </a:solidFill>
                <a:effectLst>
                  <a:outerShdw dist="38100" dir="2700000" algn="bl" rotWithShape="0">
                    <a:schemeClr val="accent5"/>
                  </a:outerShdw>
                </a:effectLst>
                <a:latin typeface="Comic Sans MS" panose="030F0702030302020204" pitchFamily="66" charset="0"/>
              </a:rPr>
              <a:t>Add the leftmost column with carry: 1 + 2 + 1 (carry) = 4 (in decimal)</a:t>
            </a: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437071" y="2145103"/>
            <a:ext cx="11317855"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9" name="Slide Number Placeholder 8">
            <a:extLst>
              <a:ext uri="{FF2B5EF4-FFF2-40B4-BE49-F238E27FC236}">
                <a16:creationId xmlns:a16="http://schemas.microsoft.com/office/drawing/2014/main" id="{1F57F45F-137B-6E61-135E-3F3667DE29A8}"/>
              </a:ext>
            </a:extLst>
          </p:cNvPr>
          <p:cNvSpPr>
            <a:spLocks noGrp="1"/>
          </p:cNvSpPr>
          <p:nvPr>
            <p:ph type="sldNum" sz="quarter" idx="12"/>
          </p:nvPr>
        </p:nvSpPr>
        <p:spPr>
          <a:xfrm>
            <a:off x="11393538" y="6393910"/>
            <a:ext cx="551167" cy="377825"/>
          </a:xfrm>
        </p:spPr>
        <p:txBody>
          <a:bodyPr/>
          <a:lstStyle/>
          <a:p>
            <a:fld id="{6D22F896-40B5-4ADD-8801-0D06FADFA095}" type="slidenum">
              <a:rPr lang="en-US" smtClean="0"/>
              <a:t>28</a:t>
            </a:fld>
            <a:endParaRPr lang="en-US" dirty="0"/>
          </a:p>
        </p:txBody>
      </p:sp>
      <p:sp>
        <p:nvSpPr>
          <p:cNvPr id="10" name="TextBox 9">
            <a:extLst>
              <a:ext uri="{FF2B5EF4-FFF2-40B4-BE49-F238E27FC236}">
                <a16:creationId xmlns:a16="http://schemas.microsoft.com/office/drawing/2014/main" id="{51A62EB4-E2FF-9E2E-F87B-8D6903F703A4}"/>
              </a:ext>
            </a:extLst>
          </p:cNvPr>
          <p:cNvSpPr txBox="1"/>
          <p:nvPr/>
        </p:nvSpPr>
        <p:spPr>
          <a:xfrm>
            <a:off x="9299988" y="316651"/>
            <a:ext cx="2705822" cy="2000548"/>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US" sz="2800" b="1" dirty="0">
                <a:latin typeface="Comic Sans MS" panose="030F0702030302020204" pitchFamily="66" charset="0"/>
              </a:rPr>
              <a:t>     1 5 7</a:t>
            </a:r>
          </a:p>
          <a:p>
            <a:r>
              <a:rPr lang="en-US" sz="2800" b="1" dirty="0">
                <a:latin typeface="Comic Sans MS" panose="030F0702030302020204" pitchFamily="66" charset="0"/>
              </a:rPr>
              <a:t>+   2 4 6</a:t>
            </a:r>
          </a:p>
          <a:p>
            <a:r>
              <a:rPr lang="en-US" sz="2800" b="1" dirty="0">
                <a:latin typeface="Comic Sans MS" panose="030F0702030302020204" pitchFamily="66" charset="0"/>
              </a:rPr>
              <a:t>----------</a:t>
            </a:r>
          </a:p>
          <a:p>
            <a:r>
              <a:rPr lang="en-US" sz="4000" b="1" dirty="0">
                <a:latin typeface="Comic Sans MS" panose="030F0702030302020204" pitchFamily="66" charset="0"/>
              </a:rPr>
              <a:t>  </a:t>
            </a:r>
            <a:r>
              <a:rPr lang="en-US" sz="2800" b="1" dirty="0">
                <a:ln w="13462">
                  <a:solidFill>
                    <a:schemeClr val="bg1"/>
                  </a:solidFill>
                  <a:prstDash val="solid"/>
                </a:ln>
                <a:solidFill>
                  <a:schemeClr val="bg2">
                    <a:lumMod val="50000"/>
                  </a:schemeClr>
                </a:solidFill>
                <a:effectLst>
                  <a:outerShdw dist="38100" dir="2700000" algn="bl" rotWithShape="0">
                    <a:schemeClr val="accent5"/>
                  </a:outerShdw>
                </a:effectLst>
                <a:latin typeface="Comic Sans MS" panose="030F0702030302020204" pitchFamily="66" charset="0"/>
              </a:rPr>
              <a:t>( </a:t>
            </a:r>
            <a:r>
              <a:rPr lang="en-US" sz="2800" b="1" dirty="0">
                <a:latin typeface="Comic Sans MS" panose="030F0702030302020204" pitchFamily="66" charset="0"/>
              </a:rPr>
              <a:t>4 2 5</a:t>
            </a:r>
            <a:r>
              <a:rPr lang="en-US" b="1" dirty="0">
                <a:ln w="13462">
                  <a:solidFill>
                    <a:schemeClr val="bg1"/>
                  </a:solidFill>
                  <a:prstDash val="solid"/>
                </a:ln>
                <a:solidFill>
                  <a:schemeClr val="bg2">
                    <a:lumMod val="50000"/>
                  </a:schemeClr>
                </a:solidFill>
                <a:effectLst>
                  <a:outerShdw dist="38100" dir="2700000" algn="bl" rotWithShape="0">
                    <a:schemeClr val="accent5"/>
                  </a:outerShdw>
                </a:effectLst>
                <a:latin typeface="Comic Sans MS" panose="030F0702030302020204" pitchFamily="66" charset="0"/>
              </a:rPr>
              <a:t> </a:t>
            </a:r>
            <a:r>
              <a:rPr lang="en-US" sz="2800" b="1" dirty="0">
                <a:ln w="13462">
                  <a:solidFill>
                    <a:schemeClr val="bg1"/>
                  </a:solidFill>
                  <a:prstDash val="solid"/>
                </a:ln>
                <a:solidFill>
                  <a:schemeClr val="bg2">
                    <a:lumMod val="50000"/>
                  </a:schemeClr>
                </a:solidFill>
                <a:effectLst>
                  <a:outerShdw dist="38100" dir="2700000" algn="bl" rotWithShape="0">
                    <a:schemeClr val="accent5"/>
                  </a:outerShdw>
                </a:effectLst>
                <a:latin typeface="Comic Sans MS" panose="030F0702030302020204" pitchFamily="66" charset="0"/>
              </a:rPr>
              <a:t>)</a:t>
            </a:r>
            <a:r>
              <a:rPr lang="en-US" sz="2800" b="1" baseline="-25000" dirty="0">
                <a:ln w="13462">
                  <a:solidFill>
                    <a:schemeClr val="bg1"/>
                  </a:solidFill>
                  <a:prstDash val="solid"/>
                </a:ln>
                <a:solidFill>
                  <a:schemeClr val="bg2">
                    <a:lumMod val="50000"/>
                  </a:schemeClr>
                </a:solidFill>
                <a:effectLst>
                  <a:outerShdw dist="38100" dir="2700000" algn="bl" rotWithShape="0">
                    <a:schemeClr val="accent5"/>
                  </a:outerShdw>
                </a:effectLst>
                <a:latin typeface="Comic Sans MS" panose="030F0702030302020204" pitchFamily="66" charset="0"/>
              </a:rPr>
              <a:t>8</a:t>
            </a:r>
            <a:r>
              <a:rPr lang="en-US" sz="2800" b="1" dirty="0">
                <a:ln w="13462">
                  <a:solidFill>
                    <a:schemeClr val="bg1"/>
                  </a:solidFill>
                  <a:prstDash val="solid"/>
                </a:ln>
                <a:solidFill>
                  <a:schemeClr val="bg2">
                    <a:lumMod val="50000"/>
                  </a:schemeClr>
                </a:solidFill>
                <a:effectLst>
                  <a:outerShdw dist="38100" dir="2700000" algn="bl" rotWithShape="0">
                    <a:schemeClr val="accent5"/>
                  </a:outerShdw>
                </a:effectLst>
                <a:latin typeface="Comic Sans MS" panose="030F0702030302020204" pitchFamily="66" charset="0"/>
              </a:rPr>
              <a:t> </a:t>
            </a:r>
            <a:endParaRPr lang="en-US" sz="2800" b="1" dirty="0">
              <a:latin typeface="Comic Sans MS" panose="030F0702030302020204" pitchFamily="66" charset="0"/>
            </a:endParaRPr>
          </a:p>
        </p:txBody>
      </p:sp>
    </p:spTree>
    <p:extLst>
      <p:ext uri="{BB962C8B-B14F-4D97-AF65-F5344CB8AC3E}">
        <p14:creationId xmlns:p14="http://schemas.microsoft.com/office/powerpoint/2010/main" val="3848401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1457864"/>
            <a:ext cx="11947585" cy="5313871"/>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405144" y="143654"/>
            <a:ext cx="10809195" cy="1080938"/>
          </a:xfrm>
        </p:spPr>
        <p:txBody>
          <a:bodyPr>
            <a:normAutofit/>
            <a:scene3d>
              <a:camera prst="orthographicFront"/>
              <a:lightRig rig="soft" dir="t">
                <a:rot lat="0" lon="0" rev="15600000"/>
              </a:lightRig>
            </a:scene3d>
            <a:sp3d extrusionH="57150" prstMaterial="softEdge">
              <a:bevelT w="25400" h="38100"/>
            </a:sp3d>
          </a:bodyPr>
          <a:lstStyle/>
          <a:p>
            <a:r>
              <a:rPr lang="en-US" sz="48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ADDING OCTAL NUMBER</a:t>
            </a:r>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241538" y="1685896"/>
            <a:ext cx="11703167" cy="4373591"/>
          </a:xfrm>
        </p:spPr>
        <p:txBody>
          <a:bodyPr anchor="t">
            <a:normAutofit/>
            <a:scene3d>
              <a:camera prst="orthographicFront"/>
              <a:lightRig rig="harsh" dir="t"/>
            </a:scene3d>
            <a:sp3d prstMaterial="matte">
              <a:contourClr>
                <a:schemeClr val="bg1">
                  <a:lumMod val="65000"/>
                </a:schemeClr>
              </a:contourClr>
            </a:sp3d>
          </a:bodyPr>
          <a:lstStyle/>
          <a:p>
            <a:pPr marL="0" indent="0">
              <a:buNone/>
            </a:pPr>
            <a:r>
              <a:rPr lang="en-US" sz="4800" b="1" dirty="0">
                <a:ln w="13462">
                  <a:solidFill>
                    <a:schemeClr val="bg1"/>
                  </a:solidFill>
                  <a:prstDash val="solid"/>
                </a:ln>
                <a:solidFill>
                  <a:schemeClr val="bg2">
                    <a:lumMod val="50000"/>
                  </a:schemeClr>
                </a:solidFill>
                <a:effectLst>
                  <a:outerShdw dist="38100" dir="2700000" algn="bl" rotWithShape="0">
                    <a:schemeClr val="accent5"/>
                  </a:outerShdw>
                </a:effectLst>
                <a:latin typeface="Comic Sans MS" panose="030F0702030302020204" pitchFamily="66" charset="0"/>
              </a:rPr>
              <a:t> </a:t>
            </a: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437071" y="2145103"/>
            <a:ext cx="11317855"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9" name="Slide Number Placeholder 8">
            <a:extLst>
              <a:ext uri="{FF2B5EF4-FFF2-40B4-BE49-F238E27FC236}">
                <a16:creationId xmlns:a16="http://schemas.microsoft.com/office/drawing/2014/main" id="{1F57F45F-137B-6E61-135E-3F3667DE29A8}"/>
              </a:ext>
            </a:extLst>
          </p:cNvPr>
          <p:cNvSpPr>
            <a:spLocks noGrp="1"/>
          </p:cNvSpPr>
          <p:nvPr>
            <p:ph type="sldNum" sz="quarter" idx="12"/>
          </p:nvPr>
        </p:nvSpPr>
        <p:spPr>
          <a:xfrm>
            <a:off x="11393538" y="6393910"/>
            <a:ext cx="551167" cy="377825"/>
          </a:xfrm>
        </p:spPr>
        <p:txBody>
          <a:bodyPr/>
          <a:lstStyle/>
          <a:p>
            <a:fld id="{6D22F896-40B5-4ADD-8801-0D06FADFA095}" type="slidenum">
              <a:rPr lang="en-US" smtClean="0"/>
              <a:t>29</a:t>
            </a:fld>
            <a:endParaRPr lang="en-US" dirty="0"/>
          </a:p>
        </p:txBody>
      </p:sp>
      <p:pic>
        <p:nvPicPr>
          <p:cNvPr id="12" name="Picture 11">
            <a:extLst>
              <a:ext uri="{FF2B5EF4-FFF2-40B4-BE49-F238E27FC236}">
                <a16:creationId xmlns:a16="http://schemas.microsoft.com/office/drawing/2014/main" id="{A6AECB8F-7503-4053-C148-90E3117950C8}"/>
              </a:ext>
            </a:extLst>
          </p:cNvPr>
          <p:cNvPicPr>
            <a:picLocks noChangeAspect="1"/>
          </p:cNvPicPr>
          <p:nvPr/>
        </p:nvPicPr>
        <p:blipFill>
          <a:blip r:embed="rId3"/>
          <a:stretch>
            <a:fillRect/>
          </a:stretch>
        </p:blipFill>
        <p:spPr>
          <a:xfrm>
            <a:off x="2462523" y="2051080"/>
            <a:ext cx="6982814" cy="3643222"/>
          </a:xfrm>
          <a:prstGeom prst="rect">
            <a:avLst/>
          </a:prstGeom>
          <a:ln w="190500" cap="sq">
            <a:solidFill>
              <a:srgbClr val="FFFF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oftRound"/>
            <a:extrusionClr>
              <a:srgbClr val="000000"/>
            </a:extrusionClr>
          </a:sp3d>
        </p:spPr>
      </p:pic>
    </p:spTree>
    <p:extLst>
      <p:ext uri="{BB962C8B-B14F-4D97-AF65-F5344CB8AC3E}">
        <p14:creationId xmlns:p14="http://schemas.microsoft.com/office/powerpoint/2010/main" val="179463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4"/>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BINARY NUMBER</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grpSp>
        <p:nvGrpSpPr>
          <p:cNvPr id="8" name="Group 7">
            <a:extLst>
              <a:ext uri="{FF2B5EF4-FFF2-40B4-BE49-F238E27FC236}">
                <a16:creationId xmlns:a16="http://schemas.microsoft.com/office/drawing/2014/main" id="{D7FC60D8-2C5C-CF2C-6839-C9A7F9160D78}"/>
              </a:ext>
            </a:extLst>
          </p:cNvPr>
          <p:cNvGrpSpPr/>
          <p:nvPr/>
        </p:nvGrpSpPr>
        <p:grpSpPr>
          <a:xfrm>
            <a:off x="1285336" y="1923692"/>
            <a:ext cx="8591909" cy="3062376"/>
            <a:chOff x="1302319" y="3185483"/>
            <a:chExt cx="6619875" cy="2419350"/>
          </a:xfrm>
        </p:grpSpPr>
        <p:pic>
          <p:nvPicPr>
            <p:cNvPr id="9" name="Picture 8">
              <a:extLst>
                <a:ext uri="{FF2B5EF4-FFF2-40B4-BE49-F238E27FC236}">
                  <a16:creationId xmlns:a16="http://schemas.microsoft.com/office/drawing/2014/main" id="{F79D52BB-8785-06BF-FBA4-3C25D0389B71}"/>
                </a:ext>
              </a:extLst>
            </p:cNvPr>
            <p:cNvPicPr>
              <a:picLocks noChangeAspect="1"/>
            </p:cNvPicPr>
            <p:nvPr/>
          </p:nvPicPr>
          <p:blipFill>
            <a:blip r:embed="rId2"/>
            <a:stretch>
              <a:fillRect/>
            </a:stretch>
          </p:blipFill>
          <p:spPr>
            <a:xfrm>
              <a:off x="1302319" y="3185483"/>
              <a:ext cx="6619875" cy="2419350"/>
            </a:xfrm>
            <a:prstGeom prst="rect">
              <a:avLst/>
            </a:prstGeom>
            <a:ln w="190500" cap="sq">
              <a:solidFill>
                <a:schemeClr val="accent5">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a:extLst>
                <a:ext uri="{FF2B5EF4-FFF2-40B4-BE49-F238E27FC236}">
                  <a16:creationId xmlns:a16="http://schemas.microsoft.com/office/drawing/2014/main" id="{E6ACC1DF-9F08-B78A-E058-6380341FF9E4}"/>
                </a:ext>
              </a:extLst>
            </p:cNvPr>
            <p:cNvPicPr>
              <a:picLocks noChangeAspect="1"/>
            </p:cNvPicPr>
            <p:nvPr/>
          </p:nvPicPr>
          <p:blipFill>
            <a:blip r:embed="rId3"/>
            <a:stretch>
              <a:fillRect/>
            </a:stretch>
          </p:blipFill>
          <p:spPr>
            <a:xfrm>
              <a:off x="3124157" y="3362674"/>
              <a:ext cx="3162300" cy="946054"/>
            </a:xfrm>
            <a:prstGeom prst="rect">
              <a:avLst/>
            </a:prstGeom>
            <a:ln w="190500" cap="sq">
              <a:solidFill>
                <a:schemeClr val="accent5">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graphicFrame>
        <p:nvGraphicFramePr>
          <p:cNvPr id="11" name="Table 5">
            <a:extLst>
              <a:ext uri="{FF2B5EF4-FFF2-40B4-BE49-F238E27FC236}">
                <a16:creationId xmlns:a16="http://schemas.microsoft.com/office/drawing/2014/main" id="{F610D647-25C8-138D-71E3-D4971FA7FC4C}"/>
              </a:ext>
            </a:extLst>
          </p:cNvPr>
          <p:cNvGraphicFramePr>
            <a:graphicFrameLocks noGrp="1"/>
          </p:cNvGraphicFramePr>
          <p:nvPr/>
        </p:nvGraphicFramePr>
        <p:xfrm>
          <a:off x="1423250" y="5239976"/>
          <a:ext cx="8128000" cy="103632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370757203"/>
                    </a:ext>
                  </a:extLst>
                </a:gridCol>
                <a:gridCol w="812800">
                  <a:extLst>
                    <a:ext uri="{9D8B030D-6E8A-4147-A177-3AD203B41FA5}">
                      <a16:colId xmlns:a16="http://schemas.microsoft.com/office/drawing/2014/main" val="2818600904"/>
                    </a:ext>
                  </a:extLst>
                </a:gridCol>
                <a:gridCol w="812800">
                  <a:extLst>
                    <a:ext uri="{9D8B030D-6E8A-4147-A177-3AD203B41FA5}">
                      <a16:colId xmlns:a16="http://schemas.microsoft.com/office/drawing/2014/main" val="1847438948"/>
                    </a:ext>
                  </a:extLst>
                </a:gridCol>
                <a:gridCol w="812800">
                  <a:extLst>
                    <a:ext uri="{9D8B030D-6E8A-4147-A177-3AD203B41FA5}">
                      <a16:colId xmlns:a16="http://schemas.microsoft.com/office/drawing/2014/main" val="2662223831"/>
                    </a:ext>
                  </a:extLst>
                </a:gridCol>
                <a:gridCol w="812800">
                  <a:extLst>
                    <a:ext uri="{9D8B030D-6E8A-4147-A177-3AD203B41FA5}">
                      <a16:colId xmlns:a16="http://schemas.microsoft.com/office/drawing/2014/main" val="3848602495"/>
                    </a:ext>
                  </a:extLst>
                </a:gridCol>
                <a:gridCol w="812800">
                  <a:extLst>
                    <a:ext uri="{9D8B030D-6E8A-4147-A177-3AD203B41FA5}">
                      <a16:colId xmlns:a16="http://schemas.microsoft.com/office/drawing/2014/main" val="1932474624"/>
                    </a:ext>
                  </a:extLst>
                </a:gridCol>
                <a:gridCol w="812800">
                  <a:extLst>
                    <a:ext uri="{9D8B030D-6E8A-4147-A177-3AD203B41FA5}">
                      <a16:colId xmlns:a16="http://schemas.microsoft.com/office/drawing/2014/main" val="3287739284"/>
                    </a:ext>
                  </a:extLst>
                </a:gridCol>
                <a:gridCol w="812800">
                  <a:extLst>
                    <a:ext uri="{9D8B030D-6E8A-4147-A177-3AD203B41FA5}">
                      <a16:colId xmlns:a16="http://schemas.microsoft.com/office/drawing/2014/main" val="842965332"/>
                    </a:ext>
                  </a:extLst>
                </a:gridCol>
                <a:gridCol w="812800">
                  <a:extLst>
                    <a:ext uri="{9D8B030D-6E8A-4147-A177-3AD203B41FA5}">
                      <a16:colId xmlns:a16="http://schemas.microsoft.com/office/drawing/2014/main" val="1008327423"/>
                    </a:ext>
                  </a:extLst>
                </a:gridCol>
                <a:gridCol w="812800">
                  <a:extLst>
                    <a:ext uri="{9D8B030D-6E8A-4147-A177-3AD203B41FA5}">
                      <a16:colId xmlns:a16="http://schemas.microsoft.com/office/drawing/2014/main" val="941943883"/>
                    </a:ext>
                  </a:extLst>
                </a:gridCol>
              </a:tblGrid>
              <a:tr h="370840">
                <a:tc>
                  <a:txBody>
                    <a:bodyPr/>
                    <a:lstStyle/>
                    <a:p>
                      <a:r>
                        <a:rPr lang="en-US" sz="2800" dirty="0">
                          <a:solidFill>
                            <a:srgbClr val="002060"/>
                          </a:solidFill>
                        </a:rPr>
                        <a:t>512</a:t>
                      </a:r>
                    </a:p>
                  </a:txBody>
                  <a:tcPr/>
                </a:tc>
                <a:tc>
                  <a:txBody>
                    <a:bodyPr/>
                    <a:lstStyle/>
                    <a:p>
                      <a:r>
                        <a:rPr lang="en-US" sz="2800" dirty="0">
                          <a:solidFill>
                            <a:srgbClr val="002060"/>
                          </a:solidFill>
                        </a:rPr>
                        <a:t>256</a:t>
                      </a:r>
                    </a:p>
                  </a:txBody>
                  <a:tcPr/>
                </a:tc>
                <a:tc>
                  <a:txBody>
                    <a:bodyPr/>
                    <a:lstStyle/>
                    <a:p>
                      <a:r>
                        <a:rPr lang="en-US" sz="2800" dirty="0">
                          <a:solidFill>
                            <a:srgbClr val="002060"/>
                          </a:solidFill>
                        </a:rPr>
                        <a:t>128</a:t>
                      </a:r>
                    </a:p>
                  </a:txBody>
                  <a:tcPr/>
                </a:tc>
                <a:tc>
                  <a:txBody>
                    <a:bodyPr/>
                    <a:lstStyle/>
                    <a:p>
                      <a:r>
                        <a:rPr lang="en-US" sz="2800" dirty="0">
                          <a:solidFill>
                            <a:srgbClr val="002060"/>
                          </a:solidFill>
                        </a:rPr>
                        <a:t>64</a:t>
                      </a:r>
                    </a:p>
                  </a:txBody>
                  <a:tcPr/>
                </a:tc>
                <a:tc>
                  <a:txBody>
                    <a:bodyPr/>
                    <a:lstStyle/>
                    <a:p>
                      <a:r>
                        <a:rPr lang="en-US" sz="2800" dirty="0">
                          <a:solidFill>
                            <a:srgbClr val="002060"/>
                          </a:solidFill>
                        </a:rPr>
                        <a:t>32</a:t>
                      </a:r>
                    </a:p>
                  </a:txBody>
                  <a:tcPr/>
                </a:tc>
                <a:tc>
                  <a:txBody>
                    <a:bodyPr/>
                    <a:lstStyle/>
                    <a:p>
                      <a:r>
                        <a:rPr lang="en-US" sz="2800" dirty="0">
                          <a:solidFill>
                            <a:srgbClr val="002060"/>
                          </a:solidFill>
                        </a:rPr>
                        <a:t>16</a:t>
                      </a:r>
                    </a:p>
                  </a:txBody>
                  <a:tcPr/>
                </a:tc>
                <a:tc>
                  <a:txBody>
                    <a:bodyPr/>
                    <a:lstStyle/>
                    <a:p>
                      <a:r>
                        <a:rPr lang="en-US" sz="2800" dirty="0">
                          <a:solidFill>
                            <a:srgbClr val="002060"/>
                          </a:solidFill>
                        </a:rPr>
                        <a:t>8</a:t>
                      </a:r>
                    </a:p>
                  </a:txBody>
                  <a:tcPr/>
                </a:tc>
                <a:tc>
                  <a:txBody>
                    <a:bodyPr/>
                    <a:lstStyle/>
                    <a:p>
                      <a:r>
                        <a:rPr lang="en-US" sz="2800" dirty="0">
                          <a:solidFill>
                            <a:srgbClr val="002060"/>
                          </a:solidFill>
                        </a:rPr>
                        <a:t>4</a:t>
                      </a:r>
                    </a:p>
                  </a:txBody>
                  <a:tcPr/>
                </a:tc>
                <a:tc>
                  <a:txBody>
                    <a:bodyPr/>
                    <a:lstStyle/>
                    <a:p>
                      <a:r>
                        <a:rPr lang="en-US" sz="2800" dirty="0">
                          <a:solidFill>
                            <a:srgbClr val="002060"/>
                          </a:solidFill>
                        </a:rPr>
                        <a:t>2</a:t>
                      </a:r>
                    </a:p>
                  </a:txBody>
                  <a:tcPr/>
                </a:tc>
                <a:tc>
                  <a:txBody>
                    <a:bodyPr/>
                    <a:lstStyle/>
                    <a:p>
                      <a:r>
                        <a:rPr lang="en-US" sz="2800" dirty="0">
                          <a:solidFill>
                            <a:srgbClr val="002060"/>
                          </a:solidFill>
                        </a:rPr>
                        <a:t>1</a:t>
                      </a:r>
                    </a:p>
                  </a:txBody>
                  <a:tcPr/>
                </a:tc>
                <a:extLst>
                  <a:ext uri="{0D108BD9-81ED-4DB2-BD59-A6C34878D82A}">
                    <a16:rowId xmlns:a16="http://schemas.microsoft.com/office/drawing/2014/main" val="3310315264"/>
                  </a:ext>
                </a:extLst>
              </a:tr>
              <a:tr h="370840">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9</a:t>
                      </a:r>
                      <a:endParaRPr lang="en-US" dirty="0"/>
                    </a:p>
                  </a:txBody>
                  <a:tcPr/>
                </a:tc>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8</a:t>
                      </a:r>
                      <a:endParaRPr lang="en-US" dirty="0"/>
                    </a:p>
                  </a:txBody>
                  <a:tcPr/>
                </a:tc>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7</a:t>
                      </a:r>
                      <a:endParaRPr lang="en-US" dirty="0"/>
                    </a:p>
                  </a:txBody>
                  <a:tcPr/>
                </a:tc>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6</a:t>
                      </a:r>
                      <a:endParaRPr lang="en-US" dirty="0"/>
                    </a:p>
                  </a:txBody>
                  <a:tcPr/>
                </a:tc>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5</a:t>
                      </a:r>
                      <a:endParaRPr lang="en-US" dirty="0"/>
                    </a:p>
                  </a:txBody>
                  <a:tcPr/>
                </a:tc>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4</a:t>
                      </a:r>
                      <a:endParaRPr lang="en-US" dirty="0"/>
                    </a:p>
                  </a:txBody>
                  <a:tcPr/>
                </a:tc>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3</a:t>
                      </a:r>
                      <a:endParaRPr lang="en-US" dirty="0"/>
                    </a:p>
                  </a:txBody>
                  <a:tcPr/>
                </a:tc>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2</a:t>
                      </a:r>
                      <a:endParaRPr lang="en-US" dirty="0"/>
                    </a:p>
                  </a:txBody>
                  <a:tcPr/>
                </a:tc>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1</a:t>
                      </a:r>
                      <a:endParaRPr lang="en-US" dirty="0"/>
                    </a:p>
                  </a:txBody>
                  <a:tcPr/>
                </a:tc>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0</a:t>
                      </a:r>
                      <a:endParaRPr lang="en-US" dirty="0"/>
                    </a:p>
                  </a:txBody>
                  <a:tcPr/>
                </a:tc>
                <a:extLst>
                  <a:ext uri="{0D108BD9-81ED-4DB2-BD59-A6C34878D82A}">
                    <a16:rowId xmlns:a16="http://schemas.microsoft.com/office/drawing/2014/main" val="3105496462"/>
                  </a:ext>
                </a:extLst>
              </a:tr>
            </a:tbl>
          </a:graphicData>
        </a:graphic>
      </p:graphicFrame>
      <p:cxnSp>
        <p:nvCxnSpPr>
          <p:cNvPr id="12" name="Straight Arrow Connector 11">
            <a:extLst>
              <a:ext uri="{FF2B5EF4-FFF2-40B4-BE49-F238E27FC236}">
                <a16:creationId xmlns:a16="http://schemas.microsoft.com/office/drawing/2014/main" id="{14F25AE0-5DF0-C14B-0704-E2B09B0A28F4}"/>
              </a:ext>
            </a:extLst>
          </p:cNvPr>
          <p:cNvCxnSpPr/>
          <p:nvPr/>
        </p:nvCxnSpPr>
        <p:spPr>
          <a:xfrm>
            <a:off x="4106174" y="4270075"/>
            <a:ext cx="1682151" cy="1061050"/>
          </a:xfrm>
          <a:prstGeom prst="straightConnector1">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5A0C20F-574D-8774-7F0F-ECCC42125298}"/>
              </a:ext>
            </a:extLst>
          </p:cNvPr>
          <p:cNvCxnSpPr>
            <a:cxnSpLocks/>
          </p:cNvCxnSpPr>
          <p:nvPr/>
        </p:nvCxnSpPr>
        <p:spPr>
          <a:xfrm>
            <a:off x="6275682" y="4201064"/>
            <a:ext cx="1039216" cy="1130061"/>
          </a:xfrm>
          <a:prstGeom prst="straightConnector1">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B486E9B-D3F7-844B-53E7-F8B58BE25B4E}"/>
              </a:ext>
            </a:extLst>
          </p:cNvPr>
          <p:cNvCxnSpPr>
            <a:cxnSpLocks/>
          </p:cNvCxnSpPr>
          <p:nvPr/>
        </p:nvCxnSpPr>
        <p:spPr>
          <a:xfrm>
            <a:off x="7422953" y="4201063"/>
            <a:ext cx="711756" cy="1130062"/>
          </a:xfrm>
          <a:prstGeom prst="straightConnector1">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41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1457864"/>
            <a:ext cx="11947585" cy="5313871"/>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405144" y="143654"/>
            <a:ext cx="10809195" cy="1080938"/>
          </a:xfrm>
        </p:spPr>
        <p:txBody>
          <a:bodyPr>
            <a:normAutofit/>
            <a:scene3d>
              <a:camera prst="orthographicFront"/>
              <a:lightRig rig="soft" dir="t">
                <a:rot lat="0" lon="0" rev="15600000"/>
              </a:lightRig>
            </a:scene3d>
            <a:sp3d extrusionH="57150" prstMaterial="softEdge">
              <a:bevelT w="25400" h="38100"/>
            </a:sp3d>
          </a:bodyPr>
          <a:lstStyle/>
          <a:p>
            <a:r>
              <a:rPr lang="en-US" sz="48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SUBTRACTING OCTAL NUMBER</a:t>
            </a:r>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241538" y="1685896"/>
            <a:ext cx="11703167" cy="4373591"/>
          </a:xfrm>
        </p:spPr>
        <p:txBody>
          <a:bodyPr anchor="t">
            <a:normAutofit lnSpcReduction="10000"/>
            <a:scene3d>
              <a:camera prst="orthographicFront"/>
              <a:lightRig rig="harsh" dir="t"/>
            </a:scene3d>
            <a:sp3d prstMaterial="matte">
              <a:contourClr>
                <a:schemeClr val="bg1">
                  <a:lumMod val="65000"/>
                </a:schemeClr>
              </a:contourClr>
            </a:sp3d>
          </a:bodyPr>
          <a:lstStyle/>
          <a:p>
            <a:pPr marL="0" indent="0">
              <a:buNone/>
            </a:pPr>
            <a:r>
              <a:rPr lang="en-US" sz="48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Subtracting octal numbers involves borrowing, just like in decimal subtraction. If the digit being subtracted is larger than the digit from which it is being subtracted, you need to borrow from the next column.</a:t>
            </a: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437071" y="2145103"/>
            <a:ext cx="11317855"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9" name="Slide Number Placeholder 8">
            <a:extLst>
              <a:ext uri="{FF2B5EF4-FFF2-40B4-BE49-F238E27FC236}">
                <a16:creationId xmlns:a16="http://schemas.microsoft.com/office/drawing/2014/main" id="{1F57F45F-137B-6E61-135E-3F3667DE29A8}"/>
              </a:ext>
            </a:extLst>
          </p:cNvPr>
          <p:cNvSpPr>
            <a:spLocks noGrp="1"/>
          </p:cNvSpPr>
          <p:nvPr>
            <p:ph type="sldNum" sz="quarter" idx="12"/>
          </p:nvPr>
        </p:nvSpPr>
        <p:spPr>
          <a:xfrm>
            <a:off x="11393538" y="6393910"/>
            <a:ext cx="551167" cy="377825"/>
          </a:xfrm>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2104948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1224592"/>
            <a:ext cx="11947585" cy="5547143"/>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405144" y="143654"/>
            <a:ext cx="10809195" cy="1080938"/>
          </a:xfrm>
        </p:spPr>
        <p:txBody>
          <a:bodyPr>
            <a:normAutofit/>
            <a:scene3d>
              <a:camera prst="orthographicFront"/>
              <a:lightRig rig="soft" dir="t">
                <a:rot lat="0" lon="0" rev="15600000"/>
              </a:lightRig>
            </a:scene3d>
            <a:sp3d extrusionH="57150" prstMaterial="softEdge">
              <a:bevelT w="25400" h="38100"/>
            </a:sp3d>
          </a:bodyPr>
          <a:lstStyle/>
          <a:p>
            <a:r>
              <a:rPr lang="en-US" sz="48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SUBTRACTING OCTAL NUMBER</a:t>
            </a:r>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267420" y="1259817"/>
            <a:ext cx="9282021" cy="5454529"/>
          </a:xfrm>
        </p:spPr>
        <p:txBody>
          <a:bodyPr anchor="t">
            <a:normAutofit fontScale="92500"/>
            <a:scene3d>
              <a:camera prst="orthographicFront"/>
              <a:lightRig rig="harsh" dir="t"/>
            </a:scene3d>
            <a:sp3d prstMaterial="matte">
              <a:contourClr>
                <a:schemeClr val="bg1">
                  <a:lumMod val="65000"/>
                </a:schemeClr>
              </a:contourClr>
            </a:sp3d>
          </a:bodyPr>
          <a:lstStyle/>
          <a:p>
            <a:pPr marL="0" indent="0">
              <a:buNone/>
            </a:pPr>
            <a:r>
              <a:rPr lang="en-US" sz="3200" b="1" dirty="0">
                <a:ln w="13462">
                  <a:solidFill>
                    <a:schemeClr val="bg1"/>
                  </a:solidFill>
                  <a:prstDash val="solid"/>
                </a:ln>
                <a:solidFill>
                  <a:schemeClr val="accent6">
                    <a:lumMod val="50000"/>
                  </a:schemeClr>
                </a:solidFill>
                <a:effectLst>
                  <a:outerShdw dist="38100" dir="2700000" algn="bl" rotWithShape="0">
                    <a:schemeClr val="accent5"/>
                  </a:outerShdw>
                </a:effectLst>
                <a:latin typeface="Comic Sans MS" panose="030F0702030302020204" pitchFamily="66" charset="0"/>
              </a:rPr>
              <a:t>Subtracting Octal Numbers (157)</a:t>
            </a:r>
            <a:r>
              <a:rPr lang="en-US" sz="3200" b="1" baseline="-25000" dirty="0">
                <a:ln w="13462">
                  <a:solidFill>
                    <a:schemeClr val="bg1"/>
                  </a:solidFill>
                  <a:prstDash val="solid"/>
                </a:ln>
                <a:solidFill>
                  <a:schemeClr val="accent6">
                    <a:lumMod val="50000"/>
                  </a:schemeClr>
                </a:solidFill>
                <a:effectLst>
                  <a:outerShdw dist="38100" dir="2700000" algn="bl" rotWithShape="0">
                    <a:schemeClr val="accent5"/>
                  </a:outerShdw>
                </a:effectLst>
                <a:latin typeface="Comic Sans MS" panose="030F0702030302020204" pitchFamily="66" charset="0"/>
              </a:rPr>
              <a:t>8</a:t>
            </a:r>
            <a:r>
              <a:rPr lang="en-US" sz="3200" b="1" dirty="0">
                <a:ln w="13462">
                  <a:solidFill>
                    <a:schemeClr val="bg1"/>
                  </a:solidFill>
                  <a:prstDash val="solid"/>
                </a:ln>
                <a:solidFill>
                  <a:schemeClr val="accent6">
                    <a:lumMod val="50000"/>
                  </a:schemeClr>
                </a:solidFill>
                <a:effectLst>
                  <a:outerShdw dist="38100" dir="2700000" algn="bl" rotWithShape="0">
                    <a:schemeClr val="accent5"/>
                  </a:outerShdw>
                </a:effectLst>
                <a:latin typeface="Comic Sans MS" panose="030F0702030302020204" pitchFamily="66" charset="0"/>
              </a:rPr>
              <a:t> from (246)</a:t>
            </a:r>
            <a:r>
              <a:rPr lang="en-US" sz="3200" b="1" baseline="-25000" dirty="0">
                <a:ln w="13462">
                  <a:solidFill>
                    <a:schemeClr val="bg1"/>
                  </a:solidFill>
                  <a:prstDash val="solid"/>
                </a:ln>
                <a:solidFill>
                  <a:schemeClr val="accent6">
                    <a:lumMod val="50000"/>
                  </a:schemeClr>
                </a:solidFill>
                <a:effectLst>
                  <a:outerShdw dist="38100" dir="2700000" algn="bl" rotWithShape="0">
                    <a:schemeClr val="accent5"/>
                  </a:outerShdw>
                </a:effectLst>
                <a:latin typeface="Comic Sans MS" panose="030F0702030302020204" pitchFamily="66" charset="0"/>
              </a:rPr>
              <a:t>8</a:t>
            </a:r>
            <a:r>
              <a:rPr lang="en-US" sz="3200" b="1" dirty="0">
                <a:ln w="13462">
                  <a:solidFill>
                    <a:schemeClr val="bg1"/>
                  </a:solidFill>
                  <a:prstDash val="solid"/>
                </a:ln>
                <a:solidFill>
                  <a:schemeClr val="accent6">
                    <a:lumMod val="50000"/>
                  </a:schemeClr>
                </a:solidFill>
                <a:effectLst>
                  <a:outerShdw dist="38100" dir="2700000" algn="bl" rotWithShape="0">
                    <a:schemeClr val="accent5"/>
                  </a:outerShdw>
                </a:effectLst>
                <a:latin typeface="Comic Sans MS" panose="030F0702030302020204" pitchFamily="66" charset="0"/>
              </a:rPr>
              <a:t> :</a:t>
            </a:r>
          </a:p>
          <a:p>
            <a:pPr marL="0" indent="0">
              <a:buNone/>
            </a:pPr>
            <a:r>
              <a:rPr lang="en-US" sz="3200" b="1" dirty="0">
                <a:ln w="13462">
                  <a:solidFill>
                    <a:schemeClr val="bg1"/>
                  </a:solidFill>
                  <a:prstDash val="solid"/>
                </a:ln>
                <a:solidFill>
                  <a:schemeClr val="accent6">
                    <a:lumMod val="50000"/>
                  </a:schemeClr>
                </a:solidFill>
                <a:effectLst>
                  <a:outerShdw dist="38100" dir="2700000" algn="bl" rotWithShape="0">
                    <a:schemeClr val="accent5"/>
                  </a:outerShdw>
                </a:effectLst>
                <a:latin typeface="Comic Sans MS" panose="030F0702030302020204" pitchFamily="66" charset="0"/>
              </a:rPr>
              <a:t>Subtract the rightmost column:6 - 7 (cannot do because 6 is less than 7, so we borrow) Borrow 1 from the next column: (4 - 1 = 3 in the next column, 6 + 8 = 14) 14 - 7 = 5 Subtract the next column with the borrow: 3 - 5 (cannot do because 3 is less than 5, so we borrow) Borrow 1 from the next column: (2 - 1 = 1 in the next column, 3 + 8 = 11) 11 - 5 = 4 Subtract the leftmost column:1 - 1 = 0</a:t>
            </a: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437071" y="2145103"/>
            <a:ext cx="11317855"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9" name="Slide Number Placeholder 8">
            <a:extLst>
              <a:ext uri="{FF2B5EF4-FFF2-40B4-BE49-F238E27FC236}">
                <a16:creationId xmlns:a16="http://schemas.microsoft.com/office/drawing/2014/main" id="{1F57F45F-137B-6E61-135E-3F3667DE29A8}"/>
              </a:ext>
            </a:extLst>
          </p:cNvPr>
          <p:cNvSpPr>
            <a:spLocks noGrp="1"/>
          </p:cNvSpPr>
          <p:nvPr>
            <p:ph type="sldNum" sz="quarter" idx="12"/>
          </p:nvPr>
        </p:nvSpPr>
        <p:spPr>
          <a:xfrm>
            <a:off x="11393538" y="6393910"/>
            <a:ext cx="551167" cy="377825"/>
          </a:xfrm>
        </p:spPr>
        <p:txBody>
          <a:bodyPr/>
          <a:lstStyle/>
          <a:p>
            <a:fld id="{6D22F896-40B5-4ADD-8801-0D06FADFA095}" type="slidenum">
              <a:rPr lang="en-US" smtClean="0"/>
              <a:t>31</a:t>
            </a:fld>
            <a:endParaRPr lang="en-US" dirty="0"/>
          </a:p>
        </p:txBody>
      </p:sp>
      <p:sp>
        <p:nvSpPr>
          <p:cNvPr id="8" name="Rectangle: Rounded Corners 7">
            <a:extLst>
              <a:ext uri="{FF2B5EF4-FFF2-40B4-BE49-F238E27FC236}">
                <a16:creationId xmlns:a16="http://schemas.microsoft.com/office/drawing/2014/main" id="{3B75E5E6-6BCB-844D-37B7-DC83FFBF8DDB}"/>
              </a:ext>
            </a:extLst>
          </p:cNvPr>
          <p:cNvSpPr/>
          <p:nvPr/>
        </p:nvSpPr>
        <p:spPr>
          <a:xfrm>
            <a:off x="9549441" y="1768416"/>
            <a:ext cx="2440479" cy="218247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dirty="0"/>
              <a:t>        </a:t>
            </a:r>
            <a:r>
              <a:rPr lang="en-US" sz="2800" b="1" dirty="0">
                <a:ln w="6600">
                  <a:solidFill>
                    <a:schemeClr val="accent2"/>
                  </a:solidFill>
                  <a:prstDash val="solid"/>
                </a:ln>
                <a:solidFill>
                  <a:srgbClr val="FFFF00"/>
                </a:solidFill>
                <a:effectLst>
                  <a:outerShdw dist="38100" dir="2700000" algn="tl" rotWithShape="0">
                    <a:schemeClr val="accent2"/>
                  </a:outerShdw>
                </a:effectLst>
                <a:latin typeface="Comic Sans MS" panose="030F0702030302020204" pitchFamily="66" charset="0"/>
              </a:rPr>
              <a:t>2 4 6</a:t>
            </a:r>
          </a:p>
          <a:p>
            <a:pPr algn="ctr"/>
            <a:r>
              <a:rPr lang="en-US" sz="2800" b="1" dirty="0">
                <a:ln w="6600">
                  <a:solidFill>
                    <a:schemeClr val="accent2"/>
                  </a:solidFill>
                  <a:prstDash val="solid"/>
                </a:ln>
                <a:solidFill>
                  <a:srgbClr val="FFFF00"/>
                </a:solidFill>
                <a:effectLst>
                  <a:outerShdw dist="38100" dir="2700000" algn="tl" rotWithShape="0">
                    <a:schemeClr val="accent2"/>
                  </a:outerShdw>
                </a:effectLst>
                <a:latin typeface="Comic Sans MS" panose="030F0702030302020204" pitchFamily="66" charset="0"/>
              </a:rPr>
              <a:t>-   1 5 7</a:t>
            </a:r>
          </a:p>
          <a:p>
            <a:pPr algn="ctr"/>
            <a:r>
              <a:rPr lang="en-US" sz="2800" b="1" dirty="0">
                <a:ln w="6600">
                  <a:solidFill>
                    <a:schemeClr val="accent2"/>
                  </a:solidFill>
                  <a:prstDash val="solid"/>
                </a:ln>
                <a:solidFill>
                  <a:srgbClr val="FFFF00"/>
                </a:solidFill>
                <a:effectLst>
                  <a:outerShdw dist="38100" dir="2700000" algn="tl" rotWithShape="0">
                    <a:schemeClr val="accent2"/>
                  </a:outerShdw>
                </a:effectLst>
                <a:latin typeface="Comic Sans MS" panose="030F0702030302020204" pitchFamily="66" charset="0"/>
              </a:rPr>
              <a:t>---------</a:t>
            </a:r>
          </a:p>
          <a:p>
            <a:pPr algn="ctr"/>
            <a:r>
              <a:rPr lang="en-US" sz="2800" b="1" dirty="0">
                <a:ln w="6600">
                  <a:solidFill>
                    <a:schemeClr val="accent2"/>
                  </a:solidFill>
                  <a:prstDash val="solid"/>
                </a:ln>
                <a:solidFill>
                  <a:srgbClr val="FFFF00"/>
                </a:solidFill>
                <a:effectLst>
                  <a:outerShdw dist="38100" dir="2700000" algn="tl" rotWithShape="0">
                    <a:schemeClr val="accent2"/>
                  </a:outerShdw>
                </a:effectLst>
                <a:latin typeface="Comic Sans MS" panose="030F0702030302020204" pitchFamily="66" charset="0"/>
              </a:rPr>
              <a:t>    0 4 5</a:t>
            </a:r>
            <a:endParaRPr lang="en-US" b="1"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1689517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19330" y="1224592"/>
            <a:ext cx="11947585" cy="5547143"/>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405144" y="143654"/>
            <a:ext cx="10809195" cy="1080938"/>
          </a:xfrm>
        </p:spPr>
        <p:txBody>
          <a:bodyPr>
            <a:normAutofit/>
            <a:scene3d>
              <a:camera prst="orthographicFront"/>
              <a:lightRig rig="soft" dir="t">
                <a:rot lat="0" lon="0" rev="15600000"/>
              </a:lightRig>
            </a:scene3d>
            <a:sp3d extrusionH="57150" prstMaterial="softEdge">
              <a:bevelT w="25400" h="38100"/>
            </a:sp3d>
          </a:bodyPr>
          <a:lstStyle/>
          <a:p>
            <a:r>
              <a:rPr lang="en-US" sz="48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SUBTRACTING OCTAL NUMBER</a:t>
            </a:r>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267420" y="1259817"/>
            <a:ext cx="11240218" cy="5454529"/>
          </a:xfrm>
        </p:spPr>
        <p:txBody>
          <a:bodyPr anchor="t">
            <a:normAutofit/>
            <a:scene3d>
              <a:camera prst="orthographicFront"/>
              <a:lightRig rig="harsh" dir="t"/>
            </a:scene3d>
            <a:sp3d prstMaterial="matte">
              <a:contourClr>
                <a:schemeClr val="bg1">
                  <a:lumMod val="65000"/>
                </a:schemeClr>
              </a:contourClr>
            </a:sp3d>
          </a:bodyPr>
          <a:lstStyle/>
          <a:p>
            <a:pPr marL="0" indent="0">
              <a:buNone/>
            </a:pPr>
            <a:r>
              <a:rPr lang="en-US" sz="1800" b="1" kern="100" dirty="0">
                <a:solidFill>
                  <a:srgbClr val="000000"/>
                </a:solidFill>
                <a:effectLst/>
                <a:highlight>
                  <a:srgbClr val="FFFF00"/>
                </a:highlight>
                <a:latin typeface="Arial" panose="020B0604020202020204" pitchFamily="34" charset="0"/>
                <a:ea typeface="Calibri" panose="020F0502020204030204" pitchFamily="34" charset="0"/>
                <a:cs typeface="Cordia New" panose="020B0304020202020204" pitchFamily="34" charset="-34"/>
              </a:rPr>
              <a:t> </a:t>
            </a:r>
            <a:r>
              <a:rPr lang="en-US" sz="4000" b="1" kern="100" dirty="0">
                <a:ln w="13462">
                  <a:solidFill>
                    <a:schemeClr val="bg1"/>
                  </a:solidFill>
                  <a:prstDash val="solid"/>
                </a:ln>
                <a:solidFill>
                  <a:schemeClr val="bg2">
                    <a:lumMod val="50000"/>
                  </a:schemeClr>
                </a:solidFill>
                <a:effectLst>
                  <a:outerShdw dist="38100" dir="2700000" algn="bl" rotWithShape="0">
                    <a:schemeClr val="accent5"/>
                  </a:outerShdw>
                </a:effectLst>
                <a:highlight>
                  <a:srgbClr val="FFFF00"/>
                </a:highlight>
                <a:latin typeface="Comic Sans MS" panose="030F0702030302020204" pitchFamily="66" charset="0"/>
                <a:ea typeface="Calibri" panose="020F0502020204030204" pitchFamily="34" charset="0"/>
                <a:cs typeface="Cordia New" panose="020B0304020202020204" pitchFamily="34" charset="-34"/>
              </a:rPr>
              <a:t>Find subtraction of (321)</a:t>
            </a:r>
            <a:r>
              <a:rPr lang="en-US" sz="4000" b="1" kern="100" baseline="-25000" dirty="0">
                <a:ln w="13462">
                  <a:solidFill>
                    <a:schemeClr val="bg1"/>
                  </a:solidFill>
                  <a:prstDash val="solid"/>
                </a:ln>
                <a:solidFill>
                  <a:schemeClr val="bg2">
                    <a:lumMod val="50000"/>
                  </a:schemeClr>
                </a:solidFill>
                <a:effectLst>
                  <a:outerShdw dist="38100" dir="2700000" algn="bl" rotWithShape="0">
                    <a:schemeClr val="accent5"/>
                  </a:outerShdw>
                </a:effectLst>
                <a:highlight>
                  <a:srgbClr val="FFFF00"/>
                </a:highlight>
                <a:latin typeface="Comic Sans MS" panose="030F0702030302020204" pitchFamily="66" charset="0"/>
                <a:ea typeface="Calibri" panose="020F0502020204030204" pitchFamily="34" charset="0"/>
                <a:cs typeface="Cordia New" panose="020B0304020202020204" pitchFamily="34" charset="-34"/>
              </a:rPr>
              <a:t>8</a:t>
            </a:r>
            <a:r>
              <a:rPr lang="en-US" sz="4000" b="1" kern="100" dirty="0">
                <a:ln w="13462">
                  <a:solidFill>
                    <a:schemeClr val="bg1"/>
                  </a:solidFill>
                  <a:prstDash val="solid"/>
                </a:ln>
                <a:solidFill>
                  <a:schemeClr val="bg2">
                    <a:lumMod val="50000"/>
                  </a:schemeClr>
                </a:solidFill>
                <a:effectLst>
                  <a:outerShdw dist="38100" dir="2700000" algn="bl" rotWithShape="0">
                    <a:schemeClr val="accent5"/>
                  </a:outerShdw>
                </a:effectLst>
                <a:highlight>
                  <a:srgbClr val="FFFF00"/>
                </a:highlight>
                <a:latin typeface="Comic Sans MS" panose="030F0702030302020204" pitchFamily="66" charset="0"/>
                <a:ea typeface="Calibri" panose="020F0502020204030204" pitchFamily="34" charset="0"/>
                <a:cs typeface="Cordia New" panose="020B0304020202020204" pitchFamily="34" charset="-34"/>
              </a:rPr>
              <a:t> and (47)</a:t>
            </a:r>
            <a:r>
              <a:rPr lang="en-US" sz="4000" b="1" kern="100" baseline="-25000" dirty="0">
                <a:ln w="13462">
                  <a:solidFill>
                    <a:schemeClr val="bg1"/>
                  </a:solidFill>
                  <a:prstDash val="solid"/>
                </a:ln>
                <a:solidFill>
                  <a:schemeClr val="bg2">
                    <a:lumMod val="50000"/>
                  </a:schemeClr>
                </a:solidFill>
                <a:effectLst>
                  <a:outerShdw dist="38100" dir="2700000" algn="bl" rotWithShape="0">
                    <a:schemeClr val="accent5"/>
                  </a:outerShdw>
                </a:effectLst>
                <a:highlight>
                  <a:srgbClr val="FFFF00"/>
                </a:highlight>
                <a:latin typeface="Comic Sans MS" panose="030F0702030302020204" pitchFamily="66" charset="0"/>
                <a:ea typeface="Calibri" panose="020F0502020204030204" pitchFamily="34" charset="0"/>
                <a:cs typeface="Cordia New" panose="020B0304020202020204" pitchFamily="34" charset="-34"/>
              </a:rPr>
              <a:t>8</a:t>
            </a:r>
            <a:r>
              <a:rPr lang="en-US" sz="4000" b="1" kern="100" dirty="0">
                <a:ln w="13462">
                  <a:solidFill>
                    <a:schemeClr val="bg1"/>
                  </a:solidFill>
                  <a:prstDash val="solid"/>
                </a:ln>
                <a:solidFill>
                  <a:schemeClr val="bg2">
                    <a:lumMod val="50000"/>
                  </a:schemeClr>
                </a:solidFill>
                <a:effectLst>
                  <a:outerShdw dist="38100" dir="2700000" algn="bl" rotWithShape="0">
                    <a:schemeClr val="accent5"/>
                  </a:outerShdw>
                </a:effectLst>
                <a:highlight>
                  <a:srgbClr val="FFFF00"/>
                </a:highlight>
                <a:latin typeface="Comic Sans MS" panose="030F0702030302020204" pitchFamily="66" charset="0"/>
                <a:ea typeface="Calibri" panose="020F0502020204030204" pitchFamily="34" charset="0"/>
                <a:cs typeface="Cordia New" panose="020B0304020202020204" pitchFamily="34" charset="-34"/>
              </a:rPr>
              <a:t>  </a:t>
            </a:r>
            <a:r>
              <a:rPr lang="en-US" sz="4400" b="1" dirty="0">
                <a:ln w="13462">
                  <a:solidFill>
                    <a:schemeClr val="bg1"/>
                  </a:solidFill>
                  <a:prstDash val="solid"/>
                </a:ln>
                <a:solidFill>
                  <a:schemeClr val="accent6">
                    <a:lumMod val="50000"/>
                  </a:schemeClr>
                </a:solidFill>
                <a:effectLst>
                  <a:outerShdw dist="38100" dir="2700000" algn="bl" rotWithShape="0">
                    <a:schemeClr val="accent5"/>
                  </a:outerShdw>
                </a:effectLst>
                <a:latin typeface="Comic Sans MS" panose="030F0702030302020204" pitchFamily="66" charset="0"/>
              </a:rPr>
              <a:t>:</a:t>
            </a:r>
          </a:p>
          <a:p>
            <a:pPr marL="0" indent="0">
              <a:buNone/>
            </a:pPr>
            <a:r>
              <a:rPr lang="en-US" sz="3200" b="1" dirty="0">
                <a:ln w="13462">
                  <a:solidFill>
                    <a:schemeClr val="bg1"/>
                  </a:solidFill>
                  <a:prstDash val="solid"/>
                </a:ln>
                <a:solidFill>
                  <a:schemeClr val="accent6">
                    <a:lumMod val="50000"/>
                  </a:schemeClr>
                </a:solidFill>
                <a:effectLst>
                  <a:outerShdw dist="38100" dir="2700000" algn="bl" rotWithShape="0">
                    <a:schemeClr val="accent5"/>
                  </a:outerShdw>
                </a:effectLst>
                <a:latin typeface="Comic Sans MS" panose="030F0702030302020204" pitchFamily="66" charset="0"/>
              </a:rPr>
              <a:t> </a:t>
            </a: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437071" y="2145103"/>
            <a:ext cx="11317855"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9A59B7AB-47F3-359B-E29A-6A680255717F}"/>
              </a:ext>
            </a:extLst>
          </p:cNvPr>
          <p:cNvPicPr>
            <a:picLocks noChangeAspect="1"/>
          </p:cNvPicPr>
          <p:nvPr/>
        </p:nvPicPr>
        <p:blipFill>
          <a:blip r:embed="rId2"/>
          <a:stretch>
            <a:fillRect/>
          </a:stretch>
        </p:blipFill>
        <p:spPr>
          <a:xfrm>
            <a:off x="6095994" y="3428995"/>
            <a:ext cx="12" cy="10"/>
          </a:xfrm>
          <a:prstGeom prst="rect">
            <a:avLst/>
          </a:prstGeom>
        </p:spPr>
      </p:pic>
      <p:sp>
        <p:nvSpPr>
          <p:cNvPr id="9" name="Slide Number Placeholder 8">
            <a:extLst>
              <a:ext uri="{FF2B5EF4-FFF2-40B4-BE49-F238E27FC236}">
                <a16:creationId xmlns:a16="http://schemas.microsoft.com/office/drawing/2014/main" id="{1F57F45F-137B-6E61-135E-3F3667DE29A8}"/>
              </a:ext>
            </a:extLst>
          </p:cNvPr>
          <p:cNvSpPr>
            <a:spLocks noGrp="1"/>
          </p:cNvSpPr>
          <p:nvPr>
            <p:ph type="sldNum" sz="quarter" idx="12"/>
          </p:nvPr>
        </p:nvSpPr>
        <p:spPr>
          <a:xfrm>
            <a:off x="11393538" y="6393910"/>
            <a:ext cx="551167" cy="377825"/>
          </a:xfrm>
        </p:spPr>
        <p:txBody>
          <a:bodyPr/>
          <a:lstStyle/>
          <a:p>
            <a:fld id="{6D22F896-40B5-4ADD-8801-0D06FADFA095}" type="slidenum">
              <a:rPr lang="en-US" smtClean="0"/>
              <a:t>32</a:t>
            </a:fld>
            <a:endParaRPr lang="en-US" dirty="0"/>
          </a:p>
        </p:txBody>
      </p:sp>
      <p:pic>
        <p:nvPicPr>
          <p:cNvPr id="10" name="Picture 9">
            <a:extLst>
              <a:ext uri="{FF2B5EF4-FFF2-40B4-BE49-F238E27FC236}">
                <a16:creationId xmlns:a16="http://schemas.microsoft.com/office/drawing/2014/main" id="{679380F7-EEC1-3C93-4438-FD8274C50E6C}"/>
              </a:ext>
            </a:extLst>
          </p:cNvPr>
          <p:cNvPicPr>
            <a:picLocks noChangeAspect="1"/>
          </p:cNvPicPr>
          <p:nvPr/>
        </p:nvPicPr>
        <p:blipFill>
          <a:blip r:embed="rId3"/>
          <a:stretch>
            <a:fillRect/>
          </a:stretch>
        </p:blipFill>
        <p:spPr>
          <a:xfrm>
            <a:off x="3810660" y="2527087"/>
            <a:ext cx="4453445" cy="3269864"/>
          </a:xfrm>
          <a:prstGeom prst="rect">
            <a:avLst/>
          </a:prstGeom>
          <a:ln w="190500" cap="sq">
            <a:solidFill>
              <a:schemeClr val="accent1">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angle"/>
            <a:extrusionClr>
              <a:srgbClr val="000000"/>
            </a:extrusionClr>
          </a:sp3d>
        </p:spPr>
      </p:pic>
    </p:spTree>
    <p:extLst>
      <p:ext uri="{BB962C8B-B14F-4D97-AF65-F5344CB8AC3E}">
        <p14:creationId xmlns:p14="http://schemas.microsoft.com/office/powerpoint/2010/main" val="1330687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250166" y="1578634"/>
            <a:ext cx="11844068" cy="5175849"/>
          </a:xfrm>
          <a:prstGeom prst="roundRect">
            <a:avLst>
              <a:gd name="adj" fmla="val 13376"/>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666721" y="159173"/>
            <a:ext cx="10131425" cy="1456267"/>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48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HEXADECIMAL NUMBER</a:t>
            </a:r>
          </a:p>
        </p:txBody>
      </p:sp>
      <p:pic>
        <p:nvPicPr>
          <p:cNvPr id="7" name="Picture 6">
            <a:extLst>
              <a:ext uri="{FF2B5EF4-FFF2-40B4-BE49-F238E27FC236}">
                <a16:creationId xmlns:a16="http://schemas.microsoft.com/office/drawing/2014/main" id="{6096EB60-5AE1-21DF-64E2-9734A1C3CA00}"/>
              </a:ext>
            </a:extLst>
          </p:cNvPr>
          <p:cNvPicPr>
            <a:picLocks noChangeAspect="1"/>
          </p:cNvPicPr>
          <p:nvPr/>
        </p:nvPicPr>
        <p:blipFill>
          <a:blip r:embed="rId2"/>
          <a:stretch>
            <a:fillRect/>
          </a:stretch>
        </p:blipFill>
        <p:spPr>
          <a:xfrm>
            <a:off x="5978105" y="1732650"/>
            <a:ext cx="6067245" cy="4949766"/>
          </a:xfrm>
          <a:prstGeom prst="rect">
            <a:avLst/>
          </a:prstGeom>
          <a:ln w="190500" cap="sq">
            <a:solidFill>
              <a:schemeClr val="accent5">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oftRound"/>
            <a:extrusionClr>
              <a:srgbClr val="000000"/>
            </a:extrusionClr>
          </a:sp3d>
        </p:spPr>
      </p:pic>
      <p:graphicFrame>
        <p:nvGraphicFramePr>
          <p:cNvPr id="8" name="Table 8">
            <a:extLst>
              <a:ext uri="{FF2B5EF4-FFF2-40B4-BE49-F238E27FC236}">
                <a16:creationId xmlns:a16="http://schemas.microsoft.com/office/drawing/2014/main" id="{36AF8C07-B475-89B8-9AE3-A4F55B818321}"/>
              </a:ext>
            </a:extLst>
          </p:cNvPr>
          <p:cNvGraphicFramePr>
            <a:graphicFrameLocks noGrp="1"/>
          </p:cNvGraphicFramePr>
          <p:nvPr>
            <p:extLst>
              <p:ext uri="{D42A27DB-BD31-4B8C-83A1-F6EECF244321}">
                <p14:modId xmlns:p14="http://schemas.microsoft.com/office/powerpoint/2010/main" val="3141664060"/>
              </p:ext>
            </p:extLst>
          </p:nvPr>
        </p:nvGraphicFramePr>
        <p:xfrm>
          <a:off x="473506" y="1891053"/>
          <a:ext cx="5455715" cy="4632960"/>
        </p:xfrm>
        <a:graphic>
          <a:graphicData uri="http://schemas.openxmlformats.org/drawingml/2006/table">
            <a:tbl>
              <a:tblPr firstRow="1" bandRow="1">
                <a:tableStyleId>{EB9631B5-78F2-41C9-869B-9F39066F8104}</a:tableStyleId>
              </a:tblPr>
              <a:tblGrid>
                <a:gridCol w="5455715">
                  <a:extLst>
                    <a:ext uri="{9D8B030D-6E8A-4147-A177-3AD203B41FA5}">
                      <a16:colId xmlns:a16="http://schemas.microsoft.com/office/drawing/2014/main" val="1768275256"/>
                    </a:ext>
                  </a:extLst>
                </a:gridCol>
              </a:tblGrid>
              <a:tr h="436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 </a:t>
                      </a:r>
                      <a:r>
                        <a:rPr lang="en-US" sz="2800" b="1" dirty="0">
                          <a:solidFill>
                            <a:schemeClr val="bg1"/>
                          </a:solidFill>
                          <a:latin typeface="Comic Sans MS" panose="030F0702030302020204" pitchFamily="66" charset="0"/>
                        </a:rPr>
                        <a:t>The hexadecimal number system has sixteen characters. The hexadecimal number system has a base of sixteen; that is, it is composed of 16 numeric and alphabetic characters. Each hexadecimal digit represents a 4-bit binary number (as listed in Table 2–3).</a:t>
                      </a:r>
                      <a:endParaRPr lang="en-US" sz="3600" b="1" dirty="0">
                        <a:solidFill>
                          <a:schemeClr val="bg1"/>
                        </a:solidFill>
                        <a:latin typeface="Comic Sans MS" panose="030F0702030302020204" pitchFamily="66" charset="0"/>
                      </a:endParaRPr>
                    </a:p>
                    <a:p>
                      <a:endParaRPr lang="en-US" dirty="0"/>
                    </a:p>
                  </a:txBody>
                  <a:tcPr/>
                </a:tc>
                <a:extLst>
                  <a:ext uri="{0D108BD9-81ED-4DB2-BD59-A6C34878D82A}">
                    <a16:rowId xmlns:a16="http://schemas.microsoft.com/office/drawing/2014/main" val="1480497501"/>
                  </a:ext>
                </a:extLst>
              </a:tr>
            </a:tbl>
          </a:graphicData>
        </a:graphic>
      </p:graphicFrame>
      <p:sp>
        <p:nvSpPr>
          <p:cNvPr id="9" name="Slide Number Placeholder 8">
            <a:extLst>
              <a:ext uri="{FF2B5EF4-FFF2-40B4-BE49-F238E27FC236}">
                <a16:creationId xmlns:a16="http://schemas.microsoft.com/office/drawing/2014/main" id="{F64DEC0D-B4C0-11CF-5B57-DF673D3C6FE0}"/>
              </a:ext>
            </a:extLst>
          </p:cNvPr>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1128122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60385" y="1716657"/>
            <a:ext cx="11947585" cy="4718649"/>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590910" y="157741"/>
            <a:ext cx="10131425" cy="1456267"/>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48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HEXADECIMAL NUMBER</a:t>
            </a:r>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437072" y="2061715"/>
            <a:ext cx="11317855" cy="4373591"/>
          </a:xfrm>
        </p:spPr>
        <p:txBody>
          <a:bodyPr anchor="t">
            <a:normAutofit fontScale="92500"/>
          </a:bodyPr>
          <a:lstStyle/>
          <a:p>
            <a:pPr marL="0" indent="0">
              <a:buNone/>
            </a:pPr>
            <a:r>
              <a:rPr lang="en-US" sz="36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Counting in Hexadecimal</a:t>
            </a:r>
          </a:p>
          <a:p>
            <a:pPr marL="0" indent="0">
              <a:buNone/>
            </a:pPr>
            <a:r>
              <a:rPr lang="en-US" sz="32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How do you count in hexadecimal once you get to F? Simply start over with another column and continue as follows: </a:t>
            </a:r>
          </a:p>
          <a:p>
            <a:pPr marL="0" indent="0">
              <a:buNone/>
            </a:pPr>
            <a:r>
              <a:rPr lang="en-US" sz="32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D, E, F, 10, 11, 12, 13, 14, 15, 16, 17, 18, 19, 1A, 1B, 1C, 1D, 1E, 1F, 20, 21, 22, 23, 24, 25, 26, 27, 28, 29, 2A, 2B, 2C, 2D, 2E, 2F, 30, 31,…</a:t>
            </a:r>
          </a:p>
          <a:p>
            <a:pPr marL="0" indent="0">
              <a:buNone/>
            </a:pPr>
            <a:r>
              <a:rPr lang="en-US" sz="32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With two hexadecimal digits, you can count up to FF16, which is decimal 255.</a:t>
            </a:r>
            <a:endParaRPr lang="en-US" sz="40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endParaRPr>
          </a:p>
        </p:txBody>
      </p:sp>
      <p:sp>
        <p:nvSpPr>
          <p:cNvPr id="5" name="Slide Number Placeholder 4">
            <a:extLst>
              <a:ext uri="{FF2B5EF4-FFF2-40B4-BE49-F238E27FC236}">
                <a16:creationId xmlns:a16="http://schemas.microsoft.com/office/drawing/2014/main" id="{FB33294C-2B05-8A42-261F-B21E7F611614}"/>
              </a:ext>
            </a:extLst>
          </p:cNvPr>
          <p:cNvSpPr>
            <a:spLocks noGrp="1"/>
          </p:cNvSpPr>
          <p:nvPr>
            <p:ph type="sldNum" sz="quarter" idx="12"/>
          </p:nvPr>
        </p:nvSpPr>
        <p:spPr>
          <a:xfrm>
            <a:off x="11533977" y="6332657"/>
            <a:ext cx="551167" cy="377825"/>
          </a:xfrm>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1320108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60385" y="1716657"/>
            <a:ext cx="11947585" cy="4718649"/>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590910" y="157741"/>
            <a:ext cx="10131425" cy="1456267"/>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48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BINARY-TO-HEX CONVERSION</a:t>
            </a:r>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437072" y="2061715"/>
            <a:ext cx="11317855" cy="4373591"/>
          </a:xfrm>
        </p:spPr>
        <p:txBody>
          <a:bodyPr anchor="t">
            <a:normAutofit/>
          </a:bodyPr>
          <a:lstStyle/>
          <a:p>
            <a:pPr marL="0" indent="0">
              <a:buNone/>
            </a:pPr>
            <a:r>
              <a:rPr lang="en-US" sz="40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Converting a binary number to hexadecimal is a straightforward procedure. Simply break the binary number into 4-bit groups, starting at the right-most bit and replace each 4-bit group with the equivalent hexadecimal symbol.</a:t>
            </a:r>
            <a:endParaRPr lang="en-US" sz="54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endParaRPr>
          </a:p>
        </p:txBody>
      </p:sp>
      <p:sp>
        <p:nvSpPr>
          <p:cNvPr id="5" name="Slide Number Placeholder 4">
            <a:extLst>
              <a:ext uri="{FF2B5EF4-FFF2-40B4-BE49-F238E27FC236}">
                <a16:creationId xmlns:a16="http://schemas.microsoft.com/office/drawing/2014/main" id="{FB33294C-2B05-8A42-261F-B21E7F611614}"/>
              </a:ext>
            </a:extLst>
          </p:cNvPr>
          <p:cNvSpPr>
            <a:spLocks noGrp="1"/>
          </p:cNvSpPr>
          <p:nvPr>
            <p:ph type="sldNum" sz="quarter" idx="12"/>
          </p:nvPr>
        </p:nvSpPr>
        <p:spPr>
          <a:xfrm>
            <a:off x="11533977" y="6332657"/>
            <a:ext cx="551167" cy="377825"/>
          </a:xfrm>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918694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60385" y="1716657"/>
            <a:ext cx="11947585" cy="4718649"/>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590910" y="157741"/>
            <a:ext cx="10131425" cy="1456267"/>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48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BINARY-TO-HEX CONVERSION</a:t>
            </a:r>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437072" y="2061715"/>
            <a:ext cx="11317855" cy="4373591"/>
          </a:xfrm>
        </p:spPr>
        <p:txBody>
          <a:bodyPr anchor="t">
            <a:normAutofit/>
          </a:bodyPr>
          <a:lstStyle/>
          <a:p>
            <a:pPr marL="0" indent="0">
              <a:buNone/>
            </a:pPr>
            <a:r>
              <a:rPr lang="en-US" sz="40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 </a:t>
            </a:r>
            <a:endParaRPr lang="en-US" sz="54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endParaRPr>
          </a:p>
        </p:txBody>
      </p:sp>
      <p:sp>
        <p:nvSpPr>
          <p:cNvPr id="5" name="Slide Number Placeholder 4">
            <a:extLst>
              <a:ext uri="{FF2B5EF4-FFF2-40B4-BE49-F238E27FC236}">
                <a16:creationId xmlns:a16="http://schemas.microsoft.com/office/drawing/2014/main" id="{FB33294C-2B05-8A42-261F-B21E7F611614}"/>
              </a:ext>
            </a:extLst>
          </p:cNvPr>
          <p:cNvSpPr>
            <a:spLocks noGrp="1"/>
          </p:cNvSpPr>
          <p:nvPr>
            <p:ph type="sldNum" sz="quarter" idx="12"/>
          </p:nvPr>
        </p:nvSpPr>
        <p:spPr>
          <a:xfrm>
            <a:off x="11533977" y="6332657"/>
            <a:ext cx="551167" cy="377825"/>
          </a:xfrm>
        </p:spPr>
        <p:txBody>
          <a:bodyPr/>
          <a:lstStyle/>
          <a:p>
            <a:fld id="{6D22F896-40B5-4ADD-8801-0D06FADFA095}" type="slidenum">
              <a:rPr lang="en-US" smtClean="0"/>
              <a:t>36</a:t>
            </a:fld>
            <a:endParaRPr lang="en-US" dirty="0"/>
          </a:p>
        </p:txBody>
      </p:sp>
      <p:pic>
        <p:nvPicPr>
          <p:cNvPr id="6" name="Picture 5">
            <a:extLst>
              <a:ext uri="{FF2B5EF4-FFF2-40B4-BE49-F238E27FC236}">
                <a16:creationId xmlns:a16="http://schemas.microsoft.com/office/drawing/2014/main" id="{AADA8323-666C-E849-1A82-0BE9C8EB6779}"/>
              </a:ext>
            </a:extLst>
          </p:cNvPr>
          <p:cNvPicPr>
            <a:picLocks noChangeAspect="1"/>
          </p:cNvPicPr>
          <p:nvPr/>
        </p:nvPicPr>
        <p:blipFill>
          <a:blip r:embed="rId2"/>
          <a:stretch>
            <a:fillRect/>
          </a:stretch>
        </p:blipFill>
        <p:spPr>
          <a:xfrm>
            <a:off x="818294" y="1716657"/>
            <a:ext cx="10555410" cy="4898661"/>
          </a:xfrm>
          <a:prstGeom prst="rect">
            <a:avLst/>
          </a:prstGeom>
          <a:ln w="190500" cap="sq">
            <a:solidFill>
              <a:srgbClr val="00B05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oftRound"/>
            <a:extrusionClr>
              <a:srgbClr val="000000"/>
            </a:extrusionClr>
          </a:sp3d>
        </p:spPr>
      </p:pic>
    </p:spTree>
    <p:extLst>
      <p:ext uri="{BB962C8B-B14F-4D97-AF65-F5344CB8AC3E}">
        <p14:creationId xmlns:p14="http://schemas.microsoft.com/office/powerpoint/2010/main" val="7298374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60385" y="1716657"/>
            <a:ext cx="11947585" cy="4718649"/>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590910" y="157741"/>
            <a:ext cx="10131425" cy="1456267"/>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48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HEX-TO-BINARY CONVERSION</a:t>
            </a:r>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437072" y="2061715"/>
            <a:ext cx="11317855" cy="4373591"/>
          </a:xfrm>
        </p:spPr>
        <p:txBody>
          <a:bodyPr anchor="t">
            <a:normAutofit/>
          </a:bodyPr>
          <a:lstStyle/>
          <a:p>
            <a:pPr marL="0" indent="0">
              <a:buFont typeface="Arial" panose="020B0604020202020204" pitchFamily="34" charset="0"/>
              <a:buNone/>
            </a:pPr>
            <a:r>
              <a:rPr lang="en-US" sz="44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To convert from a hexadecimal number to a binary number, reverse the process and replace each hexadecimal symbol with the appropriate four bits.</a:t>
            </a:r>
            <a:endParaRPr lang="en-US" sz="88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endParaRPr>
          </a:p>
        </p:txBody>
      </p:sp>
      <p:sp>
        <p:nvSpPr>
          <p:cNvPr id="5" name="Slide Number Placeholder 4">
            <a:extLst>
              <a:ext uri="{FF2B5EF4-FFF2-40B4-BE49-F238E27FC236}">
                <a16:creationId xmlns:a16="http://schemas.microsoft.com/office/drawing/2014/main" id="{FB33294C-2B05-8A42-261F-B21E7F611614}"/>
              </a:ext>
            </a:extLst>
          </p:cNvPr>
          <p:cNvSpPr>
            <a:spLocks noGrp="1"/>
          </p:cNvSpPr>
          <p:nvPr>
            <p:ph type="sldNum" sz="quarter" idx="12"/>
          </p:nvPr>
        </p:nvSpPr>
        <p:spPr>
          <a:xfrm>
            <a:off x="11533977" y="6332657"/>
            <a:ext cx="551167" cy="377825"/>
          </a:xfrm>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524245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60385" y="1716657"/>
            <a:ext cx="11947585" cy="4718649"/>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590910" y="157741"/>
            <a:ext cx="10131425" cy="1456267"/>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48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HEX-TO-BINARY CONVERSION</a:t>
            </a:r>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437072" y="2061715"/>
            <a:ext cx="11317855" cy="4373591"/>
          </a:xfrm>
        </p:spPr>
        <p:txBody>
          <a:bodyPr anchor="t">
            <a:normAutofit/>
          </a:bodyPr>
          <a:lstStyle/>
          <a:p>
            <a:pPr marL="0" indent="0">
              <a:buFont typeface="Arial" panose="020B0604020202020204" pitchFamily="34" charset="0"/>
              <a:buNone/>
            </a:pPr>
            <a:r>
              <a:rPr lang="en-US" sz="44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 </a:t>
            </a:r>
            <a:endParaRPr lang="en-US" sz="88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endParaRPr>
          </a:p>
        </p:txBody>
      </p:sp>
      <p:sp>
        <p:nvSpPr>
          <p:cNvPr id="5" name="Slide Number Placeholder 4">
            <a:extLst>
              <a:ext uri="{FF2B5EF4-FFF2-40B4-BE49-F238E27FC236}">
                <a16:creationId xmlns:a16="http://schemas.microsoft.com/office/drawing/2014/main" id="{FB33294C-2B05-8A42-261F-B21E7F611614}"/>
              </a:ext>
            </a:extLst>
          </p:cNvPr>
          <p:cNvSpPr>
            <a:spLocks noGrp="1"/>
          </p:cNvSpPr>
          <p:nvPr>
            <p:ph type="sldNum" sz="quarter" idx="12"/>
          </p:nvPr>
        </p:nvSpPr>
        <p:spPr>
          <a:xfrm>
            <a:off x="11533977" y="6332657"/>
            <a:ext cx="551167" cy="377825"/>
          </a:xfrm>
        </p:spPr>
        <p:txBody>
          <a:bodyPr/>
          <a:lstStyle/>
          <a:p>
            <a:fld id="{6D22F896-40B5-4ADD-8801-0D06FADFA095}" type="slidenum">
              <a:rPr lang="en-US" smtClean="0"/>
              <a:t>38</a:t>
            </a:fld>
            <a:endParaRPr lang="en-US" dirty="0"/>
          </a:p>
        </p:txBody>
      </p:sp>
      <p:pic>
        <p:nvPicPr>
          <p:cNvPr id="6" name="Picture 5">
            <a:extLst>
              <a:ext uri="{FF2B5EF4-FFF2-40B4-BE49-F238E27FC236}">
                <a16:creationId xmlns:a16="http://schemas.microsoft.com/office/drawing/2014/main" id="{9E38ED52-076C-7A84-ACCA-1DEA1F8639A8}"/>
              </a:ext>
            </a:extLst>
          </p:cNvPr>
          <p:cNvPicPr>
            <a:picLocks noChangeAspect="1"/>
          </p:cNvPicPr>
          <p:nvPr/>
        </p:nvPicPr>
        <p:blipFill>
          <a:blip r:embed="rId2"/>
          <a:stretch>
            <a:fillRect/>
          </a:stretch>
        </p:blipFill>
        <p:spPr>
          <a:xfrm>
            <a:off x="688948" y="1923839"/>
            <a:ext cx="10939460" cy="4236289"/>
          </a:xfrm>
          <a:prstGeom prst="rect">
            <a:avLst/>
          </a:prstGeom>
          <a:ln w="190500" cap="sq">
            <a:solidFill>
              <a:srgbClr val="FFFF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oftRound"/>
            <a:extrusionClr>
              <a:srgbClr val="000000"/>
            </a:extrusionClr>
          </a:sp3d>
        </p:spPr>
      </p:pic>
    </p:spTree>
    <p:extLst>
      <p:ext uri="{BB962C8B-B14F-4D97-AF65-F5344CB8AC3E}">
        <p14:creationId xmlns:p14="http://schemas.microsoft.com/office/powerpoint/2010/main" val="3529882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60385" y="1716657"/>
            <a:ext cx="11947585" cy="4718649"/>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590910" y="157741"/>
            <a:ext cx="10554418" cy="1456267"/>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48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HEX-TO-DECIMAL CONVERSION</a:t>
            </a:r>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437072" y="2061715"/>
            <a:ext cx="11317855" cy="4373591"/>
          </a:xfrm>
        </p:spPr>
        <p:txBody>
          <a:bodyPr anchor="t">
            <a:normAutofit/>
          </a:bodyPr>
          <a:lstStyle/>
          <a:p>
            <a:pPr marL="0" indent="0">
              <a:buNone/>
            </a:pPr>
            <a:r>
              <a:rPr lang="en-US" sz="48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One way to find the decimal equivalent of a hexadecimal number is to first convert the hexadecimal number to binary and then convert from binary to decimal.</a:t>
            </a:r>
            <a:endParaRPr lang="en-US" sz="60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endParaRPr>
          </a:p>
        </p:txBody>
      </p:sp>
      <p:sp>
        <p:nvSpPr>
          <p:cNvPr id="5" name="Slide Number Placeholder 4">
            <a:extLst>
              <a:ext uri="{FF2B5EF4-FFF2-40B4-BE49-F238E27FC236}">
                <a16:creationId xmlns:a16="http://schemas.microsoft.com/office/drawing/2014/main" id="{FB33294C-2B05-8A42-261F-B21E7F611614}"/>
              </a:ext>
            </a:extLst>
          </p:cNvPr>
          <p:cNvSpPr>
            <a:spLocks noGrp="1"/>
          </p:cNvSpPr>
          <p:nvPr>
            <p:ph type="sldNum" sz="quarter" idx="12"/>
          </p:nvPr>
        </p:nvSpPr>
        <p:spPr>
          <a:xfrm>
            <a:off x="11533977" y="6332657"/>
            <a:ext cx="551167" cy="377825"/>
          </a:xfrm>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4074404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4"/>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BINARY NUMBER</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pic>
        <p:nvPicPr>
          <p:cNvPr id="6" name="Picture 5">
            <a:extLst>
              <a:ext uri="{FF2B5EF4-FFF2-40B4-BE49-F238E27FC236}">
                <a16:creationId xmlns:a16="http://schemas.microsoft.com/office/drawing/2014/main" id="{8749E9EC-980B-3A08-7DF8-335429EAA890}"/>
              </a:ext>
            </a:extLst>
          </p:cNvPr>
          <p:cNvPicPr>
            <a:picLocks noChangeAspect="1"/>
          </p:cNvPicPr>
          <p:nvPr/>
        </p:nvPicPr>
        <p:blipFill>
          <a:blip r:embed="rId2"/>
          <a:stretch>
            <a:fillRect/>
          </a:stretch>
        </p:blipFill>
        <p:spPr>
          <a:xfrm>
            <a:off x="178055" y="2184602"/>
            <a:ext cx="11783683" cy="3818309"/>
          </a:xfrm>
          <a:prstGeom prst="rect">
            <a:avLst/>
          </a:prstGeom>
          <a:ln w="190500" cap="sq">
            <a:solidFill>
              <a:srgbClr val="00B0F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6511815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60385" y="1716657"/>
            <a:ext cx="11947585" cy="4718649"/>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590910" y="157741"/>
            <a:ext cx="10554418" cy="1456267"/>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48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HEX-TO-DECIMAL CONVERSION</a:t>
            </a:r>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437072" y="2061715"/>
            <a:ext cx="11317855" cy="4373591"/>
          </a:xfrm>
        </p:spPr>
        <p:txBody>
          <a:bodyPr anchor="t">
            <a:normAutofit/>
          </a:bodyPr>
          <a:lstStyle/>
          <a:p>
            <a:pPr marL="0" indent="0">
              <a:buNone/>
            </a:pPr>
            <a:r>
              <a:rPr lang="en-US" sz="4800" b="1" dirty="0">
                <a:ln w="9525">
                  <a:solidFill>
                    <a:schemeClr val="bg1"/>
                  </a:solidFill>
                  <a:prstDash val="solid"/>
                </a:ln>
                <a:solidFill>
                  <a:srgbClr val="FFC000"/>
                </a:solidFill>
                <a:effectLst>
                  <a:outerShdw blurRad="12700" dist="38100" dir="2700000" algn="tl" rotWithShape="0">
                    <a:schemeClr val="bg1">
                      <a:lumMod val="50000"/>
                    </a:schemeClr>
                  </a:outerShdw>
                </a:effectLst>
              </a:rPr>
              <a:t> </a:t>
            </a:r>
            <a:endParaRPr lang="en-US" sz="6000" b="1" dirty="0">
              <a:ln w="9525">
                <a:solidFill>
                  <a:schemeClr val="bg1"/>
                </a:solidFill>
                <a:prstDash val="solid"/>
              </a:ln>
              <a:solidFill>
                <a:srgbClr val="FFC000"/>
              </a:solidFill>
              <a:effectLst>
                <a:outerShdw blurRad="12700" dist="38100" dir="2700000" algn="tl" rotWithShape="0">
                  <a:schemeClr val="bg1">
                    <a:lumMod val="50000"/>
                  </a:schemeClr>
                </a:outerShdw>
              </a:effectLst>
            </a:endParaRPr>
          </a:p>
        </p:txBody>
      </p:sp>
      <p:sp>
        <p:nvSpPr>
          <p:cNvPr id="5" name="Slide Number Placeholder 4">
            <a:extLst>
              <a:ext uri="{FF2B5EF4-FFF2-40B4-BE49-F238E27FC236}">
                <a16:creationId xmlns:a16="http://schemas.microsoft.com/office/drawing/2014/main" id="{FB33294C-2B05-8A42-261F-B21E7F611614}"/>
              </a:ext>
            </a:extLst>
          </p:cNvPr>
          <p:cNvSpPr>
            <a:spLocks noGrp="1"/>
          </p:cNvSpPr>
          <p:nvPr>
            <p:ph type="sldNum" sz="quarter" idx="12"/>
          </p:nvPr>
        </p:nvSpPr>
        <p:spPr>
          <a:xfrm>
            <a:off x="11533977" y="6332657"/>
            <a:ext cx="551167" cy="377825"/>
          </a:xfrm>
        </p:spPr>
        <p:txBody>
          <a:bodyPr/>
          <a:lstStyle/>
          <a:p>
            <a:fld id="{6D22F896-40B5-4ADD-8801-0D06FADFA095}" type="slidenum">
              <a:rPr lang="en-US" smtClean="0"/>
              <a:t>40</a:t>
            </a:fld>
            <a:endParaRPr lang="en-US" dirty="0"/>
          </a:p>
        </p:txBody>
      </p:sp>
      <p:pic>
        <p:nvPicPr>
          <p:cNvPr id="9" name="Picture 8">
            <a:extLst>
              <a:ext uri="{FF2B5EF4-FFF2-40B4-BE49-F238E27FC236}">
                <a16:creationId xmlns:a16="http://schemas.microsoft.com/office/drawing/2014/main" id="{0DF818EB-8301-D466-0C70-6B5A767EC5C1}"/>
              </a:ext>
            </a:extLst>
          </p:cNvPr>
          <p:cNvPicPr>
            <a:picLocks noChangeAspect="1"/>
          </p:cNvPicPr>
          <p:nvPr/>
        </p:nvPicPr>
        <p:blipFill>
          <a:blip r:embed="rId2"/>
          <a:stretch>
            <a:fillRect/>
          </a:stretch>
        </p:blipFill>
        <p:spPr>
          <a:xfrm>
            <a:off x="966787" y="1716657"/>
            <a:ext cx="10258425" cy="4821986"/>
          </a:xfrm>
          <a:prstGeom prst="rect">
            <a:avLst/>
          </a:prstGeom>
          <a:ln w="190500" cap="sq">
            <a:solidFill>
              <a:srgbClr val="00B0F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oftRound"/>
            <a:extrusionClr>
              <a:srgbClr val="000000"/>
            </a:extrusionClr>
          </a:sp3d>
        </p:spPr>
      </p:pic>
    </p:spTree>
    <p:extLst>
      <p:ext uri="{BB962C8B-B14F-4D97-AF65-F5344CB8AC3E}">
        <p14:creationId xmlns:p14="http://schemas.microsoft.com/office/powerpoint/2010/main" val="1920671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682152"/>
            <a:ext cx="11947585" cy="5098210"/>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382434" y="1864176"/>
            <a:ext cx="11507636" cy="4373591"/>
          </a:xfrm>
        </p:spPr>
        <p:txBody>
          <a:bodyPr anchor="t">
            <a:normAutofit/>
            <a:scene3d>
              <a:camera prst="orthographicFront"/>
              <a:lightRig rig="harsh" dir="t"/>
            </a:scene3d>
            <a:sp3d prstMaterial="matte">
              <a:contourClr>
                <a:schemeClr val="bg1">
                  <a:lumMod val="65000"/>
                </a:schemeClr>
              </a:contourClr>
            </a:sp3d>
          </a:bodyPr>
          <a:lstStyle/>
          <a:p>
            <a:pPr marL="0" indent="0">
              <a:buNone/>
            </a:pPr>
            <a:r>
              <a:rPr lang="en-US" b="1" dirty="0">
                <a:ln/>
                <a:solidFill>
                  <a:schemeClr val="accent1">
                    <a:lumMod val="50000"/>
                  </a:schemeClr>
                </a:solidFill>
              </a:rPr>
              <a:t> </a:t>
            </a:r>
            <a:r>
              <a:rPr lang="en-US" sz="32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Another way to convert a hexadecimal number to its decimal equivalent is to multiply the decimal value of each hexadecimal digit by its weight and then take the sum of these products. The weights of a hexadecimal number are increasing powers of 16 (from right to left). For a 4-digit hexadecimal number, the weights are</a:t>
            </a:r>
            <a:endParaRPr lang="en-US" sz="3600" b="1" dirty="0">
              <a:ln/>
              <a:solidFill>
                <a:srgbClr val="FFC000"/>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437071" y="2145103"/>
            <a:ext cx="11317855"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3364D9E0-BDAF-AC66-6E35-D9878E708BCB}"/>
              </a:ext>
            </a:extLst>
          </p:cNvPr>
          <p:cNvPicPr>
            <a:picLocks noChangeAspect="1"/>
          </p:cNvPicPr>
          <p:nvPr/>
        </p:nvPicPr>
        <p:blipFill>
          <a:blip r:embed="rId2"/>
          <a:stretch>
            <a:fillRect/>
          </a:stretch>
        </p:blipFill>
        <p:spPr>
          <a:xfrm>
            <a:off x="3281542" y="5125116"/>
            <a:ext cx="4982564" cy="1524411"/>
          </a:xfrm>
          <a:prstGeom prst="rect">
            <a:avLst/>
          </a:prstGeom>
          <a:ln w="190500" cap="sq">
            <a:solidFill>
              <a:srgbClr val="00B05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Slide Number Placeholder 7">
            <a:extLst>
              <a:ext uri="{FF2B5EF4-FFF2-40B4-BE49-F238E27FC236}">
                <a16:creationId xmlns:a16="http://schemas.microsoft.com/office/drawing/2014/main" id="{BE59DD86-E56A-A73F-5B18-36E1935D4205}"/>
              </a:ext>
            </a:extLst>
          </p:cNvPr>
          <p:cNvSpPr>
            <a:spLocks noGrp="1"/>
          </p:cNvSpPr>
          <p:nvPr>
            <p:ph type="sldNum" sz="quarter" idx="12"/>
          </p:nvPr>
        </p:nvSpPr>
        <p:spPr>
          <a:xfrm>
            <a:off x="11614487" y="6402536"/>
            <a:ext cx="551167" cy="377825"/>
          </a:xfrm>
        </p:spPr>
        <p:txBody>
          <a:bodyPr/>
          <a:lstStyle/>
          <a:p>
            <a:fld id="{6D22F896-40B5-4ADD-8801-0D06FADFA095}" type="slidenum">
              <a:rPr lang="en-US" smtClean="0"/>
              <a:t>41</a:t>
            </a:fld>
            <a:endParaRPr lang="en-US" dirty="0"/>
          </a:p>
        </p:txBody>
      </p:sp>
      <p:sp>
        <p:nvSpPr>
          <p:cNvPr id="10" name="Title 1">
            <a:extLst>
              <a:ext uri="{FF2B5EF4-FFF2-40B4-BE49-F238E27FC236}">
                <a16:creationId xmlns:a16="http://schemas.microsoft.com/office/drawing/2014/main" id="{60009015-59AA-BAA6-8699-BED6DA8FDAF1}"/>
              </a:ext>
            </a:extLst>
          </p:cNvPr>
          <p:cNvSpPr>
            <a:spLocks noGrp="1"/>
          </p:cNvSpPr>
          <p:nvPr>
            <p:ph type="title"/>
          </p:nvPr>
        </p:nvSpPr>
        <p:spPr>
          <a:xfrm>
            <a:off x="590910" y="157741"/>
            <a:ext cx="10554418" cy="1456267"/>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48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HEX-TO-DECIMAL CONVERSION</a:t>
            </a:r>
          </a:p>
        </p:txBody>
      </p:sp>
    </p:spTree>
    <p:extLst>
      <p:ext uri="{BB962C8B-B14F-4D97-AF65-F5344CB8AC3E}">
        <p14:creationId xmlns:p14="http://schemas.microsoft.com/office/powerpoint/2010/main" val="369110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682152"/>
            <a:ext cx="11947585" cy="5098210"/>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382434" y="1864176"/>
            <a:ext cx="11507636" cy="4373591"/>
          </a:xfrm>
        </p:spPr>
        <p:txBody>
          <a:bodyPr anchor="t">
            <a:normAutofit/>
            <a:scene3d>
              <a:camera prst="orthographicFront"/>
              <a:lightRig rig="harsh" dir="t"/>
            </a:scene3d>
            <a:sp3d prstMaterial="matte">
              <a:contourClr>
                <a:schemeClr val="bg1">
                  <a:lumMod val="65000"/>
                </a:schemeClr>
              </a:contourClr>
            </a:sp3d>
          </a:bodyPr>
          <a:lstStyle/>
          <a:p>
            <a:pPr marL="0" indent="0">
              <a:buNone/>
            </a:pPr>
            <a:r>
              <a:rPr lang="en-US" b="1" dirty="0">
                <a:ln/>
                <a:solidFill>
                  <a:schemeClr val="accent1">
                    <a:lumMod val="50000"/>
                  </a:schemeClr>
                </a:solidFill>
              </a:rPr>
              <a:t> </a:t>
            </a:r>
            <a:r>
              <a:rPr lang="en-US" sz="32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 </a:t>
            </a:r>
            <a:endParaRPr lang="en-US" sz="3600" b="1" dirty="0">
              <a:ln/>
              <a:solidFill>
                <a:srgbClr val="FFC000"/>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437071" y="2145103"/>
            <a:ext cx="11317855"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sp>
        <p:nvSpPr>
          <p:cNvPr id="8" name="Slide Number Placeholder 7">
            <a:extLst>
              <a:ext uri="{FF2B5EF4-FFF2-40B4-BE49-F238E27FC236}">
                <a16:creationId xmlns:a16="http://schemas.microsoft.com/office/drawing/2014/main" id="{BE59DD86-E56A-A73F-5B18-36E1935D4205}"/>
              </a:ext>
            </a:extLst>
          </p:cNvPr>
          <p:cNvSpPr>
            <a:spLocks noGrp="1"/>
          </p:cNvSpPr>
          <p:nvPr>
            <p:ph type="sldNum" sz="quarter" idx="12"/>
          </p:nvPr>
        </p:nvSpPr>
        <p:spPr>
          <a:xfrm>
            <a:off x="11614487" y="6402536"/>
            <a:ext cx="551167" cy="377825"/>
          </a:xfrm>
        </p:spPr>
        <p:txBody>
          <a:bodyPr/>
          <a:lstStyle/>
          <a:p>
            <a:fld id="{6D22F896-40B5-4ADD-8801-0D06FADFA095}" type="slidenum">
              <a:rPr lang="en-US" smtClean="0"/>
              <a:t>42</a:t>
            </a:fld>
            <a:endParaRPr lang="en-US" dirty="0"/>
          </a:p>
        </p:txBody>
      </p:sp>
      <p:sp>
        <p:nvSpPr>
          <p:cNvPr id="10" name="Title 1">
            <a:extLst>
              <a:ext uri="{FF2B5EF4-FFF2-40B4-BE49-F238E27FC236}">
                <a16:creationId xmlns:a16="http://schemas.microsoft.com/office/drawing/2014/main" id="{60009015-59AA-BAA6-8699-BED6DA8FDAF1}"/>
              </a:ext>
            </a:extLst>
          </p:cNvPr>
          <p:cNvSpPr>
            <a:spLocks noGrp="1"/>
          </p:cNvSpPr>
          <p:nvPr>
            <p:ph type="title"/>
          </p:nvPr>
        </p:nvSpPr>
        <p:spPr>
          <a:xfrm>
            <a:off x="590910" y="157741"/>
            <a:ext cx="10554418" cy="1456267"/>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48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HEX-TO-DECIMAL CONVERSION</a:t>
            </a:r>
          </a:p>
        </p:txBody>
      </p:sp>
      <p:pic>
        <p:nvPicPr>
          <p:cNvPr id="2" name="Picture 1">
            <a:extLst>
              <a:ext uri="{FF2B5EF4-FFF2-40B4-BE49-F238E27FC236}">
                <a16:creationId xmlns:a16="http://schemas.microsoft.com/office/drawing/2014/main" id="{B1F8C52F-9247-53D5-09B0-931E3DDF5922}"/>
              </a:ext>
            </a:extLst>
          </p:cNvPr>
          <p:cNvPicPr>
            <a:picLocks noChangeAspect="1"/>
          </p:cNvPicPr>
          <p:nvPr/>
        </p:nvPicPr>
        <p:blipFill>
          <a:blip r:embed="rId2"/>
          <a:stretch>
            <a:fillRect/>
          </a:stretch>
        </p:blipFill>
        <p:spPr>
          <a:xfrm>
            <a:off x="1112905" y="1798608"/>
            <a:ext cx="10344150" cy="4865297"/>
          </a:xfrm>
          <a:prstGeom prst="rect">
            <a:avLst/>
          </a:prstGeom>
          <a:ln w="190500" cap="sq">
            <a:solidFill>
              <a:schemeClr val="accent5">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oftRound"/>
            <a:extrusionClr>
              <a:srgbClr val="000000"/>
            </a:extrusionClr>
          </a:sp3d>
        </p:spPr>
      </p:pic>
    </p:spTree>
    <p:extLst>
      <p:ext uri="{BB962C8B-B14F-4D97-AF65-F5344CB8AC3E}">
        <p14:creationId xmlns:p14="http://schemas.microsoft.com/office/powerpoint/2010/main" val="2779500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682152"/>
            <a:ext cx="11947585" cy="5098210"/>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382434" y="1864176"/>
            <a:ext cx="11507636" cy="4373591"/>
          </a:xfrm>
        </p:spPr>
        <p:txBody>
          <a:bodyPr anchor="t">
            <a:normAutofit/>
            <a:scene3d>
              <a:camera prst="orthographicFront"/>
              <a:lightRig rig="harsh" dir="t"/>
            </a:scene3d>
            <a:sp3d prstMaterial="matte">
              <a:contourClr>
                <a:schemeClr val="bg1">
                  <a:lumMod val="65000"/>
                </a:schemeClr>
              </a:contourClr>
            </a:sp3d>
          </a:bodyPr>
          <a:lstStyle/>
          <a:p>
            <a:pPr marL="0" indent="0">
              <a:buNone/>
            </a:pPr>
            <a:r>
              <a:rPr lang="en-US" b="1" dirty="0">
                <a:ln/>
                <a:solidFill>
                  <a:schemeClr val="accent1">
                    <a:lumMod val="50000"/>
                  </a:schemeClr>
                </a:solidFill>
              </a:rPr>
              <a:t> </a:t>
            </a:r>
            <a:r>
              <a:rPr lang="en-US" sz="36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Repeated division of a decimal number by 16 will produce the equivalent hexadecimal number, formed by the remainders of the divisions. The first remainder produced is the least significant digit (LSD). Each successive division by 16 yields a remainder that becomes a digit in the equivalent hexadecimal number.</a:t>
            </a:r>
            <a:endParaRPr lang="en-US" sz="40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endParaRPr>
          </a:p>
          <a:p>
            <a:pPr marL="0" indent="0">
              <a:buNone/>
            </a:pPr>
            <a:endParaRPr lang="en-US" sz="3600" b="1" dirty="0">
              <a:ln/>
              <a:solidFill>
                <a:srgbClr val="FFC000"/>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437071" y="2145103"/>
            <a:ext cx="11317855"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sp>
        <p:nvSpPr>
          <p:cNvPr id="8" name="Slide Number Placeholder 7">
            <a:extLst>
              <a:ext uri="{FF2B5EF4-FFF2-40B4-BE49-F238E27FC236}">
                <a16:creationId xmlns:a16="http://schemas.microsoft.com/office/drawing/2014/main" id="{BE59DD86-E56A-A73F-5B18-36E1935D4205}"/>
              </a:ext>
            </a:extLst>
          </p:cNvPr>
          <p:cNvSpPr>
            <a:spLocks noGrp="1"/>
          </p:cNvSpPr>
          <p:nvPr>
            <p:ph type="sldNum" sz="quarter" idx="12"/>
          </p:nvPr>
        </p:nvSpPr>
        <p:spPr>
          <a:xfrm>
            <a:off x="11614487" y="6402536"/>
            <a:ext cx="551167" cy="377825"/>
          </a:xfrm>
        </p:spPr>
        <p:txBody>
          <a:bodyPr/>
          <a:lstStyle/>
          <a:p>
            <a:fld id="{6D22F896-40B5-4ADD-8801-0D06FADFA095}" type="slidenum">
              <a:rPr lang="en-US" smtClean="0"/>
              <a:t>43</a:t>
            </a:fld>
            <a:endParaRPr lang="en-US" dirty="0"/>
          </a:p>
        </p:txBody>
      </p:sp>
      <p:sp>
        <p:nvSpPr>
          <p:cNvPr id="10" name="Title 1">
            <a:extLst>
              <a:ext uri="{FF2B5EF4-FFF2-40B4-BE49-F238E27FC236}">
                <a16:creationId xmlns:a16="http://schemas.microsoft.com/office/drawing/2014/main" id="{60009015-59AA-BAA6-8699-BED6DA8FDAF1}"/>
              </a:ext>
            </a:extLst>
          </p:cNvPr>
          <p:cNvSpPr>
            <a:spLocks noGrp="1"/>
          </p:cNvSpPr>
          <p:nvPr>
            <p:ph type="title"/>
          </p:nvPr>
        </p:nvSpPr>
        <p:spPr>
          <a:xfrm>
            <a:off x="590910" y="157741"/>
            <a:ext cx="10554418" cy="1456267"/>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48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DECIMAL-TO-HEX CONVERSION</a:t>
            </a:r>
          </a:p>
        </p:txBody>
      </p:sp>
    </p:spTree>
    <p:extLst>
      <p:ext uri="{BB962C8B-B14F-4D97-AF65-F5344CB8AC3E}">
        <p14:creationId xmlns:p14="http://schemas.microsoft.com/office/powerpoint/2010/main" val="5870099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431985"/>
            <a:ext cx="11947585" cy="5348377"/>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382434" y="1864176"/>
            <a:ext cx="11507636" cy="4373591"/>
          </a:xfrm>
        </p:spPr>
        <p:txBody>
          <a:bodyPr anchor="t">
            <a:normAutofit/>
            <a:scene3d>
              <a:camera prst="orthographicFront"/>
              <a:lightRig rig="harsh" dir="t"/>
            </a:scene3d>
            <a:sp3d prstMaterial="matte">
              <a:contourClr>
                <a:schemeClr val="bg1">
                  <a:lumMod val="65000"/>
                </a:schemeClr>
              </a:contourClr>
            </a:sp3d>
          </a:bodyPr>
          <a:lstStyle/>
          <a:p>
            <a:pPr marL="0" indent="0">
              <a:buNone/>
            </a:pPr>
            <a:r>
              <a:rPr lang="en-US" b="1" dirty="0">
                <a:ln/>
                <a:solidFill>
                  <a:schemeClr val="accent1">
                    <a:lumMod val="50000"/>
                  </a:schemeClr>
                </a:solidFill>
              </a:rPr>
              <a:t> </a:t>
            </a:r>
            <a:r>
              <a:rPr lang="en-US" sz="36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 </a:t>
            </a:r>
            <a:endParaRPr lang="en-US" sz="40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endParaRPr>
          </a:p>
          <a:p>
            <a:pPr marL="0" indent="0">
              <a:buNone/>
            </a:pPr>
            <a:endParaRPr lang="en-US" sz="3600" b="1" dirty="0">
              <a:ln/>
              <a:solidFill>
                <a:srgbClr val="FFC000"/>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437071" y="2145103"/>
            <a:ext cx="11317855"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sp>
        <p:nvSpPr>
          <p:cNvPr id="8" name="Slide Number Placeholder 7">
            <a:extLst>
              <a:ext uri="{FF2B5EF4-FFF2-40B4-BE49-F238E27FC236}">
                <a16:creationId xmlns:a16="http://schemas.microsoft.com/office/drawing/2014/main" id="{BE59DD86-E56A-A73F-5B18-36E1935D4205}"/>
              </a:ext>
            </a:extLst>
          </p:cNvPr>
          <p:cNvSpPr>
            <a:spLocks noGrp="1"/>
          </p:cNvSpPr>
          <p:nvPr>
            <p:ph type="sldNum" sz="quarter" idx="12"/>
          </p:nvPr>
        </p:nvSpPr>
        <p:spPr>
          <a:xfrm>
            <a:off x="11614487" y="6402536"/>
            <a:ext cx="551167" cy="377825"/>
          </a:xfrm>
        </p:spPr>
        <p:txBody>
          <a:bodyPr/>
          <a:lstStyle/>
          <a:p>
            <a:fld id="{6D22F896-40B5-4ADD-8801-0D06FADFA095}" type="slidenum">
              <a:rPr lang="en-US" smtClean="0"/>
              <a:t>44</a:t>
            </a:fld>
            <a:endParaRPr lang="en-US" dirty="0"/>
          </a:p>
        </p:txBody>
      </p:sp>
      <p:sp>
        <p:nvSpPr>
          <p:cNvPr id="10" name="Title 1">
            <a:extLst>
              <a:ext uri="{FF2B5EF4-FFF2-40B4-BE49-F238E27FC236}">
                <a16:creationId xmlns:a16="http://schemas.microsoft.com/office/drawing/2014/main" id="{60009015-59AA-BAA6-8699-BED6DA8FDAF1}"/>
              </a:ext>
            </a:extLst>
          </p:cNvPr>
          <p:cNvSpPr>
            <a:spLocks noGrp="1"/>
          </p:cNvSpPr>
          <p:nvPr>
            <p:ph type="title"/>
          </p:nvPr>
        </p:nvSpPr>
        <p:spPr>
          <a:xfrm>
            <a:off x="590910" y="157741"/>
            <a:ext cx="10554418" cy="1456267"/>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48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DECIMAL-TO-HEX CONVERSION</a:t>
            </a:r>
          </a:p>
        </p:txBody>
      </p:sp>
      <p:pic>
        <p:nvPicPr>
          <p:cNvPr id="7" name="Picture 6">
            <a:extLst>
              <a:ext uri="{FF2B5EF4-FFF2-40B4-BE49-F238E27FC236}">
                <a16:creationId xmlns:a16="http://schemas.microsoft.com/office/drawing/2014/main" id="{0E160165-8180-7A20-DFA1-A28F3C8E449C}"/>
              </a:ext>
            </a:extLst>
          </p:cNvPr>
          <p:cNvPicPr>
            <a:picLocks noChangeAspect="1"/>
          </p:cNvPicPr>
          <p:nvPr/>
        </p:nvPicPr>
        <p:blipFill>
          <a:blip r:embed="rId2"/>
          <a:stretch>
            <a:fillRect/>
          </a:stretch>
        </p:blipFill>
        <p:spPr>
          <a:xfrm>
            <a:off x="943150" y="1661812"/>
            <a:ext cx="10386204" cy="4929636"/>
          </a:xfrm>
          <a:prstGeom prst="rect">
            <a:avLst/>
          </a:prstGeom>
          <a:ln w="190500" cap="sq">
            <a:solidFill>
              <a:srgbClr val="00B0F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oftRound"/>
            <a:extrusionClr>
              <a:srgbClr val="000000"/>
            </a:extrusionClr>
          </a:sp3d>
        </p:spPr>
      </p:pic>
    </p:spTree>
    <p:extLst>
      <p:ext uri="{BB962C8B-B14F-4D97-AF65-F5344CB8AC3E}">
        <p14:creationId xmlns:p14="http://schemas.microsoft.com/office/powerpoint/2010/main" val="19187850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682152"/>
            <a:ext cx="11947585" cy="5098210"/>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382434" y="1864176"/>
            <a:ext cx="11507636" cy="4373591"/>
          </a:xfrm>
        </p:spPr>
        <p:txBody>
          <a:bodyPr anchor="t">
            <a:normAutofit/>
            <a:scene3d>
              <a:camera prst="orthographicFront"/>
              <a:lightRig rig="harsh" dir="t"/>
            </a:scene3d>
            <a:sp3d prstMaterial="matte">
              <a:contourClr>
                <a:schemeClr val="bg1">
                  <a:lumMod val="65000"/>
                </a:schemeClr>
              </a:contourClr>
            </a:sp3d>
          </a:bodyPr>
          <a:lstStyle/>
          <a:p>
            <a:pPr marL="0" indent="0">
              <a:buNone/>
            </a:pPr>
            <a:r>
              <a:rPr lang="en-US" b="1" dirty="0">
                <a:ln/>
                <a:solidFill>
                  <a:schemeClr val="accent1">
                    <a:lumMod val="50000"/>
                  </a:schemeClr>
                </a:solidFill>
              </a:rPr>
              <a:t> </a:t>
            </a:r>
            <a:r>
              <a:rPr lang="en-US" sz="40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In the following example, the number 655</a:t>
            </a:r>
            <a:r>
              <a:rPr lang="en-US" sz="4000" b="1" baseline="-25000"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10</a:t>
            </a:r>
            <a:r>
              <a:rPr lang="en-US" sz="40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 is converted into hexadecimal. </a:t>
            </a:r>
            <a:endParaRPr lang="en-US" sz="3600" b="1" dirty="0">
              <a:solidFill>
                <a:srgbClr val="FFC000"/>
              </a:solidFill>
              <a:latin typeface="Comic Sans MS" panose="030F0702030302020204" pitchFamily="66" charset="0"/>
            </a:endParaRPr>
          </a:p>
          <a:p>
            <a:pPr marL="0" indent="0">
              <a:buNone/>
            </a:pPr>
            <a:endParaRPr lang="en-US" sz="3600" b="1" dirty="0">
              <a:ln/>
              <a:solidFill>
                <a:srgbClr val="FFC000"/>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437071" y="2145103"/>
            <a:ext cx="11317855"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sp>
        <p:nvSpPr>
          <p:cNvPr id="8" name="Slide Number Placeholder 7">
            <a:extLst>
              <a:ext uri="{FF2B5EF4-FFF2-40B4-BE49-F238E27FC236}">
                <a16:creationId xmlns:a16="http://schemas.microsoft.com/office/drawing/2014/main" id="{BE59DD86-E56A-A73F-5B18-36E1935D4205}"/>
              </a:ext>
            </a:extLst>
          </p:cNvPr>
          <p:cNvSpPr>
            <a:spLocks noGrp="1"/>
          </p:cNvSpPr>
          <p:nvPr>
            <p:ph type="sldNum" sz="quarter" idx="12"/>
          </p:nvPr>
        </p:nvSpPr>
        <p:spPr>
          <a:xfrm>
            <a:off x="11614487" y="6402536"/>
            <a:ext cx="551167" cy="377825"/>
          </a:xfrm>
        </p:spPr>
        <p:txBody>
          <a:bodyPr/>
          <a:lstStyle/>
          <a:p>
            <a:fld id="{6D22F896-40B5-4ADD-8801-0D06FADFA095}" type="slidenum">
              <a:rPr lang="en-US" smtClean="0"/>
              <a:t>45</a:t>
            </a:fld>
            <a:endParaRPr lang="en-US" dirty="0"/>
          </a:p>
        </p:txBody>
      </p:sp>
      <p:sp>
        <p:nvSpPr>
          <p:cNvPr id="10" name="Title 1">
            <a:extLst>
              <a:ext uri="{FF2B5EF4-FFF2-40B4-BE49-F238E27FC236}">
                <a16:creationId xmlns:a16="http://schemas.microsoft.com/office/drawing/2014/main" id="{60009015-59AA-BAA6-8699-BED6DA8FDAF1}"/>
              </a:ext>
            </a:extLst>
          </p:cNvPr>
          <p:cNvSpPr>
            <a:spLocks noGrp="1"/>
          </p:cNvSpPr>
          <p:nvPr>
            <p:ph type="title"/>
          </p:nvPr>
        </p:nvSpPr>
        <p:spPr>
          <a:xfrm>
            <a:off x="590910" y="157741"/>
            <a:ext cx="10554418" cy="1456267"/>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48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DECIMAL-TO-HEX CONVERSION</a:t>
            </a:r>
          </a:p>
        </p:txBody>
      </p:sp>
      <p:pic>
        <p:nvPicPr>
          <p:cNvPr id="2" name="Picture 1">
            <a:extLst>
              <a:ext uri="{FF2B5EF4-FFF2-40B4-BE49-F238E27FC236}">
                <a16:creationId xmlns:a16="http://schemas.microsoft.com/office/drawing/2014/main" id="{E82B1716-ED2B-15FE-320E-869210BFE59D}"/>
              </a:ext>
            </a:extLst>
          </p:cNvPr>
          <p:cNvPicPr>
            <a:picLocks noChangeAspect="1"/>
          </p:cNvPicPr>
          <p:nvPr/>
        </p:nvPicPr>
        <p:blipFill>
          <a:blip r:embed="rId2"/>
          <a:stretch>
            <a:fillRect/>
          </a:stretch>
        </p:blipFill>
        <p:spPr>
          <a:xfrm>
            <a:off x="2107806" y="3429000"/>
            <a:ext cx="8356036" cy="3203477"/>
          </a:xfrm>
          <a:prstGeom prst="rect">
            <a:avLst/>
          </a:prstGeom>
          <a:ln w="190500" cap="sq">
            <a:solidFill>
              <a:srgbClr val="00B05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oftRound"/>
            <a:extrusionClr>
              <a:srgbClr val="000000"/>
            </a:extrusionClr>
          </a:sp3d>
        </p:spPr>
      </p:pic>
    </p:spTree>
    <p:extLst>
      <p:ext uri="{BB962C8B-B14F-4D97-AF65-F5344CB8AC3E}">
        <p14:creationId xmlns:p14="http://schemas.microsoft.com/office/powerpoint/2010/main" val="4532522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686306"/>
            <a:ext cx="11947585" cy="5094055"/>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685802" y="230039"/>
            <a:ext cx="10131425" cy="1456267"/>
          </a:xfrm>
        </p:spPr>
        <p:txBody>
          <a:bodyPr>
            <a:normAutofit/>
            <a:scene3d>
              <a:camera prst="orthographicFront"/>
              <a:lightRig rig="soft" dir="t">
                <a:rot lat="0" lon="0" rev="15600000"/>
              </a:lightRig>
            </a:scene3d>
            <a:sp3d extrusionH="57150" prstMaterial="softEdge">
              <a:bevelT w="25400" h="38100"/>
            </a:sp3d>
          </a:bodyPr>
          <a:lstStyle/>
          <a:p>
            <a:r>
              <a:rPr lang="en-US" sz="4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HEXADECIMAL ADDITION</a:t>
            </a:r>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301926" y="2234242"/>
            <a:ext cx="11507636" cy="4373591"/>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marL="0" indent="0">
              <a:buNone/>
            </a:pPr>
            <a:r>
              <a:rPr lang="en-US" b="1" dirty="0">
                <a:ln/>
                <a:solidFill>
                  <a:schemeClr val="accent1">
                    <a:lumMod val="50000"/>
                  </a:schemeClr>
                </a:solidFill>
              </a:rPr>
              <a:t> </a:t>
            </a:r>
            <a:r>
              <a:rPr lang="en-US" b="1" dirty="0">
                <a:solidFill>
                  <a:srgbClr val="002060"/>
                </a:solidFill>
              </a:rPr>
              <a:t> </a:t>
            </a:r>
          </a:p>
          <a:p>
            <a:pPr marL="0" indent="0">
              <a:buNone/>
            </a:pPr>
            <a:r>
              <a:rPr lang="en-US" sz="3200" b="1" dirty="0">
                <a:solidFill>
                  <a:srgbClr val="002060"/>
                </a:solidFill>
              </a:rPr>
              <a:t> </a:t>
            </a:r>
            <a:endParaRPr lang="en-US" sz="3600" b="1" dirty="0">
              <a:ln/>
              <a:solidFill>
                <a:srgbClr val="002060"/>
              </a:solidFill>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437071" y="2145103"/>
            <a:ext cx="11317855"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pic>
        <p:nvPicPr>
          <p:cNvPr id="7" name="Picture 6">
            <a:extLst>
              <a:ext uri="{FF2B5EF4-FFF2-40B4-BE49-F238E27FC236}">
                <a16:creationId xmlns:a16="http://schemas.microsoft.com/office/drawing/2014/main" id="{F9AD21DA-69A7-285B-3EC5-CEBB742C4FAF}"/>
              </a:ext>
            </a:extLst>
          </p:cNvPr>
          <p:cNvPicPr>
            <a:picLocks noChangeAspect="1"/>
          </p:cNvPicPr>
          <p:nvPr/>
        </p:nvPicPr>
        <p:blipFill>
          <a:blip r:embed="rId2"/>
          <a:stretch>
            <a:fillRect/>
          </a:stretch>
        </p:blipFill>
        <p:spPr>
          <a:xfrm>
            <a:off x="685802" y="2062681"/>
            <a:ext cx="10913581" cy="4373591"/>
          </a:xfrm>
          <a:prstGeom prst="rect">
            <a:avLst/>
          </a:prstGeom>
          <a:ln w="190500" cap="sq">
            <a:solidFill>
              <a:srgbClr val="0070C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oftRound"/>
            <a:extrusionClr>
              <a:srgbClr val="000000"/>
            </a:extrusionClr>
          </a:sp3d>
        </p:spPr>
      </p:pic>
      <p:sp>
        <p:nvSpPr>
          <p:cNvPr id="9" name="Slide Number Placeholder 8">
            <a:extLst>
              <a:ext uri="{FF2B5EF4-FFF2-40B4-BE49-F238E27FC236}">
                <a16:creationId xmlns:a16="http://schemas.microsoft.com/office/drawing/2014/main" id="{63FFE1B7-3D07-4814-6FCA-3A22B6C321D0}"/>
              </a:ext>
            </a:extLst>
          </p:cNvPr>
          <p:cNvSpPr>
            <a:spLocks noGrp="1"/>
          </p:cNvSpPr>
          <p:nvPr>
            <p:ph type="sldNum" sz="quarter" idx="12"/>
          </p:nvPr>
        </p:nvSpPr>
        <p:spPr>
          <a:xfrm>
            <a:off x="11438114" y="6401569"/>
            <a:ext cx="551167" cy="377825"/>
          </a:xfrm>
        </p:spPr>
        <p:txBody>
          <a:bodyPr/>
          <a:lstStyle/>
          <a:p>
            <a:fld id="{6D22F896-40B5-4ADD-8801-0D06FADFA095}" type="slidenum">
              <a:rPr lang="en-US" smtClean="0"/>
              <a:t>46</a:t>
            </a:fld>
            <a:endParaRPr lang="en-US" dirty="0"/>
          </a:p>
        </p:txBody>
      </p:sp>
    </p:spTree>
    <p:extLst>
      <p:ext uri="{BB962C8B-B14F-4D97-AF65-F5344CB8AC3E}">
        <p14:creationId xmlns:p14="http://schemas.microsoft.com/office/powerpoint/2010/main" val="21704871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686306"/>
            <a:ext cx="11947585" cy="5094055"/>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685802" y="230039"/>
            <a:ext cx="10131425" cy="1456267"/>
          </a:xfrm>
        </p:spPr>
        <p:txBody>
          <a:bodyPr>
            <a:normAutofit/>
            <a:scene3d>
              <a:camera prst="orthographicFront"/>
              <a:lightRig rig="soft" dir="t">
                <a:rot lat="0" lon="0" rev="15600000"/>
              </a:lightRig>
            </a:scene3d>
            <a:sp3d extrusionH="57150" prstMaterial="softEdge">
              <a:bevelT w="25400" h="38100"/>
            </a:sp3d>
          </a:bodyPr>
          <a:lstStyle/>
          <a:p>
            <a:r>
              <a:rPr lang="en-US" sz="4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HEXADECIMAL ADDITION</a:t>
            </a:r>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301926" y="2234242"/>
            <a:ext cx="11507636" cy="4373591"/>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marL="0" indent="0">
              <a:buNone/>
            </a:pPr>
            <a:r>
              <a:rPr lang="en-US" b="1" dirty="0">
                <a:ln/>
                <a:solidFill>
                  <a:schemeClr val="accent1">
                    <a:lumMod val="50000"/>
                  </a:schemeClr>
                </a:solidFill>
              </a:rPr>
              <a:t> </a:t>
            </a:r>
            <a:r>
              <a:rPr lang="en-US" b="1" dirty="0">
                <a:solidFill>
                  <a:srgbClr val="002060"/>
                </a:solidFill>
              </a:rPr>
              <a:t> </a:t>
            </a:r>
          </a:p>
          <a:p>
            <a:pPr marL="0" indent="0">
              <a:buNone/>
            </a:pPr>
            <a:r>
              <a:rPr lang="en-US" sz="3200" b="1" dirty="0">
                <a:solidFill>
                  <a:srgbClr val="002060"/>
                </a:solidFill>
              </a:rPr>
              <a:t> </a:t>
            </a:r>
            <a:endParaRPr lang="en-US" sz="3600" b="1" dirty="0">
              <a:ln/>
              <a:solidFill>
                <a:srgbClr val="002060"/>
              </a:solidFill>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437071" y="2145103"/>
            <a:ext cx="11317855"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sp>
        <p:nvSpPr>
          <p:cNvPr id="9" name="Slide Number Placeholder 8">
            <a:extLst>
              <a:ext uri="{FF2B5EF4-FFF2-40B4-BE49-F238E27FC236}">
                <a16:creationId xmlns:a16="http://schemas.microsoft.com/office/drawing/2014/main" id="{63FFE1B7-3D07-4814-6FCA-3A22B6C321D0}"/>
              </a:ext>
            </a:extLst>
          </p:cNvPr>
          <p:cNvSpPr>
            <a:spLocks noGrp="1"/>
          </p:cNvSpPr>
          <p:nvPr>
            <p:ph type="sldNum" sz="quarter" idx="12"/>
          </p:nvPr>
        </p:nvSpPr>
        <p:spPr>
          <a:xfrm>
            <a:off x="11438114" y="6316272"/>
            <a:ext cx="551167" cy="377825"/>
          </a:xfrm>
        </p:spPr>
        <p:txBody>
          <a:bodyPr/>
          <a:lstStyle/>
          <a:p>
            <a:fld id="{6D22F896-40B5-4ADD-8801-0D06FADFA095}" type="slidenum">
              <a:rPr lang="en-US" smtClean="0"/>
              <a:t>47</a:t>
            </a:fld>
            <a:endParaRPr lang="en-US" dirty="0"/>
          </a:p>
        </p:txBody>
      </p:sp>
      <p:pic>
        <p:nvPicPr>
          <p:cNvPr id="8" name="Picture 7">
            <a:extLst>
              <a:ext uri="{FF2B5EF4-FFF2-40B4-BE49-F238E27FC236}">
                <a16:creationId xmlns:a16="http://schemas.microsoft.com/office/drawing/2014/main" id="{6820051D-DB47-314A-2D9B-20F17E6F1A29}"/>
              </a:ext>
            </a:extLst>
          </p:cNvPr>
          <p:cNvPicPr>
            <a:picLocks noChangeAspect="1"/>
          </p:cNvPicPr>
          <p:nvPr/>
        </p:nvPicPr>
        <p:blipFill>
          <a:blip r:embed="rId2"/>
          <a:stretch>
            <a:fillRect/>
          </a:stretch>
        </p:blipFill>
        <p:spPr>
          <a:xfrm>
            <a:off x="604702" y="2280198"/>
            <a:ext cx="10982592" cy="3762106"/>
          </a:xfrm>
          <a:prstGeom prst="rect">
            <a:avLst/>
          </a:prstGeom>
          <a:ln w="190500" cap="sq">
            <a:solidFill>
              <a:schemeClr val="accent3">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oftRound"/>
            <a:extrusionClr>
              <a:srgbClr val="000000"/>
            </a:extrusionClr>
          </a:sp3d>
        </p:spPr>
      </p:pic>
    </p:spTree>
    <p:extLst>
      <p:ext uri="{BB962C8B-B14F-4D97-AF65-F5344CB8AC3E}">
        <p14:creationId xmlns:p14="http://schemas.microsoft.com/office/powerpoint/2010/main" val="3526806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686306"/>
            <a:ext cx="11947585" cy="5094055"/>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685802" y="230039"/>
            <a:ext cx="10131425" cy="1456267"/>
          </a:xfrm>
        </p:spPr>
        <p:txBody>
          <a:bodyPr>
            <a:normAutofit/>
            <a:scene3d>
              <a:camera prst="orthographicFront"/>
              <a:lightRig rig="soft" dir="t">
                <a:rot lat="0" lon="0" rev="15600000"/>
              </a:lightRig>
            </a:scene3d>
            <a:sp3d extrusionH="57150" prstMaterial="softEdge">
              <a:bevelT w="25400" h="38100"/>
            </a:sp3d>
          </a:bodyPr>
          <a:lstStyle/>
          <a:p>
            <a:r>
              <a:rPr lang="en-US" sz="4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HEXADECIMAL ADDITION</a:t>
            </a:r>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301926" y="2234242"/>
            <a:ext cx="11507636" cy="4373591"/>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marL="0" indent="0">
              <a:buNone/>
            </a:pPr>
            <a:r>
              <a:rPr lang="en-US" b="1" dirty="0">
                <a:ln/>
                <a:solidFill>
                  <a:schemeClr val="accent1">
                    <a:lumMod val="50000"/>
                  </a:schemeClr>
                </a:solidFill>
              </a:rPr>
              <a:t> </a:t>
            </a:r>
            <a:r>
              <a:rPr lang="en-US" b="1" dirty="0">
                <a:solidFill>
                  <a:srgbClr val="002060"/>
                </a:solidFill>
              </a:rPr>
              <a:t> </a:t>
            </a:r>
          </a:p>
          <a:p>
            <a:pPr marL="0" indent="0">
              <a:buNone/>
            </a:pPr>
            <a:r>
              <a:rPr lang="en-US" sz="3200" b="1" dirty="0">
                <a:solidFill>
                  <a:srgbClr val="002060"/>
                </a:solidFill>
              </a:rPr>
              <a:t> </a:t>
            </a:r>
            <a:endParaRPr lang="en-US" sz="3600" b="1" dirty="0">
              <a:ln/>
              <a:solidFill>
                <a:srgbClr val="002060"/>
              </a:solidFill>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437071" y="2145103"/>
            <a:ext cx="11317855"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sp>
        <p:nvSpPr>
          <p:cNvPr id="9" name="Slide Number Placeholder 8">
            <a:extLst>
              <a:ext uri="{FF2B5EF4-FFF2-40B4-BE49-F238E27FC236}">
                <a16:creationId xmlns:a16="http://schemas.microsoft.com/office/drawing/2014/main" id="{63FFE1B7-3D07-4814-6FCA-3A22B6C321D0}"/>
              </a:ext>
            </a:extLst>
          </p:cNvPr>
          <p:cNvSpPr>
            <a:spLocks noGrp="1"/>
          </p:cNvSpPr>
          <p:nvPr>
            <p:ph type="sldNum" sz="quarter" idx="12"/>
          </p:nvPr>
        </p:nvSpPr>
        <p:spPr>
          <a:xfrm>
            <a:off x="11438114" y="6316272"/>
            <a:ext cx="551167" cy="377825"/>
          </a:xfrm>
        </p:spPr>
        <p:txBody>
          <a:bodyPr/>
          <a:lstStyle/>
          <a:p>
            <a:fld id="{6D22F896-40B5-4ADD-8801-0D06FADFA095}" type="slidenum">
              <a:rPr lang="en-US" smtClean="0"/>
              <a:t>48</a:t>
            </a:fld>
            <a:endParaRPr lang="en-US" dirty="0"/>
          </a:p>
        </p:txBody>
      </p:sp>
      <p:pic>
        <p:nvPicPr>
          <p:cNvPr id="7" name="Picture 6">
            <a:extLst>
              <a:ext uri="{FF2B5EF4-FFF2-40B4-BE49-F238E27FC236}">
                <a16:creationId xmlns:a16="http://schemas.microsoft.com/office/drawing/2014/main" id="{90D6C9D7-12E9-4429-3C12-8E8E9F06F0EB}"/>
              </a:ext>
            </a:extLst>
          </p:cNvPr>
          <p:cNvPicPr>
            <a:picLocks noChangeAspect="1"/>
          </p:cNvPicPr>
          <p:nvPr/>
        </p:nvPicPr>
        <p:blipFill>
          <a:blip r:embed="rId2"/>
          <a:stretch>
            <a:fillRect/>
          </a:stretch>
        </p:blipFill>
        <p:spPr>
          <a:xfrm>
            <a:off x="709612" y="1765271"/>
            <a:ext cx="10772775" cy="4842562"/>
          </a:xfrm>
          <a:prstGeom prst="rect">
            <a:avLst/>
          </a:prstGeom>
          <a:ln w="190500" cap="sq">
            <a:solidFill>
              <a:schemeClr val="accent4">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oftRound"/>
            <a:extrusionClr>
              <a:srgbClr val="000000"/>
            </a:extrusionClr>
          </a:sp3d>
        </p:spPr>
      </p:pic>
    </p:spTree>
    <p:extLst>
      <p:ext uri="{BB962C8B-B14F-4D97-AF65-F5344CB8AC3E}">
        <p14:creationId xmlns:p14="http://schemas.microsoft.com/office/powerpoint/2010/main" val="35140005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686306"/>
            <a:ext cx="11947585" cy="5094055"/>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685802" y="230039"/>
            <a:ext cx="10131425" cy="1456267"/>
          </a:xfrm>
        </p:spPr>
        <p:txBody>
          <a:bodyPr>
            <a:normAutofit/>
            <a:scene3d>
              <a:camera prst="orthographicFront"/>
              <a:lightRig rig="soft" dir="t">
                <a:rot lat="0" lon="0" rev="15600000"/>
              </a:lightRig>
            </a:scene3d>
            <a:sp3d extrusionH="57150" prstMaterial="softEdge">
              <a:bevelT w="25400" h="38100"/>
            </a:sp3d>
          </a:bodyPr>
          <a:lstStyle/>
          <a:p>
            <a:r>
              <a:rPr lang="en-US" sz="4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HEXADECIMAL ADDITION</a:t>
            </a:r>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301926" y="2234242"/>
            <a:ext cx="11507636" cy="4373591"/>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marL="0" indent="0">
              <a:buNone/>
            </a:pPr>
            <a:r>
              <a:rPr lang="en-US" b="1" dirty="0">
                <a:ln/>
                <a:solidFill>
                  <a:schemeClr val="accent1">
                    <a:lumMod val="50000"/>
                  </a:schemeClr>
                </a:solidFill>
              </a:rPr>
              <a:t> </a:t>
            </a:r>
            <a:r>
              <a:rPr lang="en-US" b="1" dirty="0">
                <a:solidFill>
                  <a:srgbClr val="002060"/>
                </a:solidFill>
              </a:rPr>
              <a:t> </a:t>
            </a:r>
          </a:p>
          <a:p>
            <a:pPr marL="0" indent="0">
              <a:buNone/>
            </a:pPr>
            <a:r>
              <a:rPr lang="en-US" sz="3200" b="1" dirty="0">
                <a:solidFill>
                  <a:srgbClr val="002060"/>
                </a:solidFill>
              </a:rPr>
              <a:t> </a:t>
            </a:r>
            <a:endParaRPr lang="en-US" sz="3600" b="1" dirty="0">
              <a:ln/>
              <a:solidFill>
                <a:srgbClr val="002060"/>
              </a:solidFill>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437071" y="2145103"/>
            <a:ext cx="11317855"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sp>
        <p:nvSpPr>
          <p:cNvPr id="9" name="Slide Number Placeholder 8">
            <a:extLst>
              <a:ext uri="{FF2B5EF4-FFF2-40B4-BE49-F238E27FC236}">
                <a16:creationId xmlns:a16="http://schemas.microsoft.com/office/drawing/2014/main" id="{63FFE1B7-3D07-4814-6FCA-3A22B6C321D0}"/>
              </a:ext>
            </a:extLst>
          </p:cNvPr>
          <p:cNvSpPr>
            <a:spLocks noGrp="1"/>
          </p:cNvSpPr>
          <p:nvPr>
            <p:ph type="sldNum" sz="quarter" idx="12"/>
          </p:nvPr>
        </p:nvSpPr>
        <p:spPr>
          <a:xfrm>
            <a:off x="11438114" y="6316272"/>
            <a:ext cx="551167" cy="377825"/>
          </a:xfrm>
        </p:spPr>
        <p:txBody>
          <a:bodyPr/>
          <a:lstStyle/>
          <a:p>
            <a:fld id="{6D22F896-40B5-4ADD-8801-0D06FADFA095}" type="slidenum">
              <a:rPr lang="en-US" smtClean="0"/>
              <a:t>49</a:t>
            </a:fld>
            <a:endParaRPr lang="en-US" dirty="0"/>
          </a:p>
        </p:txBody>
      </p:sp>
      <p:pic>
        <p:nvPicPr>
          <p:cNvPr id="8" name="Picture 7">
            <a:extLst>
              <a:ext uri="{FF2B5EF4-FFF2-40B4-BE49-F238E27FC236}">
                <a16:creationId xmlns:a16="http://schemas.microsoft.com/office/drawing/2014/main" id="{2AD67812-2556-1108-12A3-744F15E09093}"/>
              </a:ext>
            </a:extLst>
          </p:cNvPr>
          <p:cNvPicPr>
            <a:picLocks noChangeAspect="1"/>
          </p:cNvPicPr>
          <p:nvPr/>
        </p:nvPicPr>
        <p:blipFill>
          <a:blip r:embed="rId2"/>
          <a:stretch>
            <a:fillRect/>
          </a:stretch>
        </p:blipFill>
        <p:spPr>
          <a:xfrm>
            <a:off x="818927" y="2393570"/>
            <a:ext cx="10473634" cy="3679525"/>
          </a:xfrm>
          <a:prstGeom prst="rect">
            <a:avLst/>
          </a:prstGeom>
          <a:ln w="190500" cap="sq">
            <a:solidFill>
              <a:srgbClr val="7030A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oftRound"/>
            <a:extrusionClr>
              <a:srgbClr val="000000"/>
            </a:extrusionClr>
          </a:sp3d>
        </p:spPr>
      </p:pic>
    </p:spTree>
    <p:extLst>
      <p:ext uri="{BB962C8B-B14F-4D97-AF65-F5344CB8AC3E}">
        <p14:creationId xmlns:p14="http://schemas.microsoft.com/office/powerpoint/2010/main" val="2407249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4"/>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BINARY NUMBER</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pic>
        <p:nvPicPr>
          <p:cNvPr id="8" name="Picture 7">
            <a:extLst>
              <a:ext uri="{FF2B5EF4-FFF2-40B4-BE49-F238E27FC236}">
                <a16:creationId xmlns:a16="http://schemas.microsoft.com/office/drawing/2014/main" id="{9697738D-E4C4-ECAB-EE57-B47E15DC5698}"/>
              </a:ext>
            </a:extLst>
          </p:cNvPr>
          <p:cNvPicPr>
            <a:picLocks noChangeAspect="1"/>
          </p:cNvPicPr>
          <p:nvPr/>
        </p:nvPicPr>
        <p:blipFill>
          <a:blip r:embed="rId2"/>
          <a:stretch>
            <a:fillRect/>
          </a:stretch>
        </p:blipFill>
        <p:spPr>
          <a:xfrm>
            <a:off x="1194982" y="1559784"/>
            <a:ext cx="9543691" cy="4972050"/>
          </a:xfrm>
          <a:prstGeom prst="rect">
            <a:avLst/>
          </a:prstGeom>
          <a:ln w="190500" cap="sq">
            <a:solidFill>
              <a:srgbClr val="FFFF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0685425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682152"/>
            <a:ext cx="11947585" cy="5098210"/>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382434" y="1864176"/>
            <a:ext cx="11507636" cy="4717779"/>
          </a:xfrm>
        </p:spPr>
        <p:txBody>
          <a:bodyPr anchor="t">
            <a:normAutofit fontScale="77500" lnSpcReduction="20000"/>
            <a:scene3d>
              <a:camera prst="orthographicFront"/>
              <a:lightRig rig="harsh" dir="t"/>
            </a:scene3d>
            <a:sp3d prstMaterial="matte">
              <a:contourClr>
                <a:schemeClr val="bg1">
                  <a:lumMod val="65000"/>
                </a:schemeClr>
              </a:contourClr>
            </a:sp3d>
          </a:bodyPr>
          <a:lstStyle/>
          <a:p>
            <a:pPr marL="0" indent="0">
              <a:buNone/>
            </a:pPr>
            <a:r>
              <a:rPr lang="en-US" b="1" dirty="0">
                <a:ln/>
                <a:solidFill>
                  <a:schemeClr val="accent1">
                    <a:lumMod val="50000"/>
                  </a:schemeClr>
                </a:solidFill>
              </a:rPr>
              <a:t> </a:t>
            </a:r>
            <a:r>
              <a:rPr lang="en-US" sz="46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Hexadecimal (or hex) numbers are base-16, which means they use digits from 0 to 15. The digits 10 to 15 are represented by the letters A to F, respectively. Subtraction of hexadecimal numbers follows similar principles to decimal subtraction but involves base-16 arithmetic.</a:t>
            </a:r>
            <a:r>
              <a:rPr lang="en-US" sz="4600" b="1" dirty="0"/>
              <a:t> </a:t>
            </a:r>
            <a:r>
              <a:rPr lang="en-US" sz="46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Borrow if Needed: If the top digit is smaller than the bottom digit, borrow 1 from the next column to the left. In hexadecimal, </a:t>
            </a:r>
            <a:r>
              <a:rPr lang="en-US" sz="4600" b="1" dirty="0">
                <a:ln w="9525">
                  <a:solidFill>
                    <a:schemeClr val="bg1"/>
                  </a:solidFill>
                  <a:prstDash val="solid"/>
                </a:ln>
                <a:solidFill>
                  <a:srgbClr val="FFC000"/>
                </a:solidFill>
                <a:effectLst>
                  <a:outerShdw blurRad="12700" dist="38100" dir="2700000" algn="tl" rotWithShape="0">
                    <a:schemeClr val="bg1">
                      <a:lumMod val="50000"/>
                    </a:schemeClr>
                  </a:outerShdw>
                </a:effectLst>
                <a:highlight>
                  <a:srgbClr val="800000"/>
                </a:highlight>
                <a:latin typeface="Comic Sans MS" panose="030F0702030302020204" pitchFamily="66" charset="0"/>
              </a:rPr>
              <a:t>borrowing 1 is equivalent to adding 16 to the current digit</a:t>
            </a:r>
            <a:r>
              <a:rPr lang="en-US" sz="46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a:t>
            </a:r>
            <a:endParaRPr lang="en-US" sz="4600" b="1" dirty="0">
              <a:ln/>
              <a:solidFill>
                <a:srgbClr val="FFC000"/>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437071" y="2145103"/>
            <a:ext cx="11317855"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sp>
        <p:nvSpPr>
          <p:cNvPr id="8" name="Slide Number Placeholder 7">
            <a:extLst>
              <a:ext uri="{FF2B5EF4-FFF2-40B4-BE49-F238E27FC236}">
                <a16:creationId xmlns:a16="http://schemas.microsoft.com/office/drawing/2014/main" id="{BE59DD86-E56A-A73F-5B18-36E1935D4205}"/>
              </a:ext>
            </a:extLst>
          </p:cNvPr>
          <p:cNvSpPr>
            <a:spLocks noGrp="1"/>
          </p:cNvSpPr>
          <p:nvPr>
            <p:ph type="sldNum" sz="quarter" idx="12"/>
          </p:nvPr>
        </p:nvSpPr>
        <p:spPr>
          <a:xfrm>
            <a:off x="11614487" y="6402536"/>
            <a:ext cx="551167" cy="377825"/>
          </a:xfrm>
        </p:spPr>
        <p:txBody>
          <a:bodyPr/>
          <a:lstStyle/>
          <a:p>
            <a:fld id="{6D22F896-40B5-4ADD-8801-0D06FADFA095}" type="slidenum">
              <a:rPr lang="en-US" smtClean="0"/>
              <a:t>50</a:t>
            </a:fld>
            <a:endParaRPr lang="en-US" dirty="0"/>
          </a:p>
        </p:txBody>
      </p:sp>
      <p:sp>
        <p:nvSpPr>
          <p:cNvPr id="10" name="Title 1">
            <a:extLst>
              <a:ext uri="{FF2B5EF4-FFF2-40B4-BE49-F238E27FC236}">
                <a16:creationId xmlns:a16="http://schemas.microsoft.com/office/drawing/2014/main" id="{60009015-59AA-BAA6-8699-BED6DA8FDAF1}"/>
              </a:ext>
            </a:extLst>
          </p:cNvPr>
          <p:cNvSpPr>
            <a:spLocks noGrp="1"/>
          </p:cNvSpPr>
          <p:nvPr>
            <p:ph type="title"/>
          </p:nvPr>
        </p:nvSpPr>
        <p:spPr>
          <a:xfrm>
            <a:off x="590910" y="157741"/>
            <a:ext cx="10554418" cy="1456267"/>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48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HEXADECIMAL SUBTRACTION</a:t>
            </a:r>
          </a:p>
        </p:txBody>
      </p:sp>
    </p:spTree>
    <p:extLst>
      <p:ext uri="{BB962C8B-B14F-4D97-AF65-F5344CB8AC3E}">
        <p14:creationId xmlns:p14="http://schemas.microsoft.com/office/powerpoint/2010/main" val="11460559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5" y="1493238"/>
            <a:ext cx="11947585" cy="5098210"/>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342179" y="1493238"/>
            <a:ext cx="11507636" cy="4717779"/>
          </a:xfrm>
        </p:spPr>
        <p:txBody>
          <a:bodyPr anchor="t">
            <a:normAutofit fontScale="62500" lnSpcReduction="20000"/>
            <a:scene3d>
              <a:camera prst="orthographicFront"/>
              <a:lightRig rig="harsh" dir="t"/>
            </a:scene3d>
            <a:sp3d prstMaterial="matte">
              <a:contourClr>
                <a:schemeClr val="bg1">
                  <a:lumMod val="65000"/>
                </a:schemeClr>
              </a:contourClr>
            </a:sp3d>
          </a:bodyPr>
          <a:lstStyle/>
          <a:p>
            <a:pPr marL="0" indent="0">
              <a:buNone/>
            </a:pPr>
            <a:r>
              <a:rPr lang="en-US" b="1" dirty="0">
                <a:ln/>
                <a:solidFill>
                  <a:schemeClr val="accent1">
                    <a:lumMod val="50000"/>
                  </a:schemeClr>
                </a:solidFill>
              </a:rPr>
              <a:t> </a:t>
            </a:r>
            <a:r>
              <a:rPr lang="en-US" sz="48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Subtracting Hexadecimal Numbers (1F4 )</a:t>
            </a:r>
            <a:r>
              <a:rPr lang="en-US" sz="4800" b="1" baseline="-25000"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16</a:t>
            </a:r>
            <a:r>
              <a:rPr lang="en-US" sz="48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 from (2B8)</a:t>
            </a:r>
            <a:r>
              <a:rPr lang="en-US" sz="4800" b="1" baseline="-25000"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16</a:t>
            </a:r>
            <a:r>
              <a:rPr lang="en-US" sz="48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  :</a:t>
            </a:r>
          </a:p>
          <a:p>
            <a:pPr marL="0" indent="0">
              <a:buNone/>
            </a:pPr>
            <a:r>
              <a:rPr lang="en-US" sz="4600" b="1" dirty="0">
                <a:ln w="13462">
                  <a:solidFill>
                    <a:schemeClr val="bg1"/>
                  </a:solidFill>
                  <a:prstDash val="solid"/>
                </a:ln>
                <a:solidFill>
                  <a:schemeClr val="bg2">
                    <a:lumMod val="75000"/>
                  </a:schemeClr>
                </a:solidFill>
                <a:effectLst>
                  <a:outerShdw dist="38100" dir="2700000" algn="bl" rotWithShape="0">
                    <a:schemeClr val="accent5"/>
                  </a:outerShdw>
                </a:effectLst>
                <a:latin typeface="Comic Sans MS" panose="030F0702030302020204" pitchFamily="66" charset="0"/>
              </a:rPr>
              <a:t>Subtract the rightmost column: Subtract 4 from 8 (in decimal: 8 - 4 = 4) No need to </a:t>
            </a:r>
            <a:r>
              <a:rPr lang="en-US" sz="4600" b="1" dirty="0" err="1">
                <a:ln w="13462">
                  <a:solidFill>
                    <a:schemeClr val="bg1"/>
                  </a:solidFill>
                  <a:prstDash val="solid"/>
                </a:ln>
                <a:solidFill>
                  <a:schemeClr val="bg2">
                    <a:lumMod val="75000"/>
                  </a:schemeClr>
                </a:solidFill>
                <a:effectLst>
                  <a:outerShdw dist="38100" dir="2700000" algn="bl" rotWithShape="0">
                    <a:schemeClr val="accent5"/>
                  </a:outerShdw>
                </a:effectLst>
                <a:latin typeface="Comic Sans MS" panose="030F0702030302020204" pitchFamily="66" charset="0"/>
              </a:rPr>
              <a:t>borrow.Write</a:t>
            </a:r>
            <a:r>
              <a:rPr lang="en-US" sz="4600" b="1" dirty="0">
                <a:ln w="13462">
                  <a:solidFill>
                    <a:schemeClr val="bg1"/>
                  </a:solidFill>
                  <a:prstDash val="solid"/>
                </a:ln>
                <a:solidFill>
                  <a:schemeClr val="bg2">
                    <a:lumMod val="75000"/>
                  </a:schemeClr>
                </a:solidFill>
                <a:effectLst>
                  <a:outerShdw dist="38100" dir="2700000" algn="bl" rotWithShape="0">
                    <a:schemeClr val="accent5"/>
                  </a:outerShdw>
                </a:effectLst>
                <a:latin typeface="Comic Sans MS" panose="030F0702030302020204" pitchFamily="66" charset="0"/>
              </a:rPr>
              <a:t> down the result: 4 Subtract the next column: Subtract F (15 in decimal) from B (11 in decimal). Since 11 is less than 15, we need to </a:t>
            </a:r>
            <a:r>
              <a:rPr lang="en-US" sz="4600" b="1" dirty="0" err="1">
                <a:ln w="13462">
                  <a:solidFill>
                    <a:schemeClr val="bg1"/>
                  </a:solidFill>
                  <a:prstDash val="solid"/>
                </a:ln>
                <a:solidFill>
                  <a:schemeClr val="bg2">
                    <a:lumMod val="75000"/>
                  </a:schemeClr>
                </a:solidFill>
                <a:effectLst>
                  <a:outerShdw dist="38100" dir="2700000" algn="bl" rotWithShape="0">
                    <a:schemeClr val="accent5"/>
                  </a:outerShdw>
                </a:effectLst>
                <a:latin typeface="Comic Sans MS" panose="030F0702030302020204" pitchFamily="66" charset="0"/>
              </a:rPr>
              <a:t>borrow.Borrow</a:t>
            </a:r>
            <a:r>
              <a:rPr lang="en-US" sz="4600" b="1" dirty="0">
                <a:ln w="13462">
                  <a:solidFill>
                    <a:schemeClr val="bg1"/>
                  </a:solidFill>
                  <a:prstDash val="solid"/>
                </a:ln>
                <a:solidFill>
                  <a:schemeClr val="bg2">
                    <a:lumMod val="75000"/>
                  </a:schemeClr>
                </a:solidFill>
                <a:effectLst>
                  <a:outerShdw dist="38100" dir="2700000" algn="bl" rotWithShape="0">
                    <a:schemeClr val="accent5"/>
                  </a:outerShdw>
                </a:effectLst>
                <a:latin typeface="Comic Sans MS" panose="030F0702030302020204" pitchFamily="66" charset="0"/>
              </a:rPr>
              <a:t> 1 from the next column: (2 - 1 = 1 in the next column, and B + 16 = 27 in decimal).Now subtract: 27 - 15 = 12 (C in hexadecimal).Write down the result: </a:t>
            </a:r>
            <a:r>
              <a:rPr lang="en-US" sz="4600" b="1" dirty="0" err="1">
                <a:ln w="13462">
                  <a:solidFill>
                    <a:schemeClr val="bg1"/>
                  </a:solidFill>
                  <a:prstDash val="solid"/>
                </a:ln>
                <a:solidFill>
                  <a:schemeClr val="bg2">
                    <a:lumMod val="75000"/>
                  </a:schemeClr>
                </a:solidFill>
                <a:effectLst>
                  <a:outerShdw dist="38100" dir="2700000" algn="bl" rotWithShape="0">
                    <a:schemeClr val="accent5"/>
                  </a:outerShdw>
                </a:effectLst>
                <a:latin typeface="Comic Sans MS" panose="030F0702030302020204" pitchFamily="66" charset="0"/>
              </a:rPr>
              <a:t>CSubtract</a:t>
            </a:r>
            <a:r>
              <a:rPr lang="en-US" sz="4600" b="1" dirty="0">
                <a:ln w="13462">
                  <a:solidFill>
                    <a:schemeClr val="bg1"/>
                  </a:solidFill>
                  <a:prstDash val="solid"/>
                </a:ln>
                <a:solidFill>
                  <a:schemeClr val="bg2">
                    <a:lumMod val="75000"/>
                  </a:schemeClr>
                </a:solidFill>
                <a:effectLst>
                  <a:outerShdw dist="38100" dir="2700000" algn="bl" rotWithShape="0">
                    <a:schemeClr val="accent5"/>
                  </a:outerShdw>
                </a:effectLst>
                <a:latin typeface="Comic Sans MS" panose="030F0702030302020204" pitchFamily="66" charset="0"/>
              </a:rPr>
              <a:t> the leftmost </a:t>
            </a:r>
            <a:r>
              <a:rPr lang="en-US" sz="4600" b="1" dirty="0" err="1">
                <a:ln w="13462">
                  <a:solidFill>
                    <a:schemeClr val="bg1"/>
                  </a:solidFill>
                  <a:prstDash val="solid"/>
                </a:ln>
                <a:solidFill>
                  <a:schemeClr val="bg2">
                    <a:lumMod val="75000"/>
                  </a:schemeClr>
                </a:solidFill>
                <a:effectLst>
                  <a:outerShdw dist="38100" dir="2700000" algn="bl" rotWithShape="0">
                    <a:schemeClr val="accent5"/>
                  </a:outerShdw>
                </a:effectLst>
                <a:latin typeface="Comic Sans MS" panose="030F0702030302020204" pitchFamily="66" charset="0"/>
              </a:rPr>
              <a:t>column:Subtract</a:t>
            </a:r>
            <a:r>
              <a:rPr lang="en-US" sz="4600" b="1" dirty="0">
                <a:ln w="13462">
                  <a:solidFill>
                    <a:schemeClr val="bg1"/>
                  </a:solidFill>
                  <a:prstDash val="solid"/>
                </a:ln>
                <a:solidFill>
                  <a:schemeClr val="bg2">
                    <a:lumMod val="75000"/>
                  </a:schemeClr>
                </a:solidFill>
                <a:effectLst>
                  <a:outerShdw dist="38100" dir="2700000" algn="bl" rotWithShape="0">
                    <a:schemeClr val="accent5"/>
                  </a:outerShdw>
                </a:effectLst>
                <a:latin typeface="Comic Sans MS" panose="030F0702030302020204" pitchFamily="66" charset="0"/>
              </a:rPr>
              <a:t> 1 from 1: (1 - 1 = 0).Write down the result: 0</a:t>
            </a: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437071" y="2145103"/>
            <a:ext cx="11317855"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sp>
        <p:nvSpPr>
          <p:cNvPr id="8" name="Slide Number Placeholder 7">
            <a:extLst>
              <a:ext uri="{FF2B5EF4-FFF2-40B4-BE49-F238E27FC236}">
                <a16:creationId xmlns:a16="http://schemas.microsoft.com/office/drawing/2014/main" id="{BE59DD86-E56A-A73F-5B18-36E1935D4205}"/>
              </a:ext>
            </a:extLst>
          </p:cNvPr>
          <p:cNvSpPr>
            <a:spLocks noGrp="1"/>
          </p:cNvSpPr>
          <p:nvPr>
            <p:ph type="sldNum" sz="quarter" idx="12"/>
          </p:nvPr>
        </p:nvSpPr>
        <p:spPr>
          <a:xfrm>
            <a:off x="11614487" y="6402536"/>
            <a:ext cx="551167" cy="377825"/>
          </a:xfrm>
        </p:spPr>
        <p:txBody>
          <a:bodyPr/>
          <a:lstStyle/>
          <a:p>
            <a:fld id="{6D22F896-40B5-4ADD-8801-0D06FADFA095}" type="slidenum">
              <a:rPr lang="en-US" smtClean="0"/>
              <a:t>51</a:t>
            </a:fld>
            <a:endParaRPr lang="en-US" dirty="0"/>
          </a:p>
        </p:txBody>
      </p:sp>
      <p:sp>
        <p:nvSpPr>
          <p:cNvPr id="10" name="Title 1">
            <a:extLst>
              <a:ext uri="{FF2B5EF4-FFF2-40B4-BE49-F238E27FC236}">
                <a16:creationId xmlns:a16="http://schemas.microsoft.com/office/drawing/2014/main" id="{60009015-59AA-BAA6-8699-BED6DA8FDAF1}"/>
              </a:ext>
            </a:extLst>
          </p:cNvPr>
          <p:cNvSpPr>
            <a:spLocks noGrp="1"/>
          </p:cNvSpPr>
          <p:nvPr>
            <p:ph type="title"/>
          </p:nvPr>
        </p:nvSpPr>
        <p:spPr>
          <a:xfrm>
            <a:off x="590910" y="157741"/>
            <a:ext cx="10554418" cy="1456267"/>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48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HEXADECIMAL SUBTRACTION</a:t>
            </a:r>
          </a:p>
        </p:txBody>
      </p:sp>
      <p:sp>
        <p:nvSpPr>
          <p:cNvPr id="2" name="Rectangle: Rounded Corners 1">
            <a:extLst>
              <a:ext uri="{FF2B5EF4-FFF2-40B4-BE49-F238E27FC236}">
                <a16:creationId xmlns:a16="http://schemas.microsoft.com/office/drawing/2014/main" id="{98B8D9A1-D4F9-62CB-1BC1-0BC872C1DB5A}"/>
              </a:ext>
            </a:extLst>
          </p:cNvPr>
          <p:cNvSpPr/>
          <p:nvPr/>
        </p:nvSpPr>
        <p:spPr>
          <a:xfrm>
            <a:off x="6305909" y="4848045"/>
            <a:ext cx="3726612" cy="164764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        </a:t>
            </a:r>
            <a:r>
              <a:rPr lang="en-US" sz="2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2 B 8</a:t>
            </a:r>
          </a:p>
          <a:p>
            <a:pPr algn="ctr"/>
            <a:r>
              <a:rPr lang="en-US" sz="2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1 F 4</a:t>
            </a:r>
          </a:p>
          <a:p>
            <a:pPr algn="ctr"/>
            <a:r>
              <a:rPr lang="en-US" sz="2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a:t>
            </a:r>
          </a:p>
          <a:p>
            <a:pPr algn="ctr"/>
            <a:r>
              <a:rPr lang="en-US" sz="2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C 4</a:t>
            </a:r>
            <a:endParaRPr lang="en-US" dirty="0">
              <a:latin typeface="Comic Sans MS" panose="030F0702030302020204" pitchFamily="66" charset="0"/>
            </a:endParaRPr>
          </a:p>
        </p:txBody>
      </p:sp>
    </p:spTree>
    <p:extLst>
      <p:ext uri="{BB962C8B-B14F-4D97-AF65-F5344CB8AC3E}">
        <p14:creationId xmlns:p14="http://schemas.microsoft.com/office/powerpoint/2010/main" val="9568663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5" y="1493238"/>
            <a:ext cx="11947585" cy="5098210"/>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98DBDF-A378-1663-BBAD-D90531442BF6}"/>
              </a:ext>
            </a:extLst>
          </p:cNvPr>
          <p:cNvSpPr>
            <a:spLocks noGrp="1"/>
          </p:cNvSpPr>
          <p:nvPr>
            <p:ph idx="1"/>
          </p:nvPr>
        </p:nvSpPr>
        <p:spPr>
          <a:xfrm>
            <a:off x="327804" y="1493238"/>
            <a:ext cx="11611153" cy="4717779"/>
          </a:xfrm>
        </p:spPr>
        <p:txBody>
          <a:bodyPr anchor="t">
            <a:normAutofit fontScale="70000" lnSpcReduction="20000"/>
            <a:scene3d>
              <a:camera prst="orthographicFront"/>
              <a:lightRig rig="harsh" dir="t"/>
            </a:scene3d>
            <a:sp3d prstMaterial="matte">
              <a:contourClr>
                <a:schemeClr val="bg1">
                  <a:lumMod val="65000"/>
                </a:schemeClr>
              </a:contourClr>
            </a:sp3d>
          </a:bodyPr>
          <a:lstStyle/>
          <a:p>
            <a:pPr marL="0" indent="0">
              <a:buNone/>
            </a:pPr>
            <a:r>
              <a:rPr lang="en-US" b="1" dirty="0">
                <a:ln/>
                <a:solidFill>
                  <a:schemeClr val="accent1">
                    <a:lumMod val="50000"/>
                  </a:schemeClr>
                </a:solidFill>
              </a:rPr>
              <a:t> </a:t>
            </a:r>
            <a:r>
              <a:rPr lang="en-US" sz="48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Subtracting Hexadecimal Numbers (3A7)</a:t>
            </a:r>
            <a:r>
              <a:rPr lang="en-US" sz="4800" b="1" baseline="-25000"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16</a:t>
            </a:r>
            <a:r>
              <a:rPr lang="en-US" sz="48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 from (7C1)</a:t>
            </a:r>
            <a:r>
              <a:rPr lang="en-US" sz="4800" b="1" baseline="-25000"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16</a:t>
            </a:r>
            <a:r>
              <a:rPr lang="en-US" sz="48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omic Sans MS" panose="030F0702030302020204" pitchFamily="66" charset="0"/>
              </a:rPr>
              <a:t> :</a:t>
            </a:r>
          </a:p>
          <a:p>
            <a:pPr marL="0" indent="0">
              <a:buNone/>
            </a:pPr>
            <a:r>
              <a:rPr lang="en-US" sz="4600" b="1" dirty="0">
                <a:ln w="13462">
                  <a:solidFill>
                    <a:schemeClr val="bg1"/>
                  </a:solidFill>
                  <a:prstDash val="solid"/>
                </a:ln>
                <a:solidFill>
                  <a:schemeClr val="bg2">
                    <a:lumMod val="75000"/>
                  </a:schemeClr>
                </a:solidFill>
                <a:effectLst>
                  <a:outerShdw dist="38100" dir="2700000" algn="bl" rotWithShape="0">
                    <a:schemeClr val="accent5"/>
                  </a:outerShdw>
                </a:effectLst>
                <a:latin typeface="Comic Sans MS" panose="030F0702030302020204" pitchFamily="66" charset="0"/>
              </a:rPr>
              <a:t>Subtract the rightmost column: Subtract 7 from 1 (in decimal: 1 - 7). Since 1 is less than 7, borrow from the next column: (C - 1 = B, and 1 + 16 = 17). Now subtract : 17 - 7 = 10 (A in hexadecimal).Write down the result: </a:t>
            </a:r>
            <a:r>
              <a:rPr lang="en-US" sz="4600" b="1" dirty="0" err="1">
                <a:ln w="13462">
                  <a:solidFill>
                    <a:schemeClr val="bg1"/>
                  </a:solidFill>
                  <a:prstDash val="solid"/>
                </a:ln>
                <a:solidFill>
                  <a:schemeClr val="bg2">
                    <a:lumMod val="75000"/>
                  </a:schemeClr>
                </a:solidFill>
                <a:effectLst>
                  <a:outerShdw dist="38100" dir="2700000" algn="bl" rotWithShape="0">
                    <a:schemeClr val="accent5"/>
                  </a:outerShdw>
                </a:effectLst>
                <a:latin typeface="Comic Sans MS" panose="030F0702030302020204" pitchFamily="66" charset="0"/>
              </a:rPr>
              <a:t>ASubtract</a:t>
            </a:r>
            <a:r>
              <a:rPr lang="en-US" sz="4600" b="1" dirty="0">
                <a:ln w="13462">
                  <a:solidFill>
                    <a:schemeClr val="bg1"/>
                  </a:solidFill>
                  <a:prstDash val="solid"/>
                </a:ln>
                <a:solidFill>
                  <a:schemeClr val="bg2">
                    <a:lumMod val="75000"/>
                  </a:schemeClr>
                </a:solidFill>
                <a:effectLst>
                  <a:outerShdw dist="38100" dir="2700000" algn="bl" rotWithShape="0">
                    <a:schemeClr val="accent5"/>
                  </a:outerShdw>
                </a:effectLst>
                <a:latin typeface="Comic Sans MS" panose="030F0702030302020204" pitchFamily="66" charset="0"/>
              </a:rPr>
              <a:t> the next </a:t>
            </a:r>
            <a:r>
              <a:rPr lang="en-US" sz="4600" b="1" dirty="0" err="1">
                <a:ln w="13462">
                  <a:solidFill>
                    <a:schemeClr val="bg1"/>
                  </a:solidFill>
                  <a:prstDash val="solid"/>
                </a:ln>
                <a:solidFill>
                  <a:schemeClr val="bg2">
                    <a:lumMod val="75000"/>
                  </a:schemeClr>
                </a:solidFill>
                <a:effectLst>
                  <a:outerShdw dist="38100" dir="2700000" algn="bl" rotWithShape="0">
                    <a:schemeClr val="accent5"/>
                  </a:outerShdw>
                </a:effectLst>
                <a:latin typeface="Comic Sans MS" panose="030F0702030302020204" pitchFamily="66" charset="0"/>
              </a:rPr>
              <a:t>column:Subtract</a:t>
            </a:r>
            <a:r>
              <a:rPr lang="en-US" sz="4600" b="1" dirty="0">
                <a:ln w="13462">
                  <a:solidFill>
                    <a:schemeClr val="bg1"/>
                  </a:solidFill>
                  <a:prstDash val="solid"/>
                </a:ln>
                <a:solidFill>
                  <a:schemeClr val="bg2">
                    <a:lumMod val="75000"/>
                  </a:schemeClr>
                </a:solidFill>
                <a:effectLst>
                  <a:outerShdw dist="38100" dir="2700000" algn="bl" rotWithShape="0">
                    <a:schemeClr val="accent5"/>
                  </a:outerShdw>
                </a:effectLst>
                <a:latin typeface="Comic Sans MS" panose="030F0702030302020204" pitchFamily="66" charset="0"/>
              </a:rPr>
              <a:t> A (10 in decimal) from B (11 in decimal). No need to </a:t>
            </a:r>
            <a:r>
              <a:rPr lang="en-US" sz="4600" b="1" dirty="0" err="1">
                <a:ln w="13462">
                  <a:solidFill>
                    <a:schemeClr val="bg1"/>
                  </a:solidFill>
                  <a:prstDash val="solid"/>
                </a:ln>
                <a:solidFill>
                  <a:schemeClr val="bg2">
                    <a:lumMod val="75000"/>
                  </a:schemeClr>
                </a:solidFill>
                <a:effectLst>
                  <a:outerShdw dist="38100" dir="2700000" algn="bl" rotWithShape="0">
                    <a:schemeClr val="accent5"/>
                  </a:outerShdw>
                </a:effectLst>
                <a:latin typeface="Comic Sans MS" panose="030F0702030302020204" pitchFamily="66" charset="0"/>
              </a:rPr>
              <a:t>borrow.Write</a:t>
            </a:r>
            <a:r>
              <a:rPr lang="en-US" sz="4600" b="1" dirty="0">
                <a:ln w="13462">
                  <a:solidFill>
                    <a:schemeClr val="bg1"/>
                  </a:solidFill>
                  <a:prstDash val="solid"/>
                </a:ln>
                <a:solidFill>
                  <a:schemeClr val="bg2">
                    <a:lumMod val="75000"/>
                  </a:schemeClr>
                </a:solidFill>
                <a:effectLst>
                  <a:outerShdw dist="38100" dir="2700000" algn="bl" rotWithShape="0">
                    <a:schemeClr val="accent5"/>
                  </a:outerShdw>
                </a:effectLst>
                <a:latin typeface="Comic Sans MS" panose="030F0702030302020204" pitchFamily="66" charset="0"/>
              </a:rPr>
              <a:t> down the result: 1Subtract the leftmost </a:t>
            </a:r>
            <a:r>
              <a:rPr lang="en-US" sz="4600" b="1" dirty="0" err="1">
                <a:ln w="13462">
                  <a:solidFill>
                    <a:schemeClr val="bg1"/>
                  </a:solidFill>
                  <a:prstDash val="solid"/>
                </a:ln>
                <a:solidFill>
                  <a:schemeClr val="bg2">
                    <a:lumMod val="75000"/>
                  </a:schemeClr>
                </a:solidFill>
                <a:effectLst>
                  <a:outerShdw dist="38100" dir="2700000" algn="bl" rotWithShape="0">
                    <a:schemeClr val="accent5"/>
                  </a:outerShdw>
                </a:effectLst>
                <a:latin typeface="Comic Sans MS" panose="030F0702030302020204" pitchFamily="66" charset="0"/>
              </a:rPr>
              <a:t>column:Subtract</a:t>
            </a:r>
            <a:r>
              <a:rPr lang="en-US" sz="4600" b="1" dirty="0">
                <a:ln w="13462">
                  <a:solidFill>
                    <a:schemeClr val="bg1"/>
                  </a:solidFill>
                  <a:prstDash val="solid"/>
                </a:ln>
                <a:solidFill>
                  <a:schemeClr val="bg2">
                    <a:lumMod val="75000"/>
                  </a:schemeClr>
                </a:solidFill>
                <a:effectLst>
                  <a:outerShdw dist="38100" dir="2700000" algn="bl" rotWithShape="0">
                    <a:schemeClr val="accent5"/>
                  </a:outerShdw>
                </a:effectLst>
                <a:latin typeface="Comic Sans MS" panose="030F0702030302020204" pitchFamily="66" charset="0"/>
              </a:rPr>
              <a:t> 3 from 7 (in decimal: 7 - 3 = 4).Write down the result: 4</a:t>
            </a:r>
          </a:p>
        </p:txBody>
      </p:sp>
      <p:sp>
        <p:nvSpPr>
          <p:cNvPr id="5" name="Content Placeholder 2">
            <a:extLst>
              <a:ext uri="{FF2B5EF4-FFF2-40B4-BE49-F238E27FC236}">
                <a16:creationId xmlns:a16="http://schemas.microsoft.com/office/drawing/2014/main" id="{01FE2382-F689-3DDC-AF4B-4FC88912C075}"/>
              </a:ext>
            </a:extLst>
          </p:cNvPr>
          <p:cNvSpPr txBox="1">
            <a:spLocks/>
          </p:cNvSpPr>
          <p:nvPr/>
        </p:nvSpPr>
        <p:spPr>
          <a:xfrm>
            <a:off x="437071" y="2145103"/>
            <a:ext cx="11317855" cy="4373591"/>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002060"/>
                </a:solidFill>
              </a:rPr>
              <a:t> </a:t>
            </a:r>
            <a:endParaRPr lang="en-US" sz="6000" b="1" dirty="0">
              <a:ln/>
              <a:solidFill>
                <a:srgbClr val="002060"/>
              </a:solidFill>
            </a:endParaRPr>
          </a:p>
        </p:txBody>
      </p:sp>
      <p:sp>
        <p:nvSpPr>
          <p:cNvPr id="8" name="Slide Number Placeholder 7">
            <a:extLst>
              <a:ext uri="{FF2B5EF4-FFF2-40B4-BE49-F238E27FC236}">
                <a16:creationId xmlns:a16="http://schemas.microsoft.com/office/drawing/2014/main" id="{BE59DD86-E56A-A73F-5B18-36E1935D4205}"/>
              </a:ext>
            </a:extLst>
          </p:cNvPr>
          <p:cNvSpPr>
            <a:spLocks noGrp="1"/>
          </p:cNvSpPr>
          <p:nvPr>
            <p:ph type="sldNum" sz="quarter" idx="12"/>
          </p:nvPr>
        </p:nvSpPr>
        <p:spPr>
          <a:xfrm>
            <a:off x="11614487" y="6402536"/>
            <a:ext cx="551167" cy="377825"/>
          </a:xfrm>
        </p:spPr>
        <p:txBody>
          <a:bodyPr/>
          <a:lstStyle/>
          <a:p>
            <a:fld id="{6D22F896-40B5-4ADD-8801-0D06FADFA095}" type="slidenum">
              <a:rPr lang="en-US" smtClean="0"/>
              <a:t>52</a:t>
            </a:fld>
            <a:endParaRPr lang="en-US" dirty="0"/>
          </a:p>
        </p:txBody>
      </p:sp>
      <p:sp>
        <p:nvSpPr>
          <p:cNvPr id="10" name="Title 1">
            <a:extLst>
              <a:ext uri="{FF2B5EF4-FFF2-40B4-BE49-F238E27FC236}">
                <a16:creationId xmlns:a16="http://schemas.microsoft.com/office/drawing/2014/main" id="{60009015-59AA-BAA6-8699-BED6DA8FDAF1}"/>
              </a:ext>
            </a:extLst>
          </p:cNvPr>
          <p:cNvSpPr>
            <a:spLocks noGrp="1"/>
          </p:cNvSpPr>
          <p:nvPr>
            <p:ph type="title"/>
          </p:nvPr>
        </p:nvSpPr>
        <p:spPr>
          <a:xfrm>
            <a:off x="590910" y="157741"/>
            <a:ext cx="10554418" cy="1456267"/>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48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HEXADECIMAL SUBTRACTION</a:t>
            </a:r>
          </a:p>
        </p:txBody>
      </p:sp>
      <p:sp>
        <p:nvSpPr>
          <p:cNvPr id="2" name="Rectangle: Rounded Corners 1">
            <a:extLst>
              <a:ext uri="{FF2B5EF4-FFF2-40B4-BE49-F238E27FC236}">
                <a16:creationId xmlns:a16="http://schemas.microsoft.com/office/drawing/2014/main" id="{98B8D9A1-D4F9-62CB-1BC1-0BC872C1DB5A}"/>
              </a:ext>
            </a:extLst>
          </p:cNvPr>
          <p:cNvSpPr/>
          <p:nvPr/>
        </p:nvSpPr>
        <p:spPr>
          <a:xfrm>
            <a:off x="7887421" y="477896"/>
            <a:ext cx="3726612" cy="164764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pt-BR" dirty="0"/>
              <a:t>    </a:t>
            </a:r>
            <a:r>
              <a:rPr lang="pt-BR" sz="2800" b="1" dirty="0">
                <a:ln w="9525">
                  <a:solidFill>
                    <a:schemeClr val="bg1"/>
                  </a:solidFill>
                  <a:prstDash val="solid"/>
                </a:ln>
                <a:solidFill>
                  <a:schemeClr val="tx1"/>
                </a:solidFill>
                <a:effectLst>
                  <a:outerShdw blurRad="12700" dist="38100" dir="2700000" algn="tl" rotWithShape="0">
                    <a:schemeClr val="bg1">
                      <a:lumMod val="50000"/>
                    </a:schemeClr>
                  </a:outerShdw>
                </a:effectLst>
              </a:rPr>
              <a:t>7 C 1</a:t>
            </a:r>
          </a:p>
          <a:p>
            <a:pPr algn="ctr"/>
            <a:r>
              <a:rPr lang="pt-BR" sz="2800" b="1" dirty="0">
                <a:ln w="9525">
                  <a:solidFill>
                    <a:schemeClr val="bg1"/>
                  </a:solidFill>
                  <a:prstDash val="solid"/>
                </a:ln>
                <a:solidFill>
                  <a:schemeClr val="tx1"/>
                </a:solidFill>
                <a:effectLst>
                  <a:outerShdw blurRad="12700" dist="38100" dir="2700000" algn="tl" rotWithShape="0">
                    <a:schemeClr val="bg1">
                      <a:lumMod val="50000"/>
                    </a:schemeClr>
                  </a:outerShdw>
                </a:effectLst>
              </a:rPr>
              <a:t>-  3 A 7</a:t>
            </a:r>
          </a:p>
          <a:p>
            <a:pPr algn="ctr"/>
            <a:r>
              <a:rPr lang="pt-BR" sz="2800" b="1" dirty="0">
                <a:ln w="9525">
                  <a:solidFill>
                    <a:schemeClr val="bg1"/>
                  </a:solidFill>
                  <a:prstDash val="solid"/>
                </a:ln>
                <a:solidFill>
                  <a:schemeClr val="tx1"/>
                </a:solidFill>
                <a:effectLst>
                  <a:outerShdw blurRad="12700" dist="38100" dir="2700000" algn="tl" rotWithShape="0">
                    <a:schemeClr val="bg1">
                      <a:lumMod val="50000"/>
                    </a:schemeClr>
                  </a:outerShdw>
                </a:effectLst>
              </a:rPr>
              <a:t>---------</a:t>
            </a:r>
          </a:p>
          <a:p>
            <a:pPr algn="ctr"/>
            <a:r>
              <a:rPr lang="pt-BR" sz="2800" b="1" dirty="0">
                <a:ln w="9525">
                  <a:solidFill>
                    <a:schemeClr val="bg1"/>
                  </a:solidFill>
                  <a:prstDash val="solid"/>
                </a:ln>
                <a:solidFill>
                  <a:schemeClr val="tx1"/>
                </a:solidFill>
                <a:effectLst>
                  <a:outerShdw blurRad="12700" dist="38100" dir="2700000" algn="tl" rotWithShape="0">
                    <a:schemeClr val="bg1">
                      <a:lumMod val="50000"/>
                    </a:schemeClr>
                  </a:outerShdw>
                </a:effectLst>
              </a:rPr>
              <a:t>   4 1 A  </a:t>
            </a:r>
            <a:endParaRPr lang="en-US" dirty="0">
              <a:latin typeface="Comic Sans MS" panose="030F0702030302020204" pitchFamily="66" charset="0"/>
            </a:endParaRPr>
          </a:p>
        </p:txBody>
      </p:sp>
    </p:spTree>
    <p:extLst>
      <p:ext uri="{BB962C8B-B14F-4D97-AF65-F5344CB8AC3E}">
        <p14:creationId xmlns:p14="http://schemas.microsoft.com/office/powerpoint/2010/main" val="24923653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sp>
        <p:nvSpPr>
          <p:cNvPr id="6" name="Content Placeholder 2">
            <a:extLst>
              <a:ext uri="{FF2B5EF4-FFF2-40B4-BE49-F238E27FC236}">
                <a16:creationId xmlns:a16="http://schemas.microsoft.com/office/drawing/2014/main" id="{A9471F01-9E85-3889-22E6-31272124FA8B}"/>
              </a:ext>
            </a:extLst>
          </p:cNvPr>
          <p:cNvSpPr txBox="1">
            <a:spLocks/>
          </p:cNvSpPr>
          <p:nvPr/>
        </p:nvSpPr>
        <p:spPr>
          <a:xfrm>
            <a:off x="422694" y="1467288"/>
            <a:ext cx="11539044"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 </a:t>
            </a:r>
            <a:endPar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endParaRPr>
          </a:p>
          <a:p>
            <a:pPr marL="0" indent="0">
              <a:buFont typeface="Arial"/>
              <a:buNone/>
            </a:pPr>
            <a:endParaRPr lang="en-US" sz="2800" b="1" dirty="0">
              <a:solidFill>
                <a:srgbClr val="002060"/>
              </a:solidFill>
              <a:latin typeface="Comic Sans MS" panose="030F0702030302020204" pitchFamily="66" charset="0"/>
            </a:endParaRPr>
          </a:p>
        </p:txBody>
      </p:sp>
      <p:pic>
        <p:nvPicPr>
          <p:cNvPr id="4100" name="Picture 4" descr="That's All Folks! (ABX TFFM Version) by ABFan21 on DeviantArt">
            <a:extLst>
              <a:ext uri="{FF2B5EF4-FFF2-40B4-BE49-F238E27FC236}">
                <a16:creationId xmlns:a16="http://schemas.microsoft.com/office/drawing/2014/main" id="{9B1F77AA-647F-4575-8EC0-3B31ED323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238125"/>
            <a:ext cx="11353800" cy="6381750"/>
          </a:xfrm>
          <a:prstGeom prst="ellipse">
            <a:avLst/>
          </a:prstGeom>
          <a:ln w="190500" cap="rnd">
            <a:solidFill>
              <a:srgbClr val="FFFF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265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4"/>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BINARY NUMBER</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pic>
        <p:nvPicPr>
          <p:cNvPr id="6" name="Picture 5">
            <a:extLst>
              <a:ext uri="{FF2B5EF4-FFF2-40B4-BE49-F238E27FC236}">
                <a16:creationId xmlns:a16="http://schemas.microsoft.com/office/drawing/2014/main" id="{9EACCB5F-3534-2048-0217-AA16A6608802}"/>
              </a:ext>
            </a:extLst>
          </p:cNvPr>
          <p:cNvPicPr>
            <a:picLocks noChangeAspect="1"/>
          </p:cNvPicPr>
          <p:nvPr/>
        </p:nvPicPr>
        <p:blipFill>
          <a:blip r:embed="rId2"/>
          <a:stretch>
            <a:fillRect/>
          </a:stretch>
        </p:blipFill>
        <p:spPr>
          <a:xfrm>
            <a:off x="1141173" y="1559784"/>
            <a:ext cx="9805449" cy="5048250"/>
          </a:xfrm>
          <a:prstGeom prst="rect">
            <a:avLst/>
          </a:prstGeom>
          <a:ln w="190500" cap="sq">
            <a:solidFill>
              <a:srgbClr val="FFFF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39915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4"/>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DECIMAL TO BINARY CONVERSION</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pic>
        <p:nvPicPr>
          <p:cNvPr id="6" name="Picture 5">
            <a:extLst>
              <a:ext uri="{FF2B5EF4-FFF2-40B4-BE49-F238E27FC236}">
                <a16:creationId xmlns:a16="http://schemas.microsoft.com/office/drawing/2014/main" id="{91B26E08-7A26-EF98-510F-B69650AE386B}"/>
              </a:ext>
            </a:extLst>
          </p:cNvPr>
          <p:cNvPicPr>
            <a:picLocks noChangeAspect="1"/>
          </p:cNvPicPr>
          <p:nvPr/>
        </p:nvPicPr>
        <p:blipFill>
          <a:blip r:embed="rId2"/>
          <a:stretch>
            <a:fillRect/>
          </a:stretch>
        </p:blipFill>
        <p:spPr>
          <a:xfrm>
            <a:off x="1381394" y="1533504"/>
            <a:ext cx="8918546" cy="4958751"/>
          </a:xfrm>
          <a:prstGeom prst="rect">
            <a:avLst/>
          </a:prstGeom>
          <a:ln w="190500" cap="sq">
            <a:solidFill>
              <a:schemeClr val="accent1">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oftRound"/>
            <a:extrusionClr>
              <a:srgbClr val="000000"/>
            </a:extrusionClr>
          </a:sp3d>
        </p:spPr>
      </p:pic>
    </p:spTree>
    <p:extLst>
      <p:ext uri="{BB962C8B-B14F-4D97-AF65-F5344CB8AC3E}">
        <p14:creationId xmlns:p14="http://schemas.microsoft.com/office/powerpoint/2010/main" val="2615664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4"/>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DECIMAL TO BINARY CONVERSION</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pic>
        <p:nvPicPr>
          <p:cNvPr id="8" name="Picture 7">
            <a:extLst>
              <a:ext uri="{FF2B5EF4-FFF2-40B4-BE49-F238E27FC236}">
                <a16:creationId xmlns:a16="http://schemas.microsoft.com/office/drawing/2014/main" id="{1F2A8E0A-B208-5637-26B1-881F2964EC99}"/>
              </a:ext>
            </a:extLst>
          </p:cNvPr>
          <p:cNvPicPr>
            <a:picLocks noChangeAspect="1"/>
          </p:cNvPicPr>
          <p:nvPr/>
        </p:nvPicPr>
        <p:blipFill>
          <a:blip r:embed="rId2"/>
          <a:stretch>
            <a:fillRect/>
          </a:stretch>
        </p:blipFill>
        <p:spPr>
          <a:xfrm>
            <a:off x="530999" y="3297671"/>
            <a:ext cx="10901875" cy="3057615"/>
          </a:xfrm>
          <a:prstGeom prst="rect">
            <a:avLst/>
          </a:prstGeom>
          <a:ln w="190500" cap="sq">
            <a:solidFill>
              <a:srgbClr val="00B0F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a:extLst>
              <a:ext uri="{FF2B5EF4-FFF2-40B4-BE49-F238E27FC236}">
                <a16:creationId xmlns:a16="http://schemas.microsoft.com/office/drawing/2014/main" id="{5CAB8157-97A5-5099-3C8E-9CDD662879C7}"/>
              </a:ext>
            </a:extLst>
          </p:cNvPr>
          <p:cNvPicPr>
            <a:picLocks noChangeAspect="1"/>
          </p:cNvPicPr>
          <p:nvPr/>
        </p:nvPicPr>
        <p:blipFill>
          <a:blip r:embed="rId3"/>
          <a:stretch>
            <a:fillRect/>
          </a:stretch>
        </p:blipFill>
        <p:spPr>
          <a:xfrm>
            <a:off x="6096001" y="579566"/>
            <a:ext cx="5851584" cy="2485451"/>
          </a:xfrm>
          <a:prstGeom prst="rect">
            <a:avLst/>
          </a:prstGeom>
          <a:ln>
            <a:noFill/>
          </a:ln>
          <a:effectLst>
            <a:softEdge rad="112500"/>
          </a:effectLst>
        </p:spPr>
      </p:pic>
    </p:spTree>
    <p:extLst>
      <p:ext uri="{BB962C8B-B14F-4D97-AF65-F5344CB8AC3E}">
        <p14:creationId xmlns:p14="http://schemas.microsoft.com/office/powerpoint/2010/main" val="994648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3"/>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DECIMAL TO BINARY CONVERSION</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sp>
        <p:nvSpPr>
          <p:cNvPr id="6" name="Content Placeholder 2">
            <a:extLst>
              <a:ext uri="{FF2B5EF4-FFF2-40B4-BE49-F238E27FC236}">
                <a16:creationId xmlns:a16="http://schemas.microsoft.com/office/drawing/2014/main" id="{A9471F01-9E85-3889-22E6-31272124FA8B}"/>
              </a:ext>
            </a:extLst>
          </p:cNvPr>
          <p:cNvSpPr txBox="1">
            <a:spLocks/>
          </p:cNvSpPr>
          <p:nvPr/>
        </p:nvSpPr>
        <p:spPr>
          <a:xfrm>
            <a:off x="422694" y="1467288"/>
            <a:ext cx="11539044"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Converting Decimal Fractions to Binary</a:t>
            </a:r>
            <a:endParaRPr lang="en-US" sz="2800" b="1" dirty="0">
              <a:solidFill>
                <a:srgbClr val="002060"/>
              </a:solidFill>
              <a:latin typeface="Comic Sans MS" panose="030F0702030302020204" pitchFamily="66" charset="0"/>
            </a:endParaRPr>
          </a:p>
        </p:txBody>
      </p:sp>
      <p:pic>
        <p:nvPicPr>
          <p:cNvPr id="8" name="Picture 7">
            <a:extLst>
              <a:ext uri="{FF2B5EF4-FFF2-40B4-BE49-F238E27FC236}">
                <a16:creationId xmlns:a16="http://schemas.microsoft.com/office/drawing/2014/main" id="{B122F2BC-9A55-09B2-4089-04F8B4BA98F1}"/>
              </a:ext>
            </a:extLst>
          </p:cNvPr>
          <p:cNvPicPr>
            <a:picLocks noChangeAspect="1"/>
          </p:cNvPicPr>
          <p:nvPr/>
        </p:nvPicPr>
        <p:blipFill>
          <a:blip r:embed="rId2"/>
          <a:stretch>
            <a:fillRect/>
          </a:stretch>
        </p:blipFill>
        <p:spPr>
          <a:xfrm>
            <a:off x="1003836" y="2256206"/>
            <a:ext cx="9460005" cy="4144594"/>
          </a:xfrm>
          <a:prstGeom prst="rect">
            <a:avLst/>
          </a:prstGeom>
          <a:ln w="190500" cap="sq">
            <a:solidFill>
              <a:schemeClr val="accent5">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1644758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1439</TotalTime>
  <Words>1778</Words>
  <Application>Microsoft Office PowerPoint</Application>
  <PresentationFormat>Widescreen</PresentationFormat>
  <Paragraphs>292</Paragraphs>
  <Slides>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Calibri Light</vt:lpstr>
      <vt:lpstr>Comic Sans MS</vt:lpstr>
      <vt:lpstr>Trebuchet MS</vt:lpstr>
      <vt:lpstr>Celestial</vt:lpstr>
      <vt:lpstr>COMPUTER ARCITECTURE </vt:lpstr>
      <vt:lpstr>DTI 112 COMPUTER ARCHITECTURE</vt:lpstr>
      <vt:lpstr>BINARY NUMBER</vt:lpstr>
      <vt:lpstr>BINARY NUMBER</vt:lpstr>
      <vt:lpstr>BINARY NUMBER</vt:lpstr>
      <vt:lpstr>BINARY NUMBER</vt:lpstr>
      <vt:lpstr>DECIMAL TO BINARY CONVERSION</vt:lpstr>
      <vt:lpstr>DECIMAL TO BINARY CONVERSION</vt:lpstr>
      <vt:lpstr>DECIMAL TO BINARY CONVERSION</vt:lpstr>
      <vt:lpstr>BINARY ARITHMATIC</vt:lpstr>
      <vt:lpstr>REPRESENTATION OF NEGATIVE NUMBERS</vt:lpstr>
      <vt:lpstr>REPRESENTATION OF NEGATIVE NUMBERS</vt:lpstr>
      <vt:lpstr>REPRESENTATION OF NEGATIVE NUMBERS</vt:lpstr>
      <vt:lpstr>REPRESENTATION OF NEGATIVE NUMBERS</vt:lpstr>
      <vt:lpstr>OCTAL NUMBER SYSTEM</vt:lpstr>
      <vt:lpstr>OCTAL-TO-DECIMAL CONVERSION</vt:lpstr>
      <vt:lpstr>OCTAL NUMBER</vt:lpstr>
      <vt:lpstr>OCTAL-TO-DECIMAL CONVERSION</vt:lpstr>
      <vt:lpstr>DECIMAL -TO- OCTAL CONVERSION</vt:lpstr>
      <vt:lpstr>DECIMAL -TO- OCTAL CONVERSION</vt:lpstr>
      <vt:lpstr>DECIMAL -TO- OCTAL CONVERSION</vt:lpstr>
      <vt:lpstr>OCTAL-TO-BINARY CONVERSION</vt:lpstr>
      <vt:lpstr>OCTAL-TO-BINARY CONVERSION</vt:lpstr>
      <vt:lpstr>BINARY-TO-OCTAL CONVERSION</vt:lpstr>
      <vt:lpstr>BINARY-TO-OCTAL CONVERSION</vt:lpstr>
      <vt:lpstr>ADDING OCTAL NUMBER</vt:lpstr>
      <vt:lpstr>ADDING OCTAL NUMBER</vt:lpstr>
      <vt:lpstr>ADDING OCTAL NUMBER</vt:lpstr>
      <vt:lpstr>ADDING OCTAL NUMBER</vt:lpstr>
      <vt:lpstr>SUBTRACTING OCTAL NUMBER</vt:lpstr>
      <vt:lpstr>SUBTRACTING OCTAL NUMBER</vt:lpstr>
      <vt:lpstr>SUBTRACTING OCTAL NUMBER</vt:lpstr>
      <vt:lpstr>HEXADECIMAL NUMBER</vt:lpstr>
      <vt:lpstr>HEXADECIMAL NUMBER</vt:lpstr>
      <vt:lpstr>BINARY-TO-HEX CONVERSION</vt:lpstr>
      <vt:lpstr>BINARY-TO-HEX CONVERSION</vt:lpstr>
      <vt:lpstr>HEX-TO-BINARY CONVERSION</vt:lpstr>
      <vt:lpstr>HEX-TO-BINARY CONVERSION</vt:lpstr>
      <vt:lpstr>HEX-TO-DECIMAL CONVERSION</vt:lpstr>
      <vt:lpstr>HEX-TO-DECIMAL CONVERSION</vt:lpstr>
      <vt:lpstr>HEX-TO-DECIMAL CONVERSION</vt:lpstr>
      <vt:lpstr>HEX-TO-DECIMAL CONVERSION</vt:lpstr>
      <vt:lpstr>DECIMAL-TO-HEX CONVERSION</vt:lpstr>
      <vt:lpstr>DECIMAL-TO-HEX CONVERSION</vt:lpstr>
      <vt:lpstr>DECIMAL-TO-HEX CONVERSION</vt:lpstr>
      <vt:lpstr>HEXADECIMAL ADDITION</vt:lpstr>
      <vt:lpstr>HEXADECIMAL ADDITION</vt:lpstr>
      <vt:lpstr>HEXADECIMAL ADDITION</vt:lpstr>
      <vt:lpstr>HEXADECIMAL ADDITION</vt:lpstr>
      <vt:lpstr>HEXADECIMAL SUBTRACTION</vt:lpstr>
      <vt:lpstr>HEXADECIMAL SUBTRACTION</vt:lpstr>
      <vt:lpstr>HEXADECIMAL SUBTRACTION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ARCITECTURE</dc:title>
  <dc:creator>Somchai Thangsathityangkul</dc:creator>
  <cp:lastModifiedBy>Somchai Thangsathityangkul</cp:lastModifiedBy>
  <cp:revision>171</cp:revision>
  <dcterms:created xsi:type="dcterms:W3CDTF">2023-06-18T15:47:52Z</dcterms:created>
  <dcterms:modified xsi:type="dcterms:W3CDTF">2024-06-23T19:36:16Z</dcterms:modified>
</cp:coreProperties>
</file>