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57" r:id="rId3"/>
    <p:sldId id="294" r:id="rId4"/>
    <p:sldId id="312" r:id="rId5"/>
    <p:sldId id="296" r:id="rId6"/>
    <p:sldId id="297" r:id="rId7"/>
    <p:sldId id="313" r:id="rId8"/>
    <p:sldId id="299" r:id="rId9"/>
    <p:sldId id="302" r:id="rId10"/>
    <p:sldId id="309" r:id="rId11"/>
    <p:sldId id="314" r:id="rId12"/>
    <p:sldId id="310" r:id="rId13"/>
    <p:sldId id="315" r:id="rId14"/>
    <p:sldId id="316" r:id="rId15"/>
    <p:sldId id="317" r:id="rId16"/>
    <p:sldId id="318" r:id="rId17"/>
    <p:sldId id="319" r:id="rId18"/>
    <p:sldId id="320" r:id="rId19"/>
    <p:sldId id="286"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72" r:id="rId50"/>
    <p:sldId id="373" r:id="rId51"/>
    <p:sldId id="374" r:id="rId52"/>
    <p:sldId id="375" r:id="rId53"/>
    <p:sldId id="376" r:id="rId54"/>
    <p:sldId id="377" r:id="rId55"/>
    <p:sldId id="378" r:id="rId56"/>
    <p:sldId id="379" r:id="rId57"/>
    <p:sldId id="380" r:id="rId58"/>
    <p:sldId id="381" r:id="rId59"/>
    <p:sldId id="382"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8ABE3C1-DBE1-495D-B57B-2849774B866A}" type="datetimeFigureOut">
              <a:rPr lang="en-US" smtClean="0"/>
              <a:t>6/16/2024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26775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6/16/2024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7845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938252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0433148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4656156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642590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641364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27460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854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708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5734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010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851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6/16/2024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114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D24A7AC-904D-4781-85BA-7D10C17ED021}" type="datetimeFigureOut">
              <a:rPr lang="en-US" smtClean="0"/>
              <a:t>6/16/2024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459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6/16/2024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434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894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E9DEC-419B-4CC5-A080-3B06BD5A8291}" type="datetimeFigureOut">
              <a:rPr lang="en-US" smtClean="0"/>
              <a:t>6/16/2024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45304838"/>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5C229B-6690-789A-C694-1661697F9C5C}"/>
              </a:ext>
            </a:extLst>
          </p:cNvPr>
          <p:cNvPicPr>
            <a:picLocks noChangeAspect="1"/>
          </p:cNvPicPr>
          <p:nvPr/>
        </p:nvPicPr>
        <p:blipFill>
          <a:blip r:embed="rId2"/>
          <a:stretch>
            <a:fillRect/>
          </a:stretch>
        </p:blipFill>
        <p:spPr>
          <a:xfrm>
            <a:off x="349617" y="2532859"/>
            <a:ext cx="11492765" cy="3958805"/>
          </a:xfrm>
          <a:prstGeom prst="rect">
            <a:avLst/>
          </a:prstGeom>
        </p:spPr>
      </p:pic>
      <p:sp>
        <p:nvSpPr>
          <p:cNvPr id="2" name="Title 1">
            <a:extLst>
              <a:ext uri="{FF2B5EF4-FFF2-40B4-BE49-F238E27FC236}">
                <a16:creationId xmlns:a16="http://schemas.microsoft.com/office/drawing/2014/main" id="{529CEBBB-863E-FC79-E421-4798C086AD49}"/>
              </a:ext>
            </a:extLst>
          </p:cNvPr>
          <p:cNvSpPr>
            <a:spLocks noGrp="1"/>
          </p:cNvSpPr>
          <p:nvPr>
            <p:ph type="ctrTitle"/>
          </p:nvPr>
        </p:nvSpPr>
        <p:spPr>
          <a:xfrm>
            <a:off x="2771954" y="3526489"/>
            <a:ext cx="6777697" cy="912060"/>
          </a:xfr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COMPUTER ARCITECTURE</a:t>
            </a:r>
            <a:r>
              <a:rPr lang="en-US" dirty="0"/>
              <a:t> </a:t>
            </a:r>
          </a:p>
        </p:txBody>
      </p:sp>
      <p:sp>
        <p:nvSpPr>
          <p:cNvPr id="3" name="Subtitle 2">
            <a:extLst>
              <a:ext uri="{FF2B5EF4-FFF2-40B4-BE49-F238E27FC236}">
                <a16:creationId xmlns:a16="http://schemas.microsoft.com/office/drawing/2014/main" id="{B1C1D881-EABF-6B9A-03FC-EAFEF1EF7D42}"/>
              </a:ext>
            </a:extLst>
          </p:cNvPr>
          <p:cNvSpPr>
            <a:spLocks noGrp="1"/>
          </p:cNvSpPr>
          <p:nvPr>
            <p:ph type="subTitle" idx="1"/>
          </p:nvPr>
        </p:nvSpPr>
        <p:spPr>
          <a:xfrm>
            <a:off x="2771954" y="4532382"/>
            <a:ext cx="6777697" cy="899797"/>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85000" lnSpcReduction="10000"/>
          </a:bodyPr>
          <a:lstStyle/>
          <a:p>
            <a:r>
              <a:rPr lang="en-US" sz="5400" b="1" dirty="0">
                <a:ln w="9525">
                  <a:solidFill>
                    <a:schemeClr val="bg1"/>
                  </a:solidFill>
                  <a:prstDash val="solid"/>
                </a:ln>
                <a:effectLst>
                  <a:outerShdw blurRad="12700" dist="38100" dir="2700000" algn="tl" rotWithShape="0">
                    <a:schemeClr val="bg1">
                      <a:lumMod val="50000"/>
                    </a:schemeClr>
                  </a:outerShdw>
                </a:effectLst>
              </a:rPr>
              <a:t>AND OPERATING SYSTEM</a:t>
            </a:r>
          </a:p>
        </p:txBody>
      </p:sp>
      <p:pic>
        <p:nvPicPr>
          <p:cNvPr id="6" name="Picture 5">
            <a:extLst>
              <a:ext uri="{FF2B5EF4-FFF2-40B4-BE49-F238E27FC236}">
                <a16:creationId xmlns:a16="http://schemas.microsoft.com/office/drawing/2014/main" id="{8DEF5FA8-7ED3-0E9D-59FF-CE25C6156BC1}"/>
              </a:ext>
            </a:extLst>
          </p:cNvPr>
          <p:cNvPicPr>
            <a:picLocks noChangeAspect="1"/>
          </p:cNvPicPr>
          <p:nvPr/>
        </p:nvPicPr>
        <p:blipFill>
          <a:blip r:embed="rId3"/>
          <a:stretch>
            <a:fillRect/>
          </a:stretch>
        </p:blipFill>
        <p:spPr>
          <a:xfrm>
            <a:off x="284672" y="251873"/>
            <a:ext cx="11568022" cy="1999470"/>
          </a:xfrm>
          <a:prstGeom prst="rect">
            <a:avLst/>
          </a:prstGeom>
        </p:spPr>
      </p:pic>
      <p:sp>
        <p:nvSpPr>
          <p:cNvPr id="4" name="Rectangle 3">
            <a:extLst>
              <a:ext uri="{FF2B5EF4-FFF2-40B4-BE49-F238E27FC236}">
                <a16:creationId xmlns:a16="http://schemas.microsoft.com/office/drawing/2014/main" id="{B7CF23AD-54E7-0E9F-94AC-634ACBAEB15D}"/>
              </a:ext>
            </a:extLst>
          </p:cNvPr>
          <p:cNvSpPr/>
          <p:nvPr/>
        </p:nvSpPr>
        <p:spPr>
          <a:xfrm>
            <a:off x="4387475" y="512803"/>
            <a:ext cx="2830454" cy="1107996"/>
          </a:xfrm>
          <a:prstGeom prst="rect">
            <a:avLst/>
          </a:prstGeom>
          <a:noFill/>
        </p:spPr>
        <p:txBody>
          <a:bodyPr wrap="none" lIns="91440" tIns="45720" rIns="91440" bIns="45720">
            <a:spAutoFit/>
            <a:scene3d>
              <a:camera prst="perspectiveHeroicExtremeLeftFacing"/>
              <a:lightRig rig="soft" dir="t">
                <a:rot lat="0" lon="0" rev="15600000"/>
              </a:lightRig>
            </a:scene3d>
            <a:sp3d extrusionH="57150" prstMaterial="softEdge">
              <a:bevelT w="25400" h="38100"/>
            </a:sp3d>
          </a:bodyPr>
          <a:lstStyle/>
          <a:p>
            <a:pPr algn="ctr"/>
            <a:r>
              <a:rPr lang="en-US" sz="6600" b="1" dirty="0">
                <a:ln w="9525">
                  <a:solidFill>
                    <a:schemeClr val="bg1"/>
                  </a:solidFill>
                  <a:prstDash val="solid"/>
                </a:ln>
                <a:effectLst>
                  <a:outerShdw blurRad="12700" dist="38100" dir="2700000" algn="tl" rotWithShape="0">
                    <a:schemeClr val="bg1">
                      <a:lumMod val="50000"/>
                    </a:schemeClr>
                  </a:outerShdw>
                </a:effectLst>
              </a:rPr>
              <a:t>DTI 112</a:t>
            </a:r>
          </a:p>
        </p:txBody>
      </p:sp>
      <p:sp>
        <p:nvSpPr>
          <p:cNvPr id="5" name="Rectangle 4">
            <a:extLst>
              <a:ext uri="{FF2B5EF4-FFF2-40B4-BE49-F238E27FC236}">
                <a16:creationId xmlns:a16="http://schemas.microsoft.com/office/drawing/2014/main" id="{4B62DF56-A9DB-7FF2-2E6F-47B7AD4DADAA}"/>
              </a:ext>
            </a:extLst>
          </p:cNvPr>
          <p:cNvSpPr/>
          <p:nvPr/>
        </p:nvSpPr>
        <p:spPr>
          <a:xfrm>
            <a:off x="5907085" y="1921316"/>
            <a:ext cx="4305730" cy="1107996"/>
          </a:xfrm>
          <a:prstGeom prst="rect">
            <a:avLst/>
          </a:prstGeom>
          <a:noFill/>
        </p:spPr>
        <p:txBody>
          <a:bodyPr wrap="none" lIns="91440" tIns="45720" rIns="91440" bIns="45720">
            <a:spAutoFit/>
            <a:scene3d>
              <a:camera prst="perspectiveHeroicExtremeLeftFacing"/>
              <a:lightRig rig="soft" dir="t">
                <a:rot lat="0" lon="0" rev="15600000"/>
              </a:lightRig>
            </a:scene3d>
            <a:sp3d extrusionH="57150" prstMaterial="softEdge">
              <a:bevelT w="25400" h="38100"/>
            </a:sp3d>
          </a:bodyPr>
          <a:lstStyle/>
          <a:p>
            <a:pPr algn="ctr"/>
            <a:r>
              <a:rPr lang="en-US" sz="6600" b="1" dirty="0">
                <a:ln w="9525">
                  <a:solidFill>
                    <a:schemeClr val="bg1"/>
                  </a:solidFill>
                  <a:prstDash val="solid"/>
                </a:ln>
                <a:solidFill>
                  <a:srgbClr val="FF0000"/>
                </a:solidFill>
                <a:effectLst>
                  <a:outerShdw blurRad="12700" dist="38100" dir="2700000" algn="tl" rotWithShape="0">
                    <a:schemeClr val="bg1">
                      <a:lumMod val="50000"/>
                    </a:schemeClr>
                  </a:outerShdw>
                </a:effectLst>
              </a:rPr>
              <a:t>LECTURE 02</a:t>
            </a:r>
          </a:p>
        </p:txBody>
      </p:sp>
    </p:spTree>
    <p:extLst>
      <p:ext uri="{BB962C8B-B14F-4D97-AF65-F5344CB8AC3E}">
        <p14:creationId xmlns:p14="http://schemas.microsoft.com/office/powerpoint/2010/main" val="1679982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73325" y="1763942"/>
            <a:ext cx="12020910" cy="499054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2113472"/>
            <a:ext cx="11473132" cy="4641011"/>
          </a:xfrm>
        </p:spPr>
        <p:txBody>
          <a:bodyPr>
            <a:normAutofit/>
          </a:bodyPr>
          <a:lstStyle/>
          <a:p>
            <a:pPr marL="0" indent="0">
              <a:buNone/>
            </a:pPr>
            <a:r>
              <a:rPr lang="en-US" sz="2400" b="1" dirty="0">
                <a:solidFill>
                  <a:schemeClr val="bg1"/>
                </a:solidFill>
              </a:rPr>
              <a:t> </a:t>
            </a:r>
          </a:p>
        </p:txBody>
      </p:sp>
      <p:sp>
        <p:nvSpPr>
          <p:cNvPr id="8" name="Title 1">
            <a:extLst>
              <a:ext uri="{FF2B5EF4-FFF2-40B4-BE49-F238E27FC236}">
                <a16:creationId xmlns:a16="http://schemas.microsoft.com/office/drawing/2014/main" id="{6DD896CD-4AD5-B612-B1EA-795F685462FA}"/>
              </a:ext>
            </a:extLst>
          </p:cNvPr>
          <p:cNvSpPr>
            <a:spLocks noGrp="1"/>
          </p:cNvSpPr>
          <p:nvPr>
            <p:ph type="title"/>
          </p:nvPr>
        </p:nvSpPr>
        <p:spPr>
          <a:xfrm>
            <a:off x="728934" y="307675"/>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INTRODUCTION TO </a:t>
            </a:r>
            <a:r>
              <a:rPr lang="en-US" sz="40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Von Neumann Architecture </a:t>
            </a:r>
            <a:endPar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
        <p:nvSpPr>
          <p:cNvPr id="2" name="Content Placeholder 2">
            <a:extLst>
              <a:ext uri="{FF2B5EF4-FFF2-40B4-BE49-F238E27FC236}">
                <a16:creationId xmlns:a16="http://schemas.microsoft.com/office/drawing/2014/main" id="{D844302A-721F-AF0F-3178-AF47B8E590B9}"/>
              </a:ext>
            </a:extLst>
          </p:cNvPr>
          <p:cNvSpPr txBox="1">
            <a:spLocks/>
          </p:cNvSpPr>
          <p:nvPr/>
        </p:nvSpPr>
        <p:spPr>
          <a:xfrm>
            <a:off x="368060" y="1431985"/>
            <a:ext cx="11750615" cy="5213230"/>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endParaRPr lang="en-US" sz="2400" b="1" dirty="0">
              <a:solidFill>
                <a:schemeClr val="bg1"/>
              </a:solidFill>
            </a:endParaRPr>
          </a:p>
          <a:p>
            <a:pPr marL="0" indent="0">
              <a:buNone/>
            </a:pPr>
            <a:r>
              <a:rPr lang="en-US" sz="4000" b="1" spc="50" dirty="0">
                <a:ln w="0"/>
                <a:solidFill>
                  <a:schemeClr val="bg2"/>
                </a:solidFill>
                <a:effectLst>
                  <a:innerShdw blurRad="63500" dist="50800" dir="13500000">
                    <a:srgbClr val="000000">
                      <a:alpha val="50000"/>
                    </a:srgbClr>
                  </a:innerShdw>
                </a:effectLst>
                <a:latin typeface="Comic Sans MS" panose="030F0702030302020204" pitchFamily="66" charset="0"/>
              </a:rPr>
              <a:t>Fundamental Principles of Von Neumann Architecture</a:t>
            </a:r>
          </a:p>
          <a:p>
            <a:pPr marL="0" indent="0">
              <a:buNone/>
            </a:pPr>
            <a:r>
              <a:rPr lang="en-US" sz="4000" b="1" dirty="0">
                <a:ln w="22225">
                  <a:solidFill>
                    <a:schemeClr val="accent2"/>
                  </a:solidFill>
                  <a:prstDash val="solid"/>
                </a:ln>
                <a:solidFill>
                  <a:schemeClr val="bg1">
                    <a:lumMod val="85000"/>
                    <a:lumOff val="15000"/>
                  </a:schemeClr>
                </a:solidFill>
                <a:latin typeface="Comic Sans MS" panose="030F0702030302020204" pitchFamily="66" charset="0"/>
              </a:rPr>
              <a:t>Stored Program Concept</a:t>
            </a:r>
          </a:p>
          <a:p>
            <a:pPr marL="0" indent="0">
              <a:buNone/>
            </a:pPr>
            <a:r>
              <a:rPr lang="en-US" sz="4000" b="1" dirty="0">
                <a:ln w="13462">
                  <a:solidFill>
                    <a:schemeClr val="bg1"/>
                  </a:solidFill>
                  <a:prstDash val="solid"/>
                </a:ln>
                <a:solidFill>
                  <a:schemeClr val="bg2">
                    <a:lumMod val="50000"/>
                  </a:schemeClr>
                </a:solidFill>
                <a:effectLst>
                  <a:outerShdw dist="38100" dir="2700000" algn="bl" rotWithShape="0">
                    <a:schemeClr val="accent5"/>
                  </a:outerShdw>
                </a:effectLst>
                <a:latin typeface="Comic Sans MS" panose="030F0702030302020204" pitchFamily="66" charset="0"/>
              </a:rPr>
              <a:t>The core principle of the Von Neumann architecture is the stored program concept. This means that instructions for the computer (the program) and the data it processes are stored in the same memory space. This allows the computer to be reprogrammed simply by changing the instructions in memory, rather than reconfiguring the hardware.</a:t>
            </a:r>
          </a:p>
          <a:p>
            <a:pPr marL="0" indent="0">
              <a:buNone/>
            </a:pPr>
            <a:endParaRPr lang="en-US" sz="4000" b="1" dirty="0">
              <a:ln w="6600">
                <a:solidFill>
                  <a:schemeClr val="accent2"/>
                </a:solidFill>
                <a:prstDash val="solid"/>
              </a:ln>
              <a:solidFill>
                <a:schemeClr val="accent6">
                  <a:lumMod val="5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19491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73325" y="1763942"/>
            <a:ext cx="12020910" cy="499054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10551" y="2113472"/>
            <a:ext cx="11473132" cy="4641011"/>
          </a:xfrm>
        </p:spPr>
        <p:txBody>
          <a:bodyPr>
            <a:normAutofit/>
          </a:bodyPr>
          <a:lstStyle/>
          <a:p>
            <a:pPr marL="0" indent="0">
              <a:buNone/>
            </a:pPr>
            <a:r>
              <a:rPr lang="en-US" sz="2400" b="1" dirty="0">
                <a:solidFill>
                  <a:schemeClr val="bg1"/>
                </a:solidFill>
              </a:rPr>
              <a:t> </a:t>
            </a:r>
          </a:p>
        </p:txBody>
      </p:sp>
      <p:sp>
        <p:nvSpPr>
          <p:cNvPr id="8" name="Title 1">
            <a:extLst>
              <a:ext uri="{FF2B5EF4-FFF2-40B4-BE49-F238E27FC236}">
                <a16:creationId xmlns:a16="http://schemas.microsoft.com/office/drawing/2014/main" id="{6DD896CD-4AD5-B612-B1EA-795F685462FA}"/>
              </a:ext>
            </a:extLst>
          </p:cNvPr>
          <p:cNvSpPr>
            <a:spLocks noGrp="1"/>
          </p:cNvSpPr>
          <p:nvPr>
            <p:ph type="title"/>
          </p:nvPr>
        </p:nvSpPr>
        <p:spPr>
          <a:xfrm>
            <a:off x="728934" y="307675"/>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INTRODUCTION TO </a:t>
            </a:r>
            <a:r>
              <a:rPr lang="en-US" sz="40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Von Neumann Architecture </a:t>
            </a:r>
            <a:endPar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
        <p:nvSpPr>
          <p:cNvPr id="2" name="Content Placeholder 2">
            <a:extLst>
              <a:ext uri="{FF2B5EF4-FFF2-40B4-BE49-F238E27FC236}">
                <a16:creationId xmlns:a16="http://schemas.microsoft.com/office/drawing/2014/main" id="{D844302A-721F-AF0F-3178-AF47B8E590B9}"/>
              </a:ext>
            </a:extLst>
          </p:cNvPr>
          <p:cNvSpPr txBox="1">
            <a:spLocks/>
          </p:cNvSpPr>
          <p:nvPr/>
        </p:nvSpPr>
        <p:spPr>
          <a:xfrm>
            <a:off x="368060" y="1431985"/>
            <a:ext cx="11750615" cy="5213230"/>
          </a:xfrm>
          <a:prstGeom prst="rect">
            <a:avLst/>
          </a:prstGeom>
        </p:spPr>
        <p:txBody>
          <a:bodyPr vert="horz" lIns="91440" tIns="45720" rIns="91440" bIns="45720" rtlCol="0" anchor="t">
            <a:normAutofit fontScale="85000" lnSpcReduction="2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endParaRPr lang="en-US" sz="2400" b="1" dirty="0">
              <a:solidFill>
                <a:schemeClr val="bg1"/>
              </a:solidFill>
            </a:endParaRPr>
          </a:p>
          <a:p>
            <a:pPr marL="0" indent="0">
              <a:buNone/>
            </a:pPr>
            <a:r>
              <a:rPr lang="en-US" sz="40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Fundamental Principles of Von Neumann Architecture</a:t>
            </a:r>
          </a:p>
          <a:p>
            <a:pPr marL="0" indent="0">
              <a:buNone/>
            </a:pPr>
            <a:r>
              <a:rPr lang="en-US" sz="4000" b="1" dirty="0">
                <a:ln w="6600">
                  <a:solidFill>
                    <a:schemeClr val="accent2"/>
                  </a:solidFill>
                  <a:prstDash val="solid"/>
                </a:ln>
                <a:solidFill>
                  <a:schemeClr val="accent6">
                    <a:lumMod val="50000"/>
                  </a:schemeClr>
                </a:solidFill>
                <a:effectLst>
                  <a:outerShdw dist="38100" dir="2700000" algn="tl" rotWithShape="0">
                    <a:schemeClr val="accent2"/>
                  </a:outerShdw>
                </a:effectLst>
                <a:latin typeface="Comic Sans MS" panose="030F0702030302020204" pitchFamily="66" charset="0"/>
              </a:rPr>
              <a:t>Sequential Instruction Execution</a:t>
            </a:r>
          </a:p>
          <a:p>
            <a:pPr marL="0" indent="0">
              <a:buNone/>
            </a:pPr>
            <a:r>
              <a:rPr lang="en-US" sz="4000" b="1" dirty="0">
                <a:ln w="10160">
                  <a:solidFill>
                    <a:schemeClr val="accent5"/>
                  </a:solidFill>
                  <a:prstDash val="solid"/>
                </a:ln>
                <a:solidFill>
                  <a:schemeClr val="bg2">
                    <a:lumMod val="50000"/>
                  </a:schemeClr>
                </a:solidFill>
                <a:effectLst>
                  <a:outerShdw blurRad="38100" dist="22860" dir="5400000" algn="tl" rotWithShape="0">
                    <a:srgbClr val="000000">
                      <a:alpha val="30000"/>
                    </a:srgbClr>
                  </a:outerShdw>
                </a:effectLst>
                <a:latin typeface="Comic Sans MS" panose="030F0702030302020204" pitchFamily="66" charset="0"/>
              </a:rPr>
              <a:t>Another key principle is that instructions are executed sequentially. The computer fetches an instruction from memory, decodes it to understand what needs to be done, executes the instruction, and then moves to the next instruction. This cycle repeats continuously, enabling the computer to perform complex tasks by breaking them down into simpler sequential steps.</a:t>
            </a:r>
            <a:endParaRPr lang="en-US" b="1" dirty="0">
              <a:ln w="10160">
                <a:solidFill>
                  <a:schemeClr val="accent5"/>
                </a:solidFill>
                <a:prstDash val="solid"/>
              </a:ln>
              <a:solidFill>
                <a:schemeClr val="bg2">
                  <a:lumMod val="50000"/>
                </a:schemeClr>
              </a:solidFill>
              <a:effectLst>
                <a:outerShdw blurRad="38100" dist="22860" dir="5400000" algn="tl" rotWithShape="0">
                  <a:srgbClr val="000000">
                    <a:alpha val="30000"/>
                  </a:srgbClr>
                </a:outerShdw>
              </a:effectLst>
              <a:latin typeface="Comic Sans MS" panose="030F0702030302020204" pitchFamily="66" charset="0"/>
            </a:endParaRPr>
          </a:p>
        </p:txBody>
      </p:sp>
    </p:spTree>
    <p:extLst>
      <p:ext uri="{BB962C8B-B14F-4D97-AF65-F5344CB8AC3E}">
        <p14:creationId xmlns:p14="http://schemas.microsoft.com/office/powerpoint/2010/main" val="2553021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0" y="1763940"/>
            <a:ext cx="12094235" cy="4990543"/>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5459084" y="1932317"/>
            <a:ext cx="6324599" cy="4347713"/>
          </a:xfrm>
        </p:spPr>
        <p:txBody>
          <a:bodyPr anchor="t">
            <a:normAutofit lnSpcReduction="10000"/>
          </a:body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The Central Processing Unit (CPU) acts as the brain of the entire system. It's responsible for fetching, decoding, and executing instructions that make the computer work. It consists of the Control Unit (CU), the Arithmetic Logic Unit (ALU), and various registers.</a:t>
            </a:r>
            <a:r>
              <a:rPr lang="en-US" sz="2800" dirty="0"/>
              <a:t> </a:t>
            </a: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The CPU executes instructions from the program stored in memory.</a:t>
            </a:r>
          </a:p>
        </p:txBody>
      </p:sp>
      <p:sp>
        <p:nvSpPr>
          <p:cNvPr id="8" name="Title 1">
            <a:extLst>
              <a:ext uri="{FF2B5EF4-FFF2-40B4-BE49-F238E27FC236}">
                <a16:creationId xmlns:a16="http://schemas.microsoft.com/office/drawing/2014/main" id="{6DD896CD-4AD5-B612-B1EA-795F685462FA}"/>
              </a:ext>
            </a:extLst>
          </p:cNvPr>
          <p:cNvSpPr>
            <a:spLocks noGrp="1"/>
          </p:cNvSpPr>
          <p:nvPr>
            <p:ph type="title"/>
          </p:nvPr>
        </p:nvSpPr>
        <p:spPr>
          <a:xfrm>
            <a:off x="728934" y="307675"/>
            <a:ext cx="10131425" cy="1456267"/>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CORE COMPONENTS OF VON NEUMANN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
        <p:nvSpPr>
          <p:cNvPr id="2" name="Content Placeholder 2">
            <a:extLst>
              <a:ext uri="{FF2B5EF4-FFF2-40B4-BE49-F238E27FC236}">
                <a16:creationId xmlns:a16="http://schemas.microsoft.com/office/drawing/2014/main" id="{D844302A-721F-AF0F-3178-AF47B8E590B9}"/>
              </a:ext>
            </a:extLst>
          </p:cNvPr>
          <p:cNvSpPr txBox="1">
            <a:spLocks/>
          </p:cNvSpPr>
          <p:nvPr/>
        </p:nvSpPr>
        <p:spPr>
          <a:xfrm>
            <a:off x="368060" y="1763941"/>
            <a:ext cx="11750615" cy="4881273"/>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endParaRPr lang="en-US" sz="2400" b="1" dirty="0">
              <a:solidFill>
                <a:schemeClr val="bg1"/>
              </a:solidFill>
            </a:endParaRPr>
          </a:p>
          <a:p>
            <a:pPr marL="0" indent="0">
              <a:buNone/>
            </a:pPr>
            <a:r>
              <a:rPr lang="en-US" sz="40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 </a:t>
            </a:r>
            <a:endParaRPr lang="en-US"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endParaRPr>
          </a:p>
        </p:txBody>
      </p:sp>
      <p:pic>
        <p:nvPicPr>
          <p:cNvPr id="3074" name="Picture 2" descr="von Neumann Computer Architecture">
            <a:extLst>
              <a:ext uri="{FF2B5EF4-FFF2-40B4-BE49-F238E27FC236}">
                <a16:creationId xmlns:a16="http://schemas.microsoft.com/office/drawing/2014/main" id="{AD624793-AAE6-DE7F-3B4F-02BA248F5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26" y="2113472"/>
            <a:ext cx="4766092" cy="4347713"/>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angl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249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0" y="1763940"/>
            <a:ext cx="12094235" cy="4990543"/>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5459084" y="1932317"/>
            <a:ext cx="6324599" cy="4347713"/>
          </a:xfrm>
        </p:spPr>
        <p:txBody>
          <a:bodyPr anchor="t">
            <a:normAutofit fontScale="92500" lnSpcReduction="10000"/>
          </a:bodyPr>
          <a:lstStyle/>
          <a:p>
            <a:pPr marL="0" indent="0">
              <a:buNone/>
            </a:pP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Memory</a:t>
            </a:r>
          </a:p>
          <a:p>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Memory in a Von Neumann architecture stores both data and instructions. This unified memory model simplifies the design but can lead to contention between instruction fetches and data operations, a phenomenon known as the Von Neumann bottleneck.</a:t>
            </a:r>
          </a:p>
        </p:txBody>
      </p:sp>
      <p:sp>
        <p:nvSpPr>
          <p:cNvPr id="8" name="Title 1">
            <a:extLst>
              <a:ext uri="{FF2B5EF4-FFF2-40B4-BE49-F238E27FC236}">
                <a16:creationId xmlns:a16="http://schemas.microsoft.com/office/drawing/2014/main" id="{6DD896CD-4AD5-B612-B1EA-795F685462FA}"/>
              </a:ext>
            </a:extLst>
          </p:cNvPr>
          <p:cNvSpPr>
            <a:spLocks noGrp="1"/>
          </p:cNvSpPr>
          <p:nvPr>
            <p:ph type="title"/>
          </p:nvPr>
        </p:nvSpPr>
        <p:spPr>
          <a:xfrm>
            <a:off x="728934" y="307675"/>
            <a:ext cx="10131425" cy="1456267"/>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CORE COMPONENTS OF VON NEUMANN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
        <p:nvSpPr>
          <p:cNvPr id="2" name="Content Placeholder 2">
            <a:extLst>
              <a:ext uri="{FF2B5EF4-FFF2-40B4-BE49-F238E27FC236}">
                <a16:creationId xmlns:a16="http://schemas.microsoft.com/office/drawing/2014/main" id="{D844302A-721F-AF0F-3178-AF47B8E590B9}"/>
              </a:ext>
            </a:extLst>
          </p:cNvPr>
          <p:cNvSpPr txBox="1">
            <a:spLocks/>
          </p:cNvSpPr>
          <p:nvPr/>
        </p:nvSpPr>
        <p:spPr>
          <a:xfrm>
            <a:off x="368060" y="1763941"/>
            <a:ext cx="11750615" cy="4881273"/>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endParaRPr lang="en-US" sz="2400" b="1" dirty="0">
              <a:solidFill>
                <a:schemeClr val="bg1"/>
              </a:solidFill>
            </a:endParaRPr>
          </a:p>
          <a:p>
            <a:pPr marL="0" indent="0">
              <a:buNone/>
            </a:pPr>
            <a:r>
              <a:rPr lang="en-US" sz="40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 </a:t>
            </a:r>
            <a:endParaRPr lang="en-US"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endParaRPr>
          </a:p>
        </p:txBody>
      </p:sp>
      <p:pic>
        <p:nvPicPr>
          <p:cNvPr id="3074" name="Picture 2" descr="von Neumann Computer Architecture">
            <a:extLst>
              <a:ext uri="{FF2B5EF4-FFF2-40B4-BE49-F238E27FC236}">
                <a16:creationId xmlns:a16="http://schemas.microsoft.com/office/drawing/2014/main" id="{AD624793-AAE6-DE7F-3B4F-02BA248F5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26" y="2113472"/>
            <a:ext cx="4766092" cy="4347713"/>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angl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372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0" y="1763940"/>
            <a:ext cx="12094235" cy="4990543"/>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5459084" y="1932317"/>
            <a:ext cx="6324599" cy="4347713"/>
          </a:xfrm>
        </p:spPr>
        <p:txBody>
          <a:bodyPr anchor="t">
            <a:normAutofit fontScale="92500"/>
          </a:bodyPr>
          <a:lstStyle/>
          <a:p>
            <a:pPr marL="0" indent="0">
              <a:buNone/>
            </a:pP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Input/Output (I/O) System</a:t>
            </a:r>
          </a:p>
          <a:p>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The I/O system allows the computer to interact with the outside world. It includes devices like keyboards, monitors, and storage drives. The I/O system is connected to the CPU and memory through buses.</a:t>
            </a:r>
          </a:p>
        </p:txBody>
      </p:sp>
      <p:sp>
        <p:nvSpPr>
          <p:cNvPr id="8" name="Title 1">
            <a:extLst>
              <a:ext uri="{FF2B5EF4-FFF2-40B4-BE49-F238E27FC236}">
                <a16:creationId xmlns:a16="http://schemas.microsoft.com/office/drawing/2014/main" id="{6DD896CD-4AD5-B612-B1EA-795F685462FA}"/>
              </a:ext>
            </a:extLst>
          </p:cNvPr>
          <p:cNvSpPr>
            <a:spLocks noGrp="1"/>
          </p:cNvSpPr>
          <p:nvPr>
            <p:ph type="title"/>
          </p:nvPr>
        </p:nvSpPr>
        <p:spPr>
          <a:xfrm>
            <a:off x="728934" y="307675"/>
            <a:ext cx="10131425" cy="1456267"/>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CORE COMPONENTS OF VON NEUMANN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
        <p:nvSpPr>
          <p:cNvPr id="2" name="Content Placeholder 2">
            <a:extLst>
              <a:ext uri="{FF2B5EF4-FFF2-40B4-BE49-F238E27FC236}">
                <a16:creationId xmlns:a16="http://schemas.microsoft.com/office/drawing/2014/main" id="{D844302A-721F-AF0F-3178-AF47B8E590B9}"/>
              </a:ext>
            </a:extLst>
          </p:cNvPr>
          <p:cNvSpPr txBox="1">
            <a:spLocks/>
          </p:cNvSpPr>
          <p:nvPr/>
        </p:nvSpPr>
        <p:spPr>
          <a:xfrm>
            <a:off x="368060" y="1763941"/>
            <a:ext cx="11750615" cy="4881273"/>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endParaRPr lang="en-US" sz="2400" b="1" dirty="0">
              <a:solidFill>
                <a:schemeClr val="bg1"/>
              </a:solidFill>
            </a:endParaRPr>
          </a:p>
          <a:p>
            <a:pPr marL="0" indent="0">
              <a:buNone/>
            </a:pPr>
            <a:r>
              <a:rPr lang="en-US" sz="40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 </a:t>
            </a:r>
            <a:endParaRPr lang="en-US"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endParaRPr>
          </a:p>
        </p:txBody>
      </p:sp>
      <p:pic>
        <p:nvPicPr>
          <p:cNvPr id="3074" name="Picture 2" descr="von Neumann Computer Architecture">
            <a:extLst>
              <a:ext uri="{FF2B5EF4-FFF2-40B4-BE49-F238E27FC236}">
                <a16:creationId xmlns:a16="http://schemas.microsoft.com/office/drawing/2014/main" id="{AD624793-AAE6-DE7F-3B4F-02BA248F5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26" y="2113472"/>
            <a:ext cx="4766092" cy="4347713"/>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angl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346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0" y="1763940"/>
            <a:ext cx="12094235" cy="4990543"/>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5459084" y="1932317"/>
            <a:ext cx="6324599" cy="4347713"/>
          </a:xfrm>
        </p:spPr>
        <p:txBody>
          <a:bodyPr anchor="t">
            <a:normAutofit fontScale="92500"/>
          </a:bodyPr>
          <a:lstStyle/>
          <a:p>
            <a:pPr marL="0" indent="0">
              <a:buNone/>
            </a:pP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Buses</a:t>
            </a:r>
          </a:p>
          <a:p>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Buses are communication pathways that transfer data between different components of the computer. The main types of buses in a Von Neumann architecture are the Data Bus, Address Bus, and Control Bus.</a:t>
            </a:r>
          </a:p>
        </p:txBody>
      </p:sp>
      <p:sp>
        <p:nvSpPr>
          <p:cNvPr id="8" name="Title 1">
            <a:extLst>
              <a:ext uri="{FF2B5EF4-FFF2-40B4-BE49-F238E27FC236}">
                <a16:creationId xmlns:a16="http://schemas.microsoft.com/office/drawing/2014/main" id="{6DD896CD-4AD5-B612-B1EA-795F685462FA}"/>
              </a:ext>
            </a:extLst>
          </p:cNvPr>
          <p:cNvSpPr>
            <a:spLocks noGrp="1"/>
          </p:cNvSpPr>
          <p:nvPr>
            <p:ph type="title"/>
          </p:nvPr>
        </p:nvSpPr>
        <p:spPr>
          <a:xfrm>
            <a:off x="728934" y="307675"/>
            <a:ext cx="10131425" cy="1456267"/>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CORE COMPONENTS OF VON NEUMANN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
        <p:nvSpPr>
          <p:cNvPr id="2" name="Content Placeholder 2">
            <a:extLst>
              <a:ext uri="{FF2B5EF4-FFF2-40B4-BE49-F238E27FC236}">
                <a16:creationId xmlns:a16="http://schemas.microsoft.com/office/drawing/2014/main" id="{D844302A-721F-AF0F-3178-AF47B8E590B9}"/>
              </a:ext>
            </a:extLst>
          </p:cNvPr>
          <p:cNvSpPr txBox="1">
            <a:spLocks/>
          </p:cNvSpPr>
          <p:nvPr/>
        </p:nvSpPr>
        <p:spPr>
          <a:xfrm>
            <a:off x="368060" y="1763941"/>
            <a:ext cx="11750615" cy="4881273"/>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endParaRPr lang="en-US" sz="2400" b="1" dirty="0">
              <a:solidFill>
                <a:schemeClr val="bg1"/>
              </a:solidFill>
            </a:endParaRPr>
          </a:p>
          <a:p>
            <a:pPr marL="0" indent="0">
              <a:buNone/>
            </a:pPr>
            <a:r>
              <a:rPr lang="en-US" sz="40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 </a:t>
            </a:r>
            <a:endParaRPr lang="en-US"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endParaRPr>
          </a:p>
        </p:txBody>
      </p:sp>
      <p:pic>
        <p:nvPicPr>
          <p:cNvPr id="3074" name="Picture 2" descr="von Neumann Computer Architecture">
            <a:extLst>
              <a:ext uri="{FF2B5EF4-FFF2-40B4-BE49-F238E27FC236}">
                <a16:creationId xmlns:a16="http://schemas.microsoft.com/office/drawing/2014/main" id="{AD624793-AAE6-DE7F-3B4F-02BA248F5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26" y="2113472"/>
            <a:ext cx="4766092" cy="4347713"/>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angl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754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0" y="1763940"/>
            <a:ext cx="12094235" cy="4990543"/>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68060" y="2030720"/>
            <a:ext cx="11326483" cy="4347713"/>
          </a:xfrm>
        </p:spPr>
        <p:txBody>
          <a:bodyPr anchor="t">
            <a:normAutofit fontScale="92500" lnSpcReduction="10000"/>
          </a:bodyPr>
          <a:lstStyle/>
          <a:p>
            <a:pPr marL="0" indent="0">
              <a:buNone/>
            </a:pPr>
            <a:r>
              <a:rPr lang="en-US" sz="3200" b="1" dirty="0">
                <a:ln w="22225">
                  <a:solidFill>
                    <a:schemeClr val="accent2"/>
                  </a:solidFill>
                  <a:prstDash val="solid"/>
                </a:ln>
                <a:solidFill>
                  <a:schemeClr val="bg2">
                    <a:lumMod val="75000"/>
                  </a:schemeClr>
                </a:solidFill>
                <a:latin typeface="Comic Sans MS" panose="030F0702030302020204" pitchFamily="66" charset="0"/>
              </a:rPr>
              <a:t>CPU: Control Unit, Arithmetic Logic Unit (ALU), Registers</a:t>
            </a:r>
          </a:p>
          <a:p>
            <a:pPr>
              <a:buFont typeface="Arial" panose="020B0604020202020204" pitchFamily="34" charset="0"/>
              <a:buChar char="•"/>
            </a:pPr>
            <a:r>
              <a:rPr lang="en-US" sz="3200" b="1" spc="50" dirty="0">
                <a:ln w="9525" cmpd="sng">
                  <a:solidFill>
                    <a:schemeClr val="accent1"/>
                  </a:solidFill>
                  <a:prstDash val="solid"/>
                </a:ln>
                <a:solidFill>
                  <a:srgbClr val="FFFF00"/>
                </a:solidFill>
                <a:effectLst>
                  <a:glow rad="38100">
                    <a:schemeClr val="accent1">
                      <a:alpha val="40000"/>
                    </a:schemeClr>
                  </a:glow>
                </a:effectLst>
                <a:latin typeface="Comic Sans MS" panose="030F0702030302020204" pitchFamily="66" charset="0"/>
              </a:rPr>
              <a:t>Control Unit (CU): </a:t>
            </a:r>
            <a:r>
              <a:rPr lang="en-US" sz="3200" b="1" spc="50" dirty="0">
                <a:ln w="9525" cmpd="sng">
                  <a:solidFill>
                    <a:schemeClr val="accent1"/>
                  </a:solidFill>
                  <a:prstDash val="solid"/>
                </a:ln>
                <a:solidFill>
                  <a:schemeClr val="bg2">
                    <a:lumMod val="50000"/>
                  </a:schemeClr>
                </a:solidFill>
                <a:effectLst>
                  <a:glow rad="38100">
                    <a:schemeClr val="accent1">
                      <a:alpha val="40000"/>
                    </a:schemeClr>
                  </a:glow>
                </a:effectLst>
                <a:latin typeface="Comic Sans MS" panose="030F0702030302020204" pitchFamily="66" charset="0"/>
              </a:rPr>
              <a:t>Directs the operation of the CPU by generating control signals that manage the execution of instructions.</a:t>
            </a:r>
          </a:p>
          <a:p>
            <a:pPr>
              <a:buFont typeface="Arial" panose="020B0604020202020204" pitchFamily="34" charset="0"/>
              <a:buChar char="•"/>
            </a:pPr>
            <a:r>
              <a:rPr lang="en-US" sz="3200" b="1" spc="50" dirty="0">
                <a:ln w="9525" cmpd="sng">
                  <a:solidFill>
                    <a:schemeClr val="accent1"/>
                  </a:solidFill>
                  <a:prstDash val="solid"/>
                </a:ln>
                <a:solidFill>
                  <a:srgbClr val="FFFF00"/>
                </a:solidFill>
                <a:effectLst>
                  <a:glow rad="38100">
                    <a:schemeClr val="accent1">
                      <a:alpha val="40000"/>
                    </a:schemeClr>
                  </a:glow>
                </a:effectLst>
                <a:latin typeface="Comic Sans MS" panose="030F0702030302020204" pitchFamily="66" charset="0"/>
              </a:rPr>
              <a:t>Arithmetic Logic Unit (ALU): </a:t>
            </a:r>
            <a:r>
              <a:rPr lang="en-US" sz="3200" b="1" spc="50" dirty="0">
                <a:ln w="9525" cmpd="sng">
                  <a:solidFill>
                    <a:schemeClr val="accent1"/>
                  </a:solidFill>
                  <a:prstDash val="solid"/>
                </a:ln>
                <a:solidFill>
                  <a:schemeClr val="bg2">
                    <a:lumMod val="50000"/>
                  </a:schemeClr>
                </a:solidFill>
                <a:effectLst>
                  <a:glow rad="38100">
                    <a:schemeClr val="accent1">
                      <a:alpha val="40000"/>
                    </a:schemeClr>
                  </a:glow>
                </a:effectLst>
                <a:latin typeface="Comic Sans MS" panose="030F0702030302020204" pitchFamily="66" charset="0"/>
              </a:rPr>
              <a:t>Performs arithmetic and logical operations on data.</a:t>
            </a:r>
          </a:p>
          <a:p>
            <a:pPr>
              <a:buFont typeface="Arial" panose="020B0604020202020204" pitchFamily="34" charset="0"/>
              <a:buChar char="•"/>
            </a:pPr>
            <a:r>
              <a:rPr lang="en-US" sz="3200" b="1" spc="50" dirty="0">
                <a:ln w="9525" cmpd="sng">
                  <a:solidFill>
                    <a:schemeClr val="accent1"/>
                  </a:solidFill>
                  <a:prstDash val="solid"/>
                </a:ln>
                <a:solidFill>
                  <a:srgbClr val="FFFF00"/>
                </a:solidFill>
                <a:effectLst>
                  <a:glow rad="38100">
                    <a:schemeClr val="accent1">
                      <a:alpha val="40000"/>
                    </a:schemeClr>
                  </a:glow>
                </a:effectLst>
                <a:latin typeface="Comic Sans MS" panose="030F0702030302020204" pitchFamily="66" charset="0"/>
              </a:rPr>
              <a:t>Registers:</a:t>
            </a:r>
            <a:r>
              <a:rPr lang="en-US" sz="3200" b="1" spc="50" dirty="0">
                <a:ln w="9525" cmpd="sng">
                  <a:solidFill>
                    <a:schemeClr val="accent1"/>
                  </a:solidFill>
                  <a:prstDash val="solid"/>
                </a:ln>
                <a:solidFill>
                  <a:schemeClr val="bg2">
                    <a:lumMod val="50000"/>
                  </a:schemeClr>
                </a:solidFill>
                <a:effectLst>
                  <a:glow rad="38100">
                    <a:schemeClr val="accent1">
                      <a:alpha val="40000"/>
                    </a:schemeClr>
                  </a:glow>
                </a:effectLst>
                <a:latin typeface="Comic Sans MS" panose="030F0702030302020204" pitchFamily="66" charset="0"/>
              </a:rPr>
              <a:t> Small, fast storage locations within the CPU that hold data and instructions temporarily during processing.</a:t>
            </a:r>
          </a:p>
        </p:txBody>
      </p:sp>
      <p:sp>
        <p:nvSpPr>
          <p:cNvPr id="8" name="Title 1">
            <a:extLst>
              <a:ext uri="{FF2B5EF4-FFF2-40B4-BE49-F238E27FC236}">
                <a16:creationId xmlns:a16="http://schemas.microsoft.com/office/drawing/2014/main" id="{6DD896CD-4AD5-B612-B1EA-795F685462FA}"/>
              </a:ext>
            </a:extLst>
          </p:cNvPr>
          <p:cNvSpPr>
            <a:spLocks noGrp="1"/>
          </p:cNvSpPr>
          <p:nvPr>
            <p:ph type="title"/>
          </p:nvPr>
        </p:nvSpPr>
        <p:spPr>
          <a:xfrm>
            <a:off x="728934" y="307675"/>
            <a:ext cx="10131425" cy="1456267"/>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CORE COMPONENTS OF VON NEUMANN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
        <p:nvSpPr>
          <p:cNvPr id="2" name="Content Placeholder 2">
            <a:extLst>
              <a:ext uri="{FF2B5EF4-FFF2-40B4-BE49-F238E27FC236}">
                <a16:creationId xmlns:a16="http://schemas.microsoft.com/office/drawing/2014/main" id="{D844302A-721F-AF0F-3178-AF47B8E590B9}"/>
              </a:ext>
            </a:extLst>
          </p:cNvPr>
          <p:cNvSpPr txBox="1">
            <a:spLocks/>
          </p:cNvSpPr>
          <p:nvPr/>
        </p:nvSpPr>
        <p:spPr>
          <a:xfrm>
            <a:off x="368060" y="1763941"/>
            <a:ext cx="11750615" cy="4881273"/>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400" b="1" dirty="0">
              <a:solidFill>
                <a:schemeClr val="bg1"/>
              </a:solidFill>
            </a:endParaRPr>
          </a:p>
        </p:txBody>
      </p:sp>
    </p:spTree>
    <p:extLst>
      <p:ext uri="{BB962C8B-B14F-4D97-AF65-F5344CB8AC3E}">
        <p14:creationId xmlns:p14="http://schemas.microsoft.com/office/powerpoint/2010/main" val="2162958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0" y="1763940"/>
            <a:ext cx="12094235" cy="4990543"/>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68060" y="2030720"/>
            <a:ext cx="11326483" cy="4347713"/>
          </a:xfrm>
        </p:spPr>
        <p:txBody>
          <a:bodyPr anchor="t">
            <a:normAutofit fontScale="92500" lnSpcReduction="20000"/>
          </a:bodyPr>
          <a:lstStyle/>
          <a:p>
            <a:pPr marL="0" indent="0">
              <a:buNone/>
            </a:pPr>
            <a:r>
              <a:rPr lang="en-US" sz="3200" b="1" dirty="0">
                <a:ln w="22225">
                  <a:solidFill>
                    <a:schemeClr val="accent2"/>
                  </a:solidFill>
                  <a:prstDash val="solid"/>
                </a:ln>
                <a:solidFill>
                  <a:schemeClr val="bg2">
                    <a:lumMod val="50000"/>
                  </a:schemeClr>
                </a:solidFill>
                <a:latin typeface="Comic Sans MS" panose="030F0702030302020204" pitchFamily="66" charset="0"/>
              </a:rPr>
              <a:t>Memory: RAM, ROM, Cache</a:t>
            </a:r>
          </a:p>
          <a:p>
            <a:pPr>
              <a:buFont typeface="Arial" panose="020B0604020202020204" pitchFamily="34" charset="0"/>
              <a:buChar char="•"/>
            </a:pPr>
            <a:r>
              <a:rPr lang="en-US" sz="3200" b="1" spc="50" dirty="0">
                <a:ln w="9525" cmpd="sng">
                  <a:solidFill>
                    <a:schemeClr val="accent1"/>
                  </a:solidFill>
                  <a:prstDash val="solid"/>
                </a:ln>
                <a:solidFill>
                  <a:srgbClr val="FFFF00"/>
                </a:solidFill>
                <a:effectLst>
                  <a:glow rad="38100">
                    <a:schemeClr val="accent1">
                      <a:alpha val="40000"/>
                    </a:schemeClr>
                  </a:glow>
                </a:effectLst>
                <a:latin typeface="Comic Sans MS" panose="030F0702030302020204" pitchFamily="66" charset="0"/>
              </a:rPr>
              <a:t>Random Access Memory (RAM): </a:t>
            </a:r>
            <a:r>
              <a:rPr lang="en-US" sz="3200" b="1" spc="50" dirty="0">
                <a:ln w="9525" cmpd="sng">
                  <a:solidFill>
                    <a:schemeClr val="accent1"/>
                  </a:solidFill>
                  <a:prstDash val="solid"/>
                </a:ln>
                <a:solidFill>
                  <a:schemeClr val="bg2">
                    <a:lumMod val="50000"/>
                  </a:schemeClr>
                </a:solidFill>
                <a:effectLst>
                  <a:glow rad="38100">
                    <a:schemeClr val="accent1">
                      <a:alpha val="40000"/>
                    </a:schemeClr>
                  </a:glow>
                </a:effectLst>
                <a:latin typeface="Comic Sans MS" panose="030F0702030302020204" pitchFamily="66" charset="0"/>
              </a:rPr>
              <a:t>Volatile memory used to store data and instructions that the CPU needs while performing tasks.</a:t>
            </a:r>
          </a:p>
          <a:p>
            <a:pPr>
              <a:buFont typeface="Arial" panose="020B0604020202020204" pitchFamily="34" charset="0"/>
              <a:buChar char="•"/>
            </a:pPr>
            <a:r>
              <a:rPr lang="en-US" sz="3200" b="1" spc="50" dirty="0">
                <a:ln w="9525" cmpd="sng">
                  <a:solidFill>
                    <a:schemeClr val="accent1"/>
                  </a:solidFill>
                  <a:prstDash val="solid"/>
                </a:ln>
                <a:solidFill>
                  <a:srgbClr val="FFFF00"/>
                </a:solidFill>
                <a:effectLst>
                  <a:glow rad="38100">
                    <a:schemeClr val="accent1">
                      <a:alpha val="40000"/>
                    </a:schemeClr>
                  </a:glow>
                </a:effectLst>
                <a:latin typeface="Comic Sans MS" panose="030F0702030302020204" pitchFamily="66" charset="0"/>
              </a:rPr>
              <a:t>Read-Only Memory (ROM): </a:t>
            </a:r>
            <a:r>
              <a:rPr lang="en-US" sz="3200" b="1" spc="50" dirty="0">
                <a:ln w="9525" cmpd="sng">
                  <a:solidFill>
                    <a:schemeClr val="accent1"/>
                  </a:solidFill>
                  <a:prstDash val="solid"/>
                </a:ln>
                <a:solidFill>
                  <a:schemeClr val="bg2">
                    <a:lumMod val="50000"/>
                  </a:schemeClr>
                </a:solidFill>
                <a:effectLst>
                  <a:glow rad="38100">
                    <a:schemeClr val="accent1">
                      <a:alpha val="40000"/>
                    </a:schemeClr>
                  </a:glow>
                </a:effectLst>
                <a:latin typeface="Comic Sans MS" panose="030F0702030302020204" pitchFamily="66" charset="0"/>
              </a:rPr>
              <a:t>Non-volatile memory that contains essential instructions for booting up the computer.</a:t>
            </a:r>
          </a:p>
          <a:p>
            <a:pPr>
              <a:buFont typeface="Arial" panose="020B0604020202020204" pitchFamily="34" charset="0"/>
              <a:buChar char="•"/>
            </a:pPr>
            <a:r>
              <a:rPr lang="en-US" sz="3200" b="1" spc="50" dirty="0">
                <a:ln w="9525" cmpd="sng">
                  <a:solidFill>
                    <a:schemeClr val="accent1"/>
                  </a:solidFill>
                  <a:prstDash val="solid"/>
                </a:ln>
                <a:solidFill>
                  <a:srgbClr val="FFFF00"/>
                </a:solidFill>
                <a:effectLst>
                  <a:glow rad="38100">
                    <a:schemeClr val="accent1">
                      <a:alpha val="40000"/>
                    </a:schemeClr>
                  </a:glow>
                </a:effectLst>
                <a:latin typeface="Comic Sans MS" panose="030F0702030302020204" pitchFamily="66" charset="0"/>
              </a:rPr>
              <a:t>Cache:</a:t>
            </a:r>
            <a:r>
              <a:rPr lang="en-US" sz="3200" b="1" spc="50" dirty="0">
                <a:ln w="9525" cmpd="sng">
                  <a:solidFill>
                    <a:schemeClr val="accent1"/>
                  </a:solidFill>
                  <a:prstDash val="solid"/>
                </a:ln>
                <a:solidFill>
                  <a:schemeClr val="bg2">
                    <a:lumMod val="50000"/>
                  </a:schemeClr>
                </a:solidFill>
                <a:effectLst>
                  <a:glow rad="38100">
                    <a:schemeClr val="accent1">
                      <a:alpha val="40000"/>
                    </a:schemeClr>
                  </a:glow>
                </a:effectLst>
                <a:latin typeface="Comic Sans MS" panose="030F0702030302020204" pitchFamily="66" charset="0"/>
              </a:rPr>
              <a:t> A small, fast memory located close to the CPU that stores frequently accessed data and instructions to speed up processing.</a:t>
            </a:r>
          </a:p>
        </p:txBody>
      </p:sp>
      <p:sp>
        <p:nvSpPr>
          <p:cNvPr id="8" name="Title 1">
            <a:extLst>
              <a:ext uri="{FF2B5EF4-FFF2-40B4-BE49-F238E27FC236}">
                <a16:creationId xmlns:a16="http://schemas.microsoft.com/office/drawing/2014/main" id="{6DD896CD-4AD5-B612-B1EA-795F685462FA}"/>
              </a:ext>
            </a:extLst>
          </p:cNvPr>
          <p:cNvSpPr>
            <a:spLocks noGrp="1"/>
          </p:cNvSpPr>
          <p:nvPr>
            <p:ph type="title"/>
          </p:nvPr>
        </p:nvSpPr>
        <p:spPr>
          <a:xfrm>
            <a:off x="728934" y="307675"/>
            <a:ext cx="10131425" cy="1456267"/>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CORE COMPONENTS OF VON NEUMANN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
        <p:nvSpPr>
          <p:cNvPr id="2" name="Content Placeholder 2">
            <a:extLst>
              <a:ext uri="{FF2B5EF4-FFF2-40B4-BE49-F238E27FC236}">
                <a16:creationId xmlns:a16="http://schemas.microsoft.com/office/drawing/2014/main" id="{D844302A-721F-AF0F-3178-AF47B8E590B9}"/>
              </a:ext>
            </a:extLst>
          </p:cNvPr>
          <p:cNvSpPr txBox="1">
            <a:spLocks/>
          </p:cNvSpPr>
          <p:nvPr/>
        </p:nvSpPr>
        <p:spPr>
          <a:xfrm>
            <a:off x="368060" y="1763941"/>
            <a:ext cx="11750615" cy="4881273"/>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400" b="1" dirty="0">
              <a:solidFill>
                <a:schemeClr val="bg1"/>
              </a:solidFill>
            </a:endParaRPr>
          </a:p>
        </p:txBody>
      </p:sp>
    </p:spTree>
    <p:extLst>
      <p:ext uri="{BB962C8B-B14F-4D97-AF65-F5344CB8AC3E}">
        <p14:creationId xmlns:p14="http://schemas.microsoft.com/office/powerpoint/2010/main" val="2774669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0" y="1763940"/>
            <a:ext cx="12094235" cy="4990543"/>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68060" y="2030720"/>
            <a:ext cx="11326483" cy="4347713"/>
          </a:xfrm>
        </p:spPr>
        <p:txBody>
          <a:bodyPr anchor="t">
            <a:normAutofit lnSpcReduction="10000"/>
          </a:bodyPr>
          <a:lstStyle/>
          <a:p>
            <a:pPr marL="0" indent="0">
              <a:buNone/>
            </a:pPr>
            <a:r>
              <a:rPr lang="en-US" sz="3200" b="1" dirty="0">
                <a:ln w="22225">
                  <a:solidFill>
                    <a:schemeClr val="accent2"/>
                  </a:solidFill>
                  <a:prstDash val="solid"/>
                </a:ln>
                <a:solidFill>
                  <a:schemeClr val="bg2">
                    <a:lumMod val="50000"/>
                  </a:schemeClr>
                </a:solidFill>
                <a:latin typeface="Comic Sans MS" panose="030F0702030302020204" pitchFamily="66" charset="0"/>
              </a:rPr>
              <a:t>Buses: Data Bus, Address Bus, Control Bus</a:t>
            </a:r>
          </a:p>
          <a:p>
            <a:pPr>
              <a:buFont typeface="Arial" panose="020B0604020202020204" pitchFamily="34" charset="0"/>
              <a:buChar char="•"/>
            </a:pPr>
            <a:r>
              <a:rPr lang="en-US" sz="3200" b="1" spc="50" dirty="0">
                <a:ln w="9525" cmpd="sng">
                  <a:solidFill>
                    <a:schemeClr val="accent1"/>
                  </a:solidFill>
                  <a:prstDash val="solid"/>
                </a:ln>
                <a:solidFill>
                  <a:srgbClr val="FFFF00"/>
                </a:solidFill>
                <a:effectLst>
                  <a:glow rad="38100">
                    <a:schemeClr val="accent1">
                      <a:alpha val="40000"/>
                    </a:schemeClr>
                  </a:glow>
                </a:effectLst>
                <a:latin typeface="Comic Sans MS" panose="030F0702030302020204" pitchFamily="66" charset="0"/>
              </a:rPr>
              <a:t>Data Bus: </a:t>
            </a:r>
            <a:r>
              <a:rPr lang="en-US" sz="3200" b="1" spc="50" dirty="0">
                <a:ln w="9525" cmpd="sng">
                  <a:solidFill>
                    <a:schemeClr val="accent1"/>
                  </a:solidFill>
                  <a:prstDash val="solid"/>
                </a:ln>
                <a:solidFill>
                  <a:schemeClr val="bg2">
                    <a:lumMod val="50000"/>
                  </a:schemeClr>
                </a:solidFill>
                <a:effectLst>
                  <a:glow rad="38100">
                    <a:schemeClr val="accent1">
                      <a:alpha val="40000"/>
                    </a:schemeClr>
                  </a:glow>
                </a:effectLst>
                <a:latin typeface="Comic Sans MS" panose="030F0702030302020204" pitchFamily="66" charset="0"/>
              </a:rPr>
              <a:t>Transfers data between the CPU, memory, and I/O devices.</a:t>
            </a:r>
          </a:p>
          <a:p>
            <a:pPr>
              <a:buFont typeface="Arial" panose="020B0604020202020204" pitchFamily="34" charset="0"/>
              <a:buChar char="•"/>
            </a:pPr>
            <a:r>
              <a:rPr lang="en-US" sz="3200" b="1" spc="50" dirty="0">
                <a:ln w="9525" cmpd="sng">
                  <a:solidFill>
                    <a:schemeClr val="accent1"/>
                  </a:solidFill>
                  <a:prstDash val="solid"/>
                </a:ln>
                <a:solidFill>
                  <a:srgbClr val="FFFF00"/>
                </a:solidFill>
                <a:effectLst>
                  <a:glow rad="38100">
                    <a:schemeClr val="accent1">
                      <a:alpha val="40000"/>
                    </a:schemeClr>
                  </a:glow>
                </a:effectLst>
                <a:latin typeface="Comic Sans MS" panose="030F0702030302020204" pitchFamily="66" charset="0"/>
              </a:rPr>
              <a:t>Address Bus: </a:t>
            </a:r>
            <a:r>
              <a:rPr lang="en-US" sz="3200" b="1" spc="50" dirty="0">
                <a:ln w="9525" cmpd="sng">
                  <a:solidFill>
                    <a:schemeClr val="accent1"/>
                  </a:solidFill>
                  <a:prstDash val="solid"/>
                </a:ln>
                <a:solidFill>
                  <a:schemeClr val="bg2">
                    <a:lumMod val="50000"/>
                  </a:schemeClr>
                </a:solidFill>
                <a:effectLst>
                  <a:glow rad="38100">
                    <a:schemeClr val="accent1">
                      <a:alpha val="40000"/>
                    </a:schemeClr>
                  </a:glow>
                </a:effectLst>
                <a:latin typeface="Comic Sans MS" panose="030F0702030302020204" pitchFamily="66" charset="0"/>
              </a:rPr>
              <a:t>Carries the addresses of data and instructions between the CPU and memory.</a:t>
            </a:r>
          </a:p>
          <a:p>
            <a:pPr>
              <a:buFont typeface="Arial" panose="020B0604020202020204" pitchFamily="34" charset="0"/>
              <a:buChar char="•"/>
            </a:pPr>
            <a:r>
              <a:rPr lang="en-US" sz="3200" b="1" spc="50" dirty="0">
                <a:ln w="9525" cmpd="sng">
                  <a:solidFill>
                    <a:schemeClr val="accent1"/>
                  </a:solidFill>
                  <a:prstDash val="solid"/>
                </a:ln>
                <a:solidFill>
                  <a:srgbClr val="FFFF00"/>
                </a:solidFill>
                <a:effectLst>
                  <a:glow rad="38100">
                    <a:schemeClr val="accent1">
                      <a:alpha val="40000"/>
                    </a:schemeClr>
                  </a:glow>
                </a:effectLst>
                <a:latin typeface="Comic Sans MS" panose="030F0702030302020204" pitchFamily="66" charset="0"/>
              </a:rPr>
              <a:t>Control Bus: </a:t>
            </a:r>
            <a:r>
              <a:rPr lang="en-US" sz="3200" b="1" spc="50" dirty="0">
                <a:ln w="9525" cmpd="sng">
                  <a:solidFill>
                    <a:schemeClr val="accent1"/>
                  </a:solidFill>
                  <a:prstDash val="solid"/>
                </a:ln>
                <a:solidFill>
                  <a:schemeClr val="bg2">
                    <a:lumMod val="50000"/>
                  </a:schemeClr>
                </a:solidFill>
                <a:effectLst>
                  <a:glow rad="38100">
                    <a:schemeClr val="accent1">
                      <a:alpha val="40000"/>
                    </a:schemeClr>
                  </a:glow>
                </a:effectLst>
                <a:latin typeface="Comic Sans MS" panose="030F0702030302020204" pitchFamily="66" charset="0"/>
              </a:rPr>
              <a:t>Transmits control signals between the CPU and other components to coordinate their actions.</a:t>
            </a:r>
          </a:p>
        </p:txBody>
      </p:sp>
      <p:sp>
        <p:nvSpPr>
          <p:cNvPr id="8" name="Title 1">
            <a:extLst>
              <a:ext uri="{FF2B5EF4-FFF2-40B4-BE49-F238E27FC236}">
                <a16:creationId xmlns:a16="http://schemas.microsoft.com/office/drawing/2014/main" id="{6DD896CD-4AD5-B612-B1EA-795F685462FA}"/>
              </a:ext>
            </a:extLst>
          </p:cNvPr>
          <p:cNvSpPr>
            <a:spLocks noGrp="1"/>
          </p:cNvSpPr>
          <p:nvPr>
            <p:ph type="title"/>
          </p:nvPr>
        </p:nvSpPr>
        <p:spPr>
          <a:xfrm>
            <a:off x="728934" y="307675"/>
            <a:ext cx="10131425" cy="1456267"/>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CORE COMPONENTS OF VON NEUMANN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
        <p:nvSpPr>
          <p:cNvPr id="2" name="Content Placeholder 2">
            <a:extLst>
              <a:ext uri="{FF2B5EF4-FFF2-40B4-BE49-F238E27FC236}">
                <a16:creationId xmlns:a16="http://schemas.microsoft.com/office/drawing/2014/main" id="{D844302A-721F-AF0F-3178-AF47B8E590B9}"/>
              </a:ext>
            </a:extLst>
          </p:cNvPr>
          <p:cNvSpPr txBox="1">
            <a:spLocks/>
          </p:cNvSpPr>
          <p:nvPr/>
        </p:nvSpPr>
        <p:spPr>
          <a:xfrm>
            <a:off x="368060" y="1763941"/>
            <a:ext cx="11750615" cy="4881273"/>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400" b="1" dirty="0">
              <a:solidFill>
                <a:schemeClr val="bg1"/>
              </a:solidFill>
            </a:endParaRPr>
          </a:p>
        </p:txBody>
      </p:sp>
    </p:spTree>
    <p:extLst>
      <p:ext uri="{BB962C8B-B14F-4D97-AF65-F5344CB8AC3E}">
        <p14:creationId xmlns:p14="http://schemas.microsoft.com/office/powerpoint/2010/main" val="3224883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59784"/>
            <a:ext cx="11947585" cy="509118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NUMBER SYSTEM</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Decimal Number :</a:t>
            </a:r>
            <a:endParaRPr lang="en-US" sz="32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endParaRPr>
          </a:p>
          <a:p>
            <a:r>
              <a:rPr lang="en-US" sz="2800" b="1" dirty="0">
                <a:solidFill>
                  <a:schemeClr val="bg2">
                    <a:lumMod val="50000"/>
                  </a:schemeClr>
                </a:solidFill>
                <a:latin typeface="Comic Sans MS" panose="030F0702030302020204" pitchFamily="66" charset="0"/>
              </a:rPr>
              <a:t>In the decimal number system each of the ten digits, 0 through 9, represents a certain quantity</a:t>
            </a:r>
            <a:r>
              <a:rPr lang="en-US" b="1" dirty="0">
                <a:solidFill>
                  <a:schemeClr val="bg2">
                    <a:lumMod val="50000"/>
                  </a:schemeClr>
                </a:solidFill>
                <a:latin typeface="Comic Sans MS" panose="030F0702030302020204" pitchFamily="66" charset="0"/>
              </a:rPr>
              <a:t>. </a:t>
            </a:r>
          </a:p>
        </p:txBody>
      </p:sp>
      <p:pic>
        <p:nvPicPr>
          <p:cNvPr id="6" name="Picture 5">
            <a:extLst>
              <a:ext uri="{FF2B5EF4-FFF2-40B4-BE49-F238E27FC236}">
                <a16:creationId xmlns:a16="http://schemas.microsoft.com/office/drawing/2014/main" id="{78BEAFE2-4BD1-DA42-981C-D48C7DE44088}"/>
              </a:ext>
            </a:extLst>
          </p:cNvPr>
          <p:cNvPicPr>
            <a:picLocks noChangeAspect="1"/>
          </p:cNvPicPr>
          <p:nvPr/>
        </p:nvPicPr>
        <p:blipFill>
          <a:blip r:embed="rId2"/>
          <a:stretch>
            <a:fillRect/>
          </a:stretch>
        </p:blipFill>
        <p:spPr>
          <a:xfrm>
            <a:off x="1587260" y="3429000"/>
            <a:ext cx="8307238" cy="3221965"/>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5820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46649" y="2035834"/>
            <a:ext cx="11947585" cy="471864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p:txBody>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DTI 112 COMPUSTER ARCHITECTURE</a:t>
            </a:r>
            <a:endParaRPr lang="en-US" dirty="0"/>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65826" y="2289389"/>
            <a:ext cx="11473132" cy="4295955"/>
          </a:xfrm>
        </p:spPr>
        <p:txBody>
          <a:bodyPr>
            <a:normAutofit/>
          </a:bodyPr>
          <a:lstStyle/>
          <a:p>
            <a:pPr marL="0" indent="0">
              <a:buNone/>
            </a:pPr>
            <a:r>
              <a:rPr lang="en-US" sz="2800" b="1" dirty="0">
                <a:solidFill>
                  <a:schemeClr val="bg2"/>
                </a:solidFill>
              </a:rPr>
              <a:t>Link to </a:t>
            </a:r>
            <a:r>
              <a:rPr lang="en-US" sz="2800" b="1" dirty="0" err="1">
                <a:solidFill>
                  <a:schemeClr val="bg2"/>
                </a:solidFill>
              </a:rPr>
              <a:t>powerpoint</a:t>
            </a:r>
            <a:r>
              <a:rPr lang="en-US" sz="2800" b="1" dirty="0">
                <a:solidFill>
                  <a:schemeClr val="bg2"/>
                </a:solidFill>
              </a:rPr>
              <a:t> handout : </a:t>
            </a:r>
          </a:p>
          <a:p>
            <a:pPr marL="0" indent="0">
              <a:buNone/>
            </a:pPr>
            <a:r>
              <a:rPr lang="en-US" sz="2800" b="1" dirty="0">
                <a:solidFill>
                  <a:schemeClr val="bg2"/>
                </a:solidFill>
              </a:rPr>
              <a:t>             </a:t>
            </a:r>
            <a:r>
              <a:rPr lang="en-US" sz="3600" b="1" dirty="0">
                <a:ln w="9525">
                  <a:solidFill>
                    <a:schemeClr val="bg1"/>
                  </a:solidFill>
                  <a:prstDash val="solid"/>
                </a:ln>
                <a:effectLst>
                  <a:outerShdw blurRad="12700" dist="38100" dir="2700000" algn="tl" rotWithShape="0">
                    <a:schemeClr val="bg1">
                      <a:lumMod val="50000"/>
                    </a:schemeClr>
                  </a:outerShdw>
                </a:effectLst>
              </a:rPr>
              <a:t>https://kbucomsci.weebly.com</a:t>
            </a:r>
            <a:endParaRPr lang="en-US" sz="2800" b="1" dirty="0">
              <a:solidFill>
                <a:srgbClr val="0070C0"/>
              </a:solidFill>
            </a:endParaRPr>
          </a:p>
          <a:p>
            <a:pPr marL="0" indent="0">
              <a:buNone/>
            </a:pPr>
            <a:r>
              <a:rPr lang="en-US" sz="2800" b="1" dirty="0">
                <a:solidFill>
                  <a:schemeClr val="bg2"/>
                </a:solidFill>
              </a:rPr>
              <a:t>QR-Code to handout : </a:t>
            </a:r>
          </a:p>
        </p:txBody>
      </p:sp>
      <p:pic>
        <p:nvPicPr>
          <p:cNvPr id="7170" name="Picture 2">
            <a:extLst>
              <a:ext uri="{FF2B5EF4-FFF2-40B4-BE49-F238E27FC236}">
                <a16:creationId xmlns:a16="http://schemas.microsoft.com/office/drawing/2014/main" id="{D3CF70A5-AAE0-CDBB-15D5-53EAF01A2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735" y="2445589"/>
            <a:ext cx="3524250" cy="324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74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59784"/>
            <a:ext cx="11947585" cy="509118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NUMBER</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pic>
        <p:nvPicPr>
          <p:cNvPr id="5" name="Picture 4">
            <a:extLst>
              <a:ext uri="{FF2B5EF4-FFF2-40B4-BE49-F238E27FC236}">
                <a16:creationId xmlns:a16="http://schemas.microsoft.com/office/drawing/2014/main" id="{1AEB264D-1F2E-B3CF-8F74-AFFFB83221ED}"/>
              </a:ext>
            </a:extLst>
          </p:cNvPr>
          <p:cNvPicPr>
            <a:picLocks noChangeAspect="1"/>
          </p:cNvPicPr>
          <p:nvPr/>
        </p:nvPicPr>
        <p:blipFill>
          <a:blip r:embed="rId2"/>
          <a:stretch>
            <a:fillRect/>
          </a:stretch>
        </p:blipFill>
        <p:spPr>
          <a:xfrm>
            <a:off x="838199" y="1849566"/>
            <a:ext cx="10515599" cy="4511615"/>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14250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NUMBER</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pic>
        <p:nvPicPr>
          <p:cNvPr id="6" name="Picture 5">
            <a:extLst>
              <a:ext uri="{FF2B5EF4-FFF2-40B4-BE49-F238E27FC236}">
                <a16:creationId xmlns:a16="http://schemas.microsoft.com/office/drawing/2014/main" id="{4736FD5C-58A4-97E4-F636-D78E69FAD3BC}"/>
              </a:ext>
            </a:extLst>
          </p:cNvPr>
          <p:cNvPicPr>
            <a:picLocks noChangeAspect="1"/>
          </p:cNvPicPr>
          <p:nvPr/>
        </p:nvPicPr>
        <p:blipFill>
          <a:blip r:embed="rId2"/>
          <a:stretch>
            <a:fillRect/>
          </a:stretch>
        </p:blipFill>
        <p:spPr>
          <a:xfrm>
            <a:off x="661986" y="1498280"/>
            <a:ext cx="10868025" cy="5029200"/>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03601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NUMBER</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pic>
        <p:nvPicPr>
          <p:cNvPr id="5" name="Picture 4">
            <a:extLst>
              <a:ext uri="{FF2B5EF4-FFF2-40B4-BE49-F238E27FC236}">
                <a16:creationId xmlns:a16="http://schemas.microsoft.com/office/drawing/2014/main" id="{2F8114FC-C0AF-3049-8D4F-E285ED9845ED}"/>
              </a:ext>
            </a:extLst>
          </p:cNvPr>
          <p:cNvPicPr>
            <a:picLocks noChangeAspect="1"/>
          </p:cNvPicPr>
          <p:nvPr/>
        </p:nvPicPr>
        <p:blipFill>
          <a:blip r:embed="rId2"/>
          <a:stretch>
            <a:fillRect/>
          </a:stretch>
        </p:blipFill>
        <p:spPr>
          <a:xfrm>
            <a:off x="978061" y="1559784"/>
            <a:ext cx="10398742" cy="4876800"/>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1363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NUMBER</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pic>
        <p:nvPicPr>
          <p:cNvPr id="6" name="Picture 5">
            <a:extLst>
              <a:ext uri="{FF2B5EF4-FFF2-40B4-BE49-F238E27FC236}">
                <a16:creationId xmlns:a16="http://schemas.microsoft.com/office/drawing/2014/main" id="{9627E037-645E-9905-06B2-5784882BD8E9}"/>
              </a:ext>
            </a:extLst>
          </p:cNvPr>
          <p:cNvPicPr>
            <a:picLocks noChangeAspect="1"/>
          </p:cNvPicPr>
          <p:nvPr/>
        </p:nvPicPr>
        <p:blipFill>
          <a:blip r:embed="rId2"/>
          <a:stretch>
            <a:fillRect/>
          </a:stretch>
        </p:blipFill>
        <p:spPr>
          <a:xfrm>
            <a:off x="1073978" y="1560192"/>
            <a:ext cx="9613861" cy="4905375"/>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12009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NUMBER</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endParaRPr lang="en-US" sz="2800" b="1" dirty="0">
              <a:solidFill>
                <a:schemeClr val="bg2">
                  <a:lumMod val="50000"/>
                </a:schemeClr>
              </a:solidFill>
            </a:endParaRPr>
          </a:p>
          <a:p>
            <a:pPr marL="0" indent="0">
              <a:buFont typeface="Arial"/>
              <a:buNone/>
            </a:pPr>
            <a:r>
              <a:rPr lang="en-US" sz="3600" b="1" dirty="0">
                <a:solidFill>
                  <a:schemeClr val="bg2">
                    <a:lumMod val="50000"/>
                  </a:schemeClr>
                </a:solidFill>
                <a:latin typeface="Comic Sans MS" panose="030F0702030302020204" pitchFamily="66" charset="0"/>
              </a:rPr>
              <a:t>When counting in the decimal system, we start with 0 in the units position and take each symbol (digit) in progression until we reach 9. Then we add a 1 to the next higher position and start over with 0 in the first position</a:t>
            </a:r>
            <a:endParaRPr lang="en-US" sz="3200" b="1" dirty="0">
              <a:solidFill>
                <a:schemeClr val="bg2">
                  <a:lumMod val="50000"/>
                </a:schemeClr>
              </a:solidFill>
              <a:latin typeface="Comic Sans MS" panose="030F0702030302020204" pitchFamily="66" charset="0"/>
            </a:endParaRPr>
          </a:p>
        </p:txBody>
      </p:sp>
    </p:spTree>
    <p:extLst>
      <p:ext uri="{BB962C8B-B14F-4D97-AF65-F5344CB8AC3E}">
        <p14:creationId xmlns:p14="http://schemas.microsoft.com/office/powerpoint/2010/main" val="2588191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NUMBER</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pic>
        <p:nvPicPr>
          <p:cNvPr id="6" name="Picture 5">
            <a:extLst>
              <a:ext uri="{FF2B5EF4-FFF2-40B4-BE49-F238E27FC236}">
                <a16:creationId xmlns:a16="http://schemas.microsoft.com/office/drawing/2014/main" id="{503A7416-43C8-8176-12A3-60C89E602454}"/>
              </a:ext>
            </a:extLst>
          </p:cNvPr>
          <p:cNvPicPr>
            <a:picLocks noChangeAspect="1"/>
          </p:cNvPicPr>
          <p:nvPr/>
        </p:nvPicPr>
        <p:blipFill>
          <a:blip r:embed="rId2"/>
          <a:stretch>
            <a:fillRect/>
          </a:stretch>
        </p:blipFill>
        <p:spPr>
          <a:xfrm>
            <a:off x="600074" y="1786030"/>
            <a:ext cx="10959322" cy="4632023"/>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4968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NUMBER</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Bits represent one of two values, 0 or 1, and are joined together to form binary numbers. Each column of a binary number has twice the weight of the previous column, so binary numbers are base 2. In binary, the column weights (again from right to left) are 1, 2, 4, 8, 16, 32, 64, 128, 256, 512, 1024, 2048, 4096, 8192, 16384, 32768, 65536, and so on. If you work with binary numbers often, you’ll save time if you remember these powers of two up to 2</a:t>
            </a:r>
            <a:r>
              <a:rPr lang="en-US" sz="2800" b="1" baseline="30000" dirty="0">
                <a:solidFill>
                  <a:schemeClr val="bg2">
                    <a:lumMod val="50000"/>
                  </a:schemeClr>
                </a:solidFill>
                <a:latin typeface="Comic Sans MS" panose="030F0702030302020204" pitchFamily="66" charset="0"/>
              </a:rPr>
              <a:t>16</a:t>
            </a:r>
            <a:r>
              <a:rPr lang="en-US" sz="2800" b="1" dirty="0">
                <a:solidFill>
                  <a:schemeClr val="bg2">
                    <a:lumMod val="50000"/>
                  </a:schemeClr>
                </a:solidFill>
                <a:latin typeface="Comic Sans MS" panose="030F0702030302020204" pitchFamily="66" charset="0"/>
              </a:rPr>
              <a:t>.</a:t>
            </a:r>
          </a:p>
        </p:txBody>
      </p:sp>
      <p:graphicFrame>
        <p:nvGraphicFramePr>
          <p:cNvPr id="8" name="Table 5">
            <a:extLst>
              <a:ext uri="{FF2B5EF4-FFF2-40B4-BE49-F238E27FC236}">
                <a16:creationId xmlns:a16="http://schemas.microsoft.com/office/drawing/2014/main" id="{C238452B-0847-CD22-E060-A719602964C3}"/>
              </a:ext>
            </a:extLst>
          </p:cNvPr>
          <p:cNvGraphicFramePr>
            <a:graphicFrameLocks noGrp="1"/>
          </p:cNvGraphicFramePr>
          <p:nvPr>
            <p:extLst>
              <p:ext uri="{D42A27DB-BD31-4B8C-83A1-F6EECF244321}">
                <p14:modId xmlns:p14="http://schemas.microsoft.com/office/powerpoint/2010/main" val="284421727"/>
              </p:ext>
            </p:extLst>
          </p:nvPr>
        </p:nvGraphicFramePr>
        <p:xfrm>
          <a:off x="2031999" y="5193102"/>
          <a:ext cx="8128000" cy="103632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370757203"/>
                    </a:ext>
                  </a:extLst>
                </a:gridCol>
                <a:gridCol w="812800">
                  <a:extLst>
                    <a:ext uri="{9D8B030D-6E8A-4147-A177-3AD203B41FA5}">
                      <a16:colId xmlns:a16="http://schemas.microsoft.com/office/drawing/2014/main" val="2818600904"/>
                    </a:ext>
                  </a:extLst>
                </a:gridCol>
                <a:gridCol w="812800">
                  <a:extLst>
                    <a:ext uri="{9D8B030D-6E8A-4147-A177-3AD203B41FA5}">
                      <a16:colId xmlns:a16="http://schemas.microsoft.com/office/drawing/2014/main" val="1847438948"/>
                    </a:ext>
                  </a:extLst>
                </a:gridCol>
                <a:gridCol w="812800">
                  <a:extLst>
                    <a:ext uri="{9D8B030D-6E8A-4147-A177-3AD203B41FA5}">
                      <a16:colId xmlns:a16="http://schemas.microsoft.com/office/drawing/2014/main" val="2662223831"/>
                    </a:ext>
                  </a:extLst>
                </a:gridCol>
                <a:gridCol w="812800">
                  <a:extLst>
                    <a:ext uri="{9D8B030D-6E8A-4147-A177-3AD203B41FA5}">
                      <a16:colId xmlns:a16="http://schemas.microsoft.com/office/drawing/2014/main" val="3848602495"/>
                    </a:ext>
                  </a:extLst>
                </a:gridCol>
                <a:gridCol w="812800">
                  <a:extLst>
                    <a:ext uri="{9D8B030D-6E8A-4147-A177-3AD203B41FA5}">
                      <a16:colId xmlns:a16="http://schemas.microsoft.com/office/drawing/2014/main" val="1932474624"/>
                    </a:ext>
                  </a:extLst>
                </a:gridCol>
                <a:gridCol w="812800">
                  <a:extLst>
                    <a:ext uri="{9D8B030D-6E8A-4147-A177-3AD203B41FA5}">
                      <a16:colId xmlns:a16="http://schemas.microsoft.com/office/drawing/2014/main" val="3287739284"/>
                    </a:ext>
                  </a:extLst>
                </a:gridCol>
                <a:gridCol w="812800">
                  <a:extLst>
                    <a:ext uri="{9D8B030D-6E8A-4147-A177-3AD203B41FA5}">
                      <a16:colId xmlns:a16="http://schemas.microsoft.com/office/drawing/2014/main" val="842965332"/>
                    </a:ext>
                  </a:extLst>
                </a:gridCol>
                <a:gridCol w="812800">
                  <a:extLst>
                    <a:ext uri="{9D8B030D-6E8A-4147-A177-3AD203B41FA5}">
                      <a16:colId xmlns:a16="http://schemas.microsoft.com/office/drawing/2014/main" val="1008327423"/>
                    </a:ext>
                  </a:extLst>
                </a:gridCol>
                <a:gridCol w="812800">
                  <a:extLst>
                    <a:ext uri="{9D8B030D-6E8A-4147-A177-3AD203B41FA5}">
                      <a16:colId xmlns:a16="http://schemas.microsoft.com/office/drawing/2014/main" val="941943883"/>
                    </a:ext>
                  </a:extLst>
                </a:gridCol>
              </a:tblGrid>
              <a:tr h="370840">
                <a:tc>
                  <a:txBody>
                    <a:bodyPr/>
                    <a:lstStyle/>
                    <a:p>
                      <a:r>
                        <a:rPr lang="en-US" sz="2800" dirty="0">
                          <a:solidFill>
                            <a:srgbClr val="002060"/>
                          </a:solidFill>
                        </a:rPr>
                        <a:t>512</a:t>
                      </a:r>
                    </a:p>
                  </a:txBody>
                  <a:tcPr/>
                </a:tc>
                <a:tc>
                  <a:txBody>
                    <a:bodyPr/>
                    <a:lstStyle/>
                    <a:p>
                      <a:r>
                        <a:rPr lang="en-US" sz="2800" dirty="0">
                          <a:solidFill>
                            <a:srgbClr val="002060"/>
                          </a:solidFill>
                        </a:rPr>
                        <a:t>256</a:t>
                      </a:r>
                    </a:p>
                  </a:txBody>
                  <a:tcPr/>
                </a:tc>
                <a:tc>
                  <a:txBody>
                    <a:bodyPr/>
                    <a:lstStyle/>
                    <a:p>
                      <a:r>
                        <a:rPr lang="en-US" sz="2800" dirty="0">
                          <a:solidFill>
                            <a:srgbClr val="002060"/>
                          </a:solidFill>
                        </a:rPr>
                        <a:t>128</a:t>
                      </a:r>
                    </a:p>
                  </a:txBody>
                  <a:tcPr/>
                </a:tc>
                <a:tc>
                  <a:txBody>
                    <a:bodyPr/>
                    <a:lstStyle/>
                    <a:p>
                      <a:r>
                        <a:rPr lang="en-US" sz="2800" dirty="0">
                          <a:solidFill>
                            <a:srgbClr val="002060"/>
                          </a:solidFill>
                        </a:rPr>
                        <a:t>64</a:t>
                      </a:r>
                    </a:p>
                  </a:txBody>
                  <a:tcPr/>
                </a:tc>
                <a:tc>
                  <a:txBody>
                    <a:bodyPr/>
                    <a:lstStyle/>
                    <a:p>
                      <a:r>
                        <a:rPr lang="en-US" sz="2800" dirty="0">
                          <a:solidFill>
                            <a:srgbClr val="002060"/>
                          </a:solidFill>
                        </a:rPr>
                        <a:t>32</a:t>
                      </a:r>
                    </a:p>
                  </a:txBody>
                  <a:tcPr/>
                </a:tc>
                <a:tc>
                  <a:txBody>
                    <a:bodyPr/>
                    <a:lstStyle/>
                    <a:p>
                      <a:r>
                        <a:rPr lang="en-US" sz="2800" dirty="0">
                          <a:solidFill>
                            <a:srgbClr val="002060"/>
                          </a:solidFill>
                        </a:rPr>
                        <a:t>16</a:t>
                      </a:r>
                    </a:p>
                  </a:txBody>
                  <a:tcPr/>
                </a:tc>
                <a:tc>
                  <a:txBody>
                    <a:bodyPr/>
                    <a:lstStyle/>
                    <a:p>
                      <a:r>
                        <a:rPr lang="en-US" sz="2800" dirty="0">
                          <a:solidFill>
                            <a:srgbClr val="002060"/>
                          </a:solidFill>
                        </a:rPr>
                        <a:t>8</a:t>
                      </a:r>
                    </a:p>
                  </a:txBody>
                  <a:tcPr/>
                </a:tc>
                <a:tc>
                  <a:txBody>
                    <a:bodyPr/>
                    <a:lstStyle/>
                    <a:p>
                      <a:r>
                        <a:rPr lang="en-US" sz="2800" dirty="0">
                          <a:solidFill>
                            <a:srgbClr val="002060"/>
                          </a:solidFill>
                        </a:rPr>
                        <a:t>4</a:t>
                      </a:r>
                    </a:p>
                  </a:txBody>
                  <a:tcPr/>
                </a:tc>
                <a:tc>
                  <a:txBody>
                    <a:bodyPr/>
                    <a:lstStyle/>
                    <a:p>
                      <a:r>
                        <a:rPr lang="en-US" sz="2800" dirty="0">
                          <a:solidFill>
                            <a:srgbClr val="002060"/>
                          </a:solidFill>
                        </a:rPr>
                        <a:t>2</a:t>
                      </a:r>
                    </a:p>
                  </a:txBody>
                  <a:tcPr/>
                </a:tc>
                <a:tc>
                  <a:txBody>
                    <a:bodyPr/>
                    <a:lstStyle/>
                    <a:p>
                      <a:r>
                        <a:rPr lang="en-US" sz="2800" dirty="0">
                          <a:solidFill>
                            <a:srgbClr val="002060"/>
                          </a:solidFill>
                        </a:rPr>
                        <a:t>1</a:t>
                      </a:r>
                    </a:p>
                  </a:txBody>
                  <a:tcPr/>
                </a:tc>
                <a:extLst>
                  <a:ext uri="{0D108BD9-81ED-4DB2-BD59-A6C34878D82A}">
                    <a16:rowId xmlns:a16="http://schemas.microsoft.com/office/drawing/2014/main" val="3310315264"/>
                  </a:ext>
                </a:extLst>
              </a:tr>
              <a:tr h="370840">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9</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8</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7</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6</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5</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4</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3</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2</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1</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0</a:t>
                      </a:r>
                      <a:endParaRPr lang="en-US" dirty="0"/>
                    </a:p>
                  </a:txBody>
                  <a:tcPr/>
                </a:tc>
                <a:extLst>
                  <a:ext uri="{0D108BD9-81ED-4DB2-BD59-A6C34878D82A}">
                    <a16:rowId xmlns:a16="http://schemas.microsoft.com/office/drawing/2014/main" val="3105496462"/>
                  </a:ext>
                </a:extLst>
              </a:tr>
            </a:tbl>
          </a:graphicData>
        </a:graphic>
      </p:graphicFrame>
    </p:spTree>
    <p:extLst>
      <p:ext uri="{BB962C8B-B14F-4D97-AF65-F5344CB8AC3E}">
        <p14:creationId xmlns:p14="http://schemas.microsoft.com/office/powerpoint/2010/main" val="2975647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NUMBER</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pic>
        <p:nvPicPr>
          <p:cNvPr id="6" name="Picture 5">
            <a:extLst>
              <a:ext uri="{FF2B5EF4-FFF2-40B4-BE49-F238E27FC236}">
                <a16:creationId xmlns:a16="http://schemas.microsoft.com/office/drawing/2014/main" id="{86534861-ED5A-0705-9BCB-9F142492A5DA}"/>
              </a:ext>
            </a:extLst>
          </p:cNvPr>
          <p:cNvPicPr>
            <a:picLocks noChangeAspect="1"/>
          </p:cNvPicPr>
          <p:nvPr/>
        </p:nvPicPr>
        <p:blipFill>
          <a:blip r:embed="rId2"/>
          <a:stretch>
            <a:fillRect/>
          </a:stretch>
        </p:blipFill>
        <p:spPr>
          <a:xfrm>
            <a:off x="1883544" y="1374792"/>
            <a:ext cx="7994730" cy="5193102"/>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80969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NUMBER</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grpSp>
        <p:nvGrpSpPr>
          <p:cNvPr id="8" name="Group 7">
            <a:extLst>
              <a:ext uri="{FF2B5EF4-FFF2-40B4-BE49-F238E27FC236}">
                <a16:creationId xmlns:a16="http://schemas.microsoft.com/office/drawing/2014/main" id="{D7FC60D8-2C5C-CF2C-6839-C9A7F9160D78}"/>
              </a:ext>
            </a:extLst>
          </p:cNvPr>
          <p:cNvGrpSpPr/>
          <p:nvPr/>
        </p:nvGrpSpPr>
        <p:grpSpPr>
          <a:xfrm>
            <a:off x="1285336" y="1923692"/>
            <a:ext cx="8591909" cy="3062376"/>
            <a:chOff x="1302319" y="3185483"/>
            <a:chExt cx="6619875" cy="2419350"/>
          </a:xfrm>
        </p:grpSpPr>
        <p:pic>
          <p:nvPicPr>
            <p:cNvPr id="9" name="Picture 8">
              <a:extLst>
                <a:ext uri="{FF2B5EF4-FFF2-40B4-BE49-F238E27FC236}">
                  <a16:creationId xmlns:a16="http://schemas.microsoft.com/office/drawing/2014/main" id="{F79D52BB-8785-06BF-FBA4-3C25D0389B71}"/>
                </a:ext>
              </a:extLst>
            </p:cNvPr>
            <p:cNvPicPr>
              <a:picLocks noChangeAspect="1"/>
            </p:cNvPicPr>
            <p:nvPr/>
          </p:nvPicPr>
          <p:blipFill>
            <a:blip r:embed="rId2"/>
            <a:stretch>
              <a:fillRect/>
            </a:stretch>
          </p:blipFill>
          <p:spPr>
            <a:xfrm>
              <a:off x="1302319" y="3185483"/>
              <a:ext cx="6619875" cy="2419350"/>
            </a:xfrm>
            <a:prstGeom prst="rect">
              <a:avLst/>
            </a:prstGeom>
            <a:ln w="190500" cap="sq">
              <a:solidFill>
                <a:schemeClr val="accent5">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a:extLst>
                <a:ext uri="{FF2B5EF4-FFF2-40B4-BE49-F238E27FC236}">
                  <a16:creationId xmlns:a16="http://schemas.microsoft.com/office/drawing/2014/main" id="{E6ACC1DF-9F08-B78A-E058-6380341FF9E4}"/>
                </a:ext>
              </a:extLst>
            </p:cNvPr>
            <p:cNvPicPr>
              <a:picLocks noChangeAspect="1"/>
            </p:cNvPicPr>
            <p:nvPr/>
          </p:nvPicPr>
          <p:blipFill>
            <a:blip r:embed="rId3"/>
            <a:stretch>
              <a:fillRect/>
            </a:stretch>
          </p:blipFill>
          <p:spPr>
            <a:xfrm>
              <a:off x="3124157" y="3362674"/>
              <a:ext cx="3162300" cy="946054"/>
            </a:xfrm>
            <a:prstGeom prst="rect">
              <a:avLst/>
            </a:prstGeom>
            <a:ln w="190500" cap="sq">
              <a:solidFill>
                <a:schemeClr val="accent5">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graphicFrame>
        <p:nvGraphicFramePr>
          <p:cNvPr id="11" name="Table 5">
            <a:extLst>
              <a:ext uri="{FF2B5EF4-FFF2-40B4-BE49-F238E27FC236}">
                <a16:creationId xmlns:a16="http://schemas.microsoft.com/office/drawing/2014/main" id="{F610D647-25C8-138D-71E3-D4971FA7FC4C}"/>
              </a:ext>
            </a:extLst>
          </p:cNvPr>
          <p:cNvGraphicFramePr>
            <a:graphicFrameLocks noGrp="1"/>
          </p:cNvGraphicFramePr>
          <p:nvPr/>
        </p:nvGraphicFramePr>
        <p:xfrm>
          <a:off x="1423250" y="5239976"/>
          <a:ext cx="8128000" cy="103632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370757203"/>
                    </a:ext>
                  </a:extLst>
                </a:gridCol>
                <a:gridCol w="812800">
                  <a:extLst>
                    <a:ext uri="{9D8B030D-6E8A-4147-A177-3AD203B41FA5}">
                      <a16:colId xmlns:a16="http://schemas.microsoft.com/office/drawing/2014/main" val="2818600904"/>
                    </a:ext>
                  </a:extLst>
                </a:gridCol>
                <a:gridCol w="812800">
                  <a:extLst>
                    <a:ext uri="{9D8B030D-6E8A-4147-A177-3AD203B41FA5}">
                      <a16:colId xmlns:a16="http://schemas.microsoft.com/office/drawing/2014/main" val="1847438948"/>
                    </a:ext>
                  </a:extLst>
                </a:gridCol>
                <a:gridCol w="812800">
                  <a:extLst>
                    <a:ext uri="{9D8B030D-6E8A-4147-A177-3AD203B41FA5}">
                      <a16:colId xmlns:a16="http://schemas.microsoft.com/office/drawing/2014/main" val="2662223831"/>
                    </a:ext>
                  </a:extLst>
                </a:gridCol>
                <a:gridCol w="812800">
                  <a:extLst>
                    <a:ext uri="{9D8B030D-6E8A-4147-A177-3AD203B41FA5}">
                      <a16:colId xmlns:a16="http://schemas.microsoft.com/office/drawing/2014/main" val="3848602495"/>
                    </a:ext>
                  </a:extLst>
                </a:gridCol>
                <a:gridCol w="812800">
                  <a:extLst>
                    <a:ext uri="{9D8B030D-6E8A-4147-A177-3AD203B41FA5}">
                      <a16:colId xmlns:a16="http://schemas.microsoft.com/office/drawing/2014/main" val="1932474624"/>
                    </a:ext>
                  </a:extLst>
                </a:gridCol>
                <a:gridCol w="812800">
                  <a:extLst>
                    <a:ext uri="{9D8B030D-6E8A-4147-A177-3AD203B41FA5}">
                      <a16:colId xmlns:a16="http://schemas.microsoft.com/office/drawing/2014/main" val="3287739284"/>
                    </a:ext>
                  </a:extLst>
                </a:gridCol>
                <a:gridCol w="812800">
                  <a:extLst>
                    <a:ext uri="{9D8B030D-6E8A-4147-A177-3AD203B41FA5}">
                      <a16:colId xmlns:a16="http://schemas.microsoft.com/office/drawing/2014/main" val="842965332"/>
                    </a:ext>
                  </a:extLst>
                </a:gridCol>
                <a:gridCol w="812800">
                  <a:extLst>
                    <a:ext uri="{9D8B030D-6E8A-4147-A177-3AD203B41FA5}">
                      <a16:colId xmlns:a16="http://schemas.microsoft.com/office/drawing/2014/main" val="1008327423"/>
                    </a:ext>
                  </a:extLst>
                </a:gridCol>
                <a:gridCol w="812800">
                  <a:extLst>
                    <a:ext uri="{9D8B030D-6E8A-4147-A177-3AD203B41FA5}">
                      <a16:colId xmlns:a16="http://schemas.microsoft.com/office/drawing/2014/main" val="941943883"/>
                    </a:ext>
                  </a:extLst>
                </a:gridCol>
              </a:tblGrid>
              <a:tr h="370840">
                <a:tc>
                  <a:txBody>
                    <a:bodyPr/>
                    <a:lstStyle/>
                    <a:p>
                      <a:r>
                        <a:rPr lang="en-US" sz="2800" dirty="0">
                          <a:solidFill>
                            <a:srgbClr val="002060"/>
                          </a:solidFill>
                        </a:rPr>
                        <a:t>512</a:t>
                      </a:r>
                    </a:p>
                  </a:txBody>
                  <a:tcPr/>
                </a:tc>
                <a:tc>
                  <a:txBody>
                    <a:bodyPr/>
                    <a:lstStyle/>
                    <a:p>
                      <a:r>
                        <a:rPr lang="en-US" sz="2800" dirty="0">
                          <a:solidFill>
                            <a:srgbClr val="002060"/>
                          </a:solidFill>
                        </a:rPr>
                        <a:t>256</a:t>
                      </a:r>
                    </a:p>
                  </a:txBody>
                  <a:tcPr/>
                </a:tc>
                <a:tc>
                  <a:txBody>
                    <a:bodyPr/>
                    <a:lstStyle/>
                    <a:p>
                      <a:r>
                        <a:rPr lang="en-US" sz="2800" dirty="0">
                          <a:solidFill>
                            <a:srgbClr val="002060"/>
                          </a:solidFill>
                        </a:rPr>
                        <a:t>128</a:t>
                      </a:r>
                    </a:p>
                  </a:txBody>
                  <a:tcPr/>
                </a:tc>
                <a:tc>
                  <a:txBody>
                    <a:bodyPr/>
                    <a:lstStyle/>
                    <a:p>
                      <a:r>
                        <a:rPr lang="en-US" sz="2800" dirty="0">
                          <a:solidFill>
                            <a:srgbClr val="002060"/>
                          </a:solidFill>
                        </a:rPr>
                        <a:t>64</a:t>
                      </a:r>
                    </a:p>
                  </a:txBody>
                  <a:tcPr/>
                </a:tc>
                <a:tc>
                  <a:txBody>
                    <a:bodyPr/>
                    <a:lstStyle/>
                    <a:p>
                      <a:r>
                        <a:rPr lang="en-US" sz="2800" dirty="0">
                          <a:solidFill>
                            <a:srgbClr val="002060"/>
                          </a:solidFill>
                        </a:rPr>
                        <a:t>32</a:t>
                      </a:r>
                    </a:p>
                  </a:txBody>
                  <a:tcPr/>
                </a:tc>
                <a:tc>
                  <a:txBody>
                    <a:bodyPr/>
                    <a:lstStyle/>
                    <a:p>
                      <a:r>
                        <a:rPr lang="en-US" sz="2800" dirty="0">
                          <a:solidFill>
                            <a:srgbClr val="002060"/>
                          </a:solidFill>
                        </a:rPr>
                        <a:t>16</a:t>
                      </a:r>
                    </a:p>
                  </a:txBody>
                  <a:tcPr/>
                </a:tc>
                <a:tc>
                  <a:txBody>
                    <a:bodyPr/>
                    <a:lstStyle/>
                    <a:p>
                      <a:r>
                        <a:rPr lang="en-US" sz="2800" dirty="0">
                          <a:solidFill>
                            <a:srgbClr val="002060"/>
                          </a:solidFill>
                        </a:rPr>
                        <a:t>8</a:t>
                      </a:r>
                    </a:p>
                  </a:txBody>
                  <a:tcPr/>
                </a:tc>
                <a:tc>
                  <a:txBody>
                    <a:bodyPr/>
                    <a:lstStyle/>
                    <a:p>
                      <a:r>
                        <a:rPr lang="en-US" sz="2800" dirty="0">
                          <a:solidFill>
                            <a:srgbClr val="002060"/>
                          </a:solidFill>
                        </a:rPr>
                        <a:t>4</a:t>
                      </a:r>
                    </a:p>
                  </a:txBody>
                  <a:tcPr/>
                </a:tc>
                <a:tc>
                  <a:txBody>
                    <a:bodyPr/>
                    <a:lstStyle/>
                    <a:p>
                      <a:r>
                        <a:rPr lang="en-US" sz="2800" dirty="0">
                          <a:solidFill>
                            <a:srgbClr val="002060"/>
                          </a:solidFill>
                        </a:rPr>
                        <a:t>2</a:t>
                      </a:r>
                    </a:p>
                  </a:txBody>
                  <a:tcPr/>
                </a:tc>
                <a:tc>
                  <a:txBody>
                    <a:bodyPr/>
                    <a:lstStyle/>
                    <a:p>
                      <a:r>
                        <a:rPr lang="en-US" sz="2800" dirty="0">
                          <a:solidFill>
                            <a:srgbClr val="002060"/>
                          </a:solidFill>
                        </a:rPr>
                        <a:t>1</a:t>
                      </a:r>
                    </a:p>
                  </a:txBody>
                  <a:tcPr/>
                </a:tc>
                <a:extLst>
                  <a:ext uri="{0D108BD9-81ED-4DB2-BD59-A6C34878D82A}">
                    <a16:rowId xmlns:a16="http://schemas.microsoft.com/office/drawing/2014/main" val="3310315264"/>
                  </a:ext>
                </a:extLst>
              </a:tr>
              <a:tr h="370840">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9</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8</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7</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6</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5</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4</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3</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2</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1</a:t>
                      </a:r>
                      <a:endParaRPr lang="en-US" dirty="0"/>
                    </a:p>
                  </a:txBody>
                  <a:tcPr/>
                </a:tc>
                <a:tc>
                  <a:txBody>
                    <a:bodyPr/>
                    <a:lstStyle/>
                    <a:p>
                      <a:r>
                        <a:rPr kumimoji="0" lang="en-US" sz="2800" b="1" i="0" u="none" strike="noStrike" kern="1200" cap="none" spc="0" normalizeH="0" baseline="0" noProof="0" dirty="0">
                          <a:ln>
                            <a:noFill/>
                          </a:ln>
                          <a:solidFill>
                            <a:srgbClr val="9D360E">
                              <a:lumMod val="50000"/>
                            </a:srgbClr>
                          </a:solidFill>
                          <a:effectLst/>
                          <a:uLnTx/>
                          <a:uFillTx/>
                          <a:latin typeface="Trebuchet MS" panose="020B0603020202020204"/>
                          <a:ea typeface="+mn-ea"/>
                          <a:cs typeface="+mn-cs"/>
                        </a:rPr>
                        <a:t>2</a:t>
                      </a:r>
                      <a:r>
                        <a:rPr kumimoji="0" lang="en-US" sz="2800" b="1" i="0" u="none" strike="noStrike" kern="1200" cap="none" spc="0" normalizeH="0" baseline="30000" noProof="0" dirty="0">
                          <a:ln>
                            <a:noFill/>
                          </a:ln>
                          <a:solidFill>
                            <a:srgbClr val="9D360E">
                              <a:lumMod val="50000"/>
                            </a:srgbClr>
                          </a:solidFill>
                          <a:effectLst/>
                          <a:uLnTx/>
                          <a:uFillTx/>
                          <a:latin typeface="Trebuchet MS" panose="020B0603020202020204"/>
                          <a:ea typeface="+mn-ea"/>
                          <a:cs typeface="+mn-cs"/>
                        </a:rPr>
                        <a:t>0</a:t>
                      </a:r>
                      <a:endParaRPr lang="en-US" dirty="0"/>
                    </a:p>
                  </a:txBody>
                  <a:tcPr/>
                </a:tc>
                <a:extLst>
                  <a:ext uri="{0D108BD9-81ED-4DB2-BD59-A6C34878D82A}">
                    <a16:rowId xmlns:a16="http://schemas.microsoft.com/office/drawing/2014/main" val="3105496462"/>
                  </a:ext>
                </a:extLst>
              </a:tr>
            </a:tbl>
          </a:graphicData>
        </a:graphic>
      </p:graphicFrame>
      <p:cxnSp>
        <p:nvCxnSpPr>
          <p:cNvPr id="12" name="Straight Arrow Connector 11">
            <a:extLst>
              <a:ext uri="{FF2B5EF4-FFF2-40B4-BE49-F238E27FC236}">
                <a16:creationId xmlns:a16="http://schemas.microsoft.com/office/drawing/2014/main" id="{14F25AE0-5DF0-C14B-0704-E2B09B0A28F4}"/>
              </a:ext>
            </a:extLst>
          </p:cNvPr>
          <p:cNvCxnSpPr/>
          <p:nvPr/>
        </p:nvCxnSpPr>
        <p:spPr>
          <a:xfrm>
            <a:off x="4106174" y="4270075"/>
            <a:ext cx="1682151" cy="1061050"/>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5A0C20F-574D-8774-7F0F-ECCC42125298}"/>
              </a:ext>
            </a:extLst>
          </p:cNvPr>
          <p:cNvCxnSpPr>
            <a:cxnSpLocks/>
          </p:cNvCxnSpPr>
          <p:nvPr/>
        </p:nvCxnSpPr>
        <p:spPr>
          <a:xfrm>
            <a:off x="6275682" y="4201064"/>
            <a:ext cx="1039216" cy="1130061"/>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B486E9B-D3F7-844B-53E7-F8B58BE25B4E}"/>
              </a:ext>
            </a:extLst>
          </p:cNvPr>
          <p:cNvCxnSpPr>
            <a:cxnSpLocks/>
          </p:cNvCxnSpPr>
          <p:nvPr/>
        </p:nvCxnSpPr>
        <p:spPr>
          <a:xfrm>
            <a:off x="7422953" y="4201063"/>
            <a:ext cx="711756" cy="1130062"/>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41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NUMBER</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pic>
        <p:nvPicPr>
          <p:cNvPr id="6" name="Picture 5">
            <a:extLst>
              <a:ext uri="{FF2B5EF4-FFF2-40B4-BE49-F238E27FC236}">
                <a16:creationId xmlns:a16="http://schemas.microsoft.com/office/drawing/2014/main" id="{8749E9EC-980B-3A08-7DF8-335429EAA890}"/>
              </a:ext>
            </a:extLst>
          </p:cNvPr>
          <p:cNvPicPr>
            <a:picLocks noChangeAspect="1"/>
          </p:cNvPicPr>
          <p:nvPr/>
        </p:nvPicPr>
        <p:blipFill>
          <a:blip r:embed="rId2"/>
          <a:stretch>
            <a:fillRect/>
          </a:stretch>
        </p:blipFill>
        <p:spPr>
          <a:xfrm>
            <a:off x="178055" y="2184602"/>
            <a:ext cx="11783683" cy="3818309"/>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5118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3447784" y="1777041"/>
            <a:ext cx="7047781" cy="4295955"/>
          </a:xfrm>
        </p:spPr>
        <p:txBody>
          <a:bodyPr anchor="t">
            <a:noAutofit/>
          </a:bodyPr>
          <a:lstStyle/>
          <a:p>
            <a:pPr marL="0" indent="0">
              <a:buNone/>
            </a:pPr>
            <a:r>
              <a:rPr lang="en-US" sz="2800" b="1" dirty="0">
                <a:ln w="22225">
                  <a:solidFill>
                    <a:schemeClr val="accent2"/>
                  </a:solidFill>
                  <a:prstDash val="solid"/>
                </a:ln>
                <a:solidFill>
                  <a:schemeClr val="accent2">
                    <a:lumMod val="40000"/>
                    <a:lumOff val="60000"/>
                  </a:schemeClr>
                </a:solidFill>
                <a:latin typeface="Comic Sans MS" panose="030F0702030302020204" pitchFamily="66" charset="0"/>
              </a:rPr>
              <a:t>Early Calculating Devices</a:t>
            </a:r>
          </a:p>
          <a:p>
            <a:pPr marL="0" indent="0">
              <a:buNone/>
            </a:pPr>
            <a:r>
              <a:rPr lang="en-US" sz="2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Our story begins with the abacus, This early device used rows of beads to represent numbers and facilitated basic arithmetic operations like addition, subtraction.</a:t>
            </a:r>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EVOLUTION OF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pic>
        <p:nvPicPr>
          <p:cNvPr id="5" name="Picture 4">
            <a:extLst>
              <a:ext uri="{FF2B5EF4-FFF2-40B4-BE49-F238E27FC236}">
                <a16:creationId xmlns:a16="http://schemas.microsoft.com/office/drawing/2014/main" id="{9BC4AE23-3D8E-52CF-DA6A-6E31041DB0D9}"/>
              </a:ext>
            </a:extLst>
          </p:cNvPr>
          <p:cNvPicPr>
            <a:picLocks noChangeAspect="1"/>
          </p:cNvPicPr>
          <p:nvPr/>
        </p:nvPicPr>
        <p:blipFill>
          <a:blip r:embed="rId2"/>
          <a:stretch>
            <a:fillRect/>
          </a:stretch>
        </p:blipFill>
        <p:spPr>
          <a:xfrm>
            <a:off x="491127" y="1374594"/>
            <a:ext cx="2670547" cy="25504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95185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NUMBER</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pic>
        <p:nvPicPr>
          <p:cNvPr id="8" name="Picture 7">
            <a:extLst>
              <a:ext uri="{FF2B5EF4-FFF2-40B4-BE49-F238E27FC236}">
                <a16:creationId xmlns:a16="http://schemas.microsoft.com/office/drawing/2014/main" id="{9697738D-E4C4-ECAB-EE57-B47E15DC5698}"/>
              </a:ext>
            </a:extLst>
          </p:cNvPr>
          <p:cNvPicPr>
            <a:picLocks noChangeAspect="1"/>
          </p:cNvPicPr>
          <p:nvPr/>
        </p:nvPicPr>
        <p:blipFill>
          <a:blip r:embed="rId2"/>
          <a:stretch>
            <a:fillRect/>
          </a:stretch>
        </p:blipFill>
        <p:spPr>
          <a:xfrm>
            <a:off x="1194982" y="1559784"/>
            <a:ext cx="9543691" cy="4972050"/>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68542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NUMBER</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pic>
        <p:nvPicPr>
          <p:cNvPr id="6" name="Picture 5">
            <a:extLst>
              <a:ext uri="{FF2B5EF4-FFF2-40B4-BE49-F238E27FC236}">
                <a16:creationId xmlns:a16="http://schemas.microsoft.com/office/drawing/2014/main" id="{9EACCB5F-3534-2048-0217-AA16A6608802}"/>
              </a:ext>
            </a:extLst>
          </p:cNvPr>
          <p:cNvPicPr>
            <a:picLocks noChangeAspect="1"/>
          </p:cNvPicPr>
          <p:nvPr/>
        </p:nvPicPr>
        <p:blipFill>
          <a:blip r:embed="rId2"/>
          <a:stretch>
            <a:fillRect/>
          </a:stretch>
        </p:blipFill>
        <p:spPr>
          <a:xfrm>
            <a:off x="1141173" y="1559784"/>
            <a:ext cx="9805449" cy="5048250"/>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39915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TO BINARY CONVERSION</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pic>
        <p:nvPicPr>
          <p:cNvPr id="8" name="Picture 7">
            <a:extLst>
              <a:ext uri="{FF2B5EF4-FFF2-40B4-BE49-F238E27FC236}">
                <a16:creationId xmlns:a16="http://schemas.microsoft.com/office/drawing/2014/main" id="{A5A762D3-96F2-7951-2A1E-F9192F8D5FDD}"/>
              </a:ext>
            </a:extLst>
          </p:cNvPr>
          <p:cNvPicPr>
            <a:picLocks noChangeAspect="1"/>
          </p:cNvPicPr>
          <p:nvPr/>
        </p:nvPicPr>
        <p:blipFill>
          <a:blip r:embed="rId2"/>
          <a:stretch>
            <a:fillRect/>
          </a:stretch>
        </p:blipFill>
        <p:spPr>
          <a:xfrm>
            <a:off x="707367" y="1624203"/>
            <a:ext cx="10610490" cy="4759344"/>
          </a:xfrm>
          <a:prstGeom prst="rect">
            <a:avLst/>
          </a:prstGeom>
          <a:ln w="190500" cap="sq">
            <a:solidFill>
              <a:srgbClr val="7030A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69183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TO BINARY CONVERSION</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pic>
        <p:nvPicPr>
          <p:cNvPr id="6" name="Picture 5">
            <a:extLst>
              <a:ext uri="{FF2B5EF4-FFF2-40B4-BE49-F238E27FC236}">
                <a16:creationId xmlns:a16="http://schemas.microsoft.com/office/drawing/2014/main" id="{214B8194-788D-6D86-5231-A3669F5416F2}"/>
              </a:ext>
            </a:extLst>
          </p:cNvPr>
          <p:cNvPicPr>
            <a:picLocks noChangeAspect="1"/>
          </p:cNvPicPr>
          <p:nvPr/>
        </p:nvPicPr>
        <p:blipFill>
          <a:blip r:embed="rId2"/>
          <a:stretch>
            <a:fillRect/>
          </a:stretch>
        </p:blipFill>
        <p:spPr>
          <a:xfrm>
            <a:off x="1111700" y="1450655"/>
            <a:ext cx="9834922" cy="5124450"/>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10810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TO BINARY CONVERSION</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pic>
        <p:nvPicPr>
          <p:cNvPr id="8" name="Picture 7">
            <a:extLst>
              <a:ext uri="{FF2B5EF4-FFF2-40B4-BE49-F238E27FC236}">
                <a16:creationId xmlns:a16="http://schemas.microsoft.com/office/drawing/2014/main" id="{20354247-6D58-6D5E-0875-EEA49E9F32D6}"/>
              </a:ext>
            </a:extLst>
          </p:cNvPr>
          <p:cNvPicPr>
            <a:picLocks noChangeAspect="1"/>
          </p:cNvPicPr>
          <p:nvPr/>
        </p:nvPicPr>
        <p:blipFill>
          <a:blip r:embed="rId2"/>
          <a:stretch>
            <a:fillRect/>
          </a:stretch>
        </p:blipFill>
        <p:spPr>
          <a:xfrm>
            <a:off x="488606" y="1851009"/>
            <a:ext cx="11151302" cy="4216078"/>
          </a:xfrm>
          <a:prstGeom prst="rect">
            <a:avLst/>
          </a:prstGeom>
          <a:ln w="190500" cap="sq">
            <a:solidFill>
              <a:schemeClr val="accent1">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307546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TO BINARY CONVERSION</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pic>
        <p:nvPicPr>
          <p:cNvPr id="6" name="Picture 5">
            <a:extLst>
              <a:ext uri="{FF2B5EF4-FFF2-40B4-BE49-F238E27FC236}">
                <a16:creationId xmlns:a16="http://schemas.microsoft.com/office/drawing/2014/main" id="{91B26E08-7A26-EF98-510F-B69650AE386B}"/>
              </a:ext>
            </a:extLst>
          </p:cNvPr>
          <p:cNvPicPr>
            <a:picLocks noChangeAspect="1"/>
          </p:cNvPicPr>
          <p:nvPr/>
        </p:nvPicPr>
        <p:blipFill>
          <a:blip r:embed="rId2"/>
          <a:stretch>
            <a:fillRect/>
          </a:stretch>
        </p:blipFill>
        <p:spPr>
          <a:xfrm>
            <a:off x="1381394" y="1533504"/>
            <a:ext cx="8918546" cy="4958751"/>
          </a:xfrm>
          <a:prstGeom prst="rect">
            <a:avLst/>
          </a:prstGeom>
          <a:ln w="190500" cap="sq">
            <a:solidFill>
              <a:schemeClr val="accent1">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2615664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TO BINARY CONVERSION</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pic>
        <p:nvPicPr>
          <p:cNvPr id="8" name="Picture 7">
            <a:extLst>
              <a:ext uri="{FF2B5EF4-FFF2-40B4-BE49-F238E27FC236}">
                <a16:creationId xmlns:a16="http://schemas.microsoft.com/office/drawing/2014/main" id="{239D147B-81B9-54BA-0EB0-3530F6402E69}"/>
              </a:ext>
            </a:extLst>
          </p:cNvPr>
          <p:cNvPicPr>
            <a:picLocks noChangeAspect="1"/>
          </p:cNvPicPr>
          <p:nvPr/>
        </p:nvPicPr>
        <p:blipFill>
          <a:blip r:embed="rId2"/>
          <a:stretch>
            <a:fillRect/>
          </a:stretch>
        </p:blipFill>
        <p:spPr>
          <a:xfrm>
            <a:off x="1087198" y="1744774"/>
            <a:ext cx="10265164" cy="4578388"/>
          </a:xfrm>
          <a:prstGeom prst="rect">
            <a:avLst/>
          </a:prstGeom>
          <a:ln w="190500" cap="sq">
            <a:solidFill>
              <a:schemeClr val="accent5">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3859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TO BINARY CONVERSION</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pic>
        <p:nvPicPr>
          <p:cNvPr id="6" name="Picture 5">
            <a:extLst>
              <a:ext uri="{FF2B5EF4-FFF2-40B4-BE49-F238E27FC236}">
                <a16:creationId xmlns:a16="http://schemas.microsoft.com/office/drawing/2014/main" id="{ABED35FC-A804-2FDA-31CE-E2FDA09303B0}"/>
              </a:ext>
            </a:extLst>
          </p:cNvPr>
          <p:cNvPicPr>
            <a:picLocks noChangeAspect="1"/>
          </p:cNvPicPr>
          <p:nvPr/>
        </p:nvPicPr>
        <p:blipFill>
          <a:blip r:embed="rId2"/>
          <a:stretch>
            <a:fillRect/>
          </a:stretch>
        </p:blipFill>
        <p:spPr>
          <a:xfrm>
            <a:off x="948906" y="448574"/>
            <a:ext cx="10427897" cy="6169484"/>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p:spPr>
      </p:pic>
    </p:spTree>
    <p:extLst>
      <p:ext uri="{BB962C8B-B14F-4D97-AF65-F5344CB8AC3E}">
        <p14:creationId xmlns:p14="http://schemas.microsoft.com/office/powerpoint/2010/main" val="1243268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TO BINARY CONVERSION</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pic>
        <p:nvPicPr>
          <p:cNvPr id="8" name="Picture 7">
            <a:extLst>
              <a:ext uri="{FF2B5EF4-FFF2-40B4-BE49-F238E27FC236}">
                <a16:creationId xmlns:a16="http://schemas.microsoft.com/office/drawing/2014/main" id="{1F2A8E0A-B208-5637-26B1-881F2964EC99}"/>
              </a:ext>
            </a:extLst>
          </p:cNvPr>
          <p:cNvPicPr>
            <a:picLocks noChangeAspect="1"/>
          </p:cNvPicPr>
          <p:nvPr/>
        </p:nvPicPr>
        <p:blipFill>
          <a:blip r:embed="rId2"/>
          <a:stretch>
            <a:fillRect/>
          </a:stretch>
        </p:blipFill>
        <p:spPr>
          <a:xfrm>
            <a:off x="530999" y="3297671"/>
            <a:ext cx="10901875" cy="3057615"/>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a:extLst>
              <a:ext uri="{FF2B5EF4-FFF2-40B4-BE49-F238E27FC236}">
                <a16:creationId xmlns:a16="http://schemas.microsoft.com/office/drawing/2014/main" id="{5CAB8157-97A5-5099-3C8E-9CDD662879C7}"/>
              </a:ext>
            </a:extLst>
          </p:cNvPr>
          <p:cNvPicPr>
            <a:picLocks noChangeAspect="1"/>
          </p:cNvPicPr>
          <p:nvPr/>
        </p:nvPicPr>
        <p:blipFill>
          <a:blip r:embed="rId3"/>
          <a:stretch>
            <a:fillRect/>
          </a:stretch>
        </p:blipFill>
        <p:spPr>
          <a:xfrm>
            <a:off x="6096001" y="579566"/>
            <a:ext cx="5851584" cy="2485451"/>
          </a:xfrm>
          <a:prstGeom prst="rect">
            <a:avLst/>
          </a:prstGeom>
          <a:ln>
            <a:noFill/>
          </a:ln>
          <a:effectLst>
            <a:softEdge rad="112500"/>
          </a:effectLst>
        </p:spPr>
      </p:pic>
    </p:spTree>
    <p:extLst>
      <p:ext uri="{BB962C8B-B14F-4D97-AF65-F5344CB8AC3E}">
        <p14:creationId xmlns:p14="http://schemas.microsoft.com/office/powerpoint/2010/main" val="994648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4"/>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TO BINARY CONVERSION</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Converting Decimal Fractions to Binary</a:t>
            </a:r>
            <a:endParaRPr lang="en-US" sz="2800" b="1" dirty="0">
              <a:solidFill>
                <a:srgbClr val="002060"/>
              </a:solidFill>
              <a:latin typeface="Comic Sans MS" panose="030F0702030302020204" pitchFamily="66" charset="0"/>
            </a:endParaRPr>
          </a:p>
        </p:txBody>
      </p:sp>
      <p:pic>
        <p:nvPicPr>
          <p:cNvPr id="10" name="Picture 9">
            <a:extLst>
              <a:ext uri="{FF2B5EF4-FFF2-40B4-BE49-F238E27FC236}">
                <a16:creationId xmlns:a16="http://schemas.microsoft.com/office/drawing/2014/main" id="{B1081DDD-920B-9F18-232B-9C32D62E382B}"/>
              </a:ext>
            </a:extLst>
          </p:cNvPr>
          <p:cNvPicPr>
            <a:picLocks noChangeAspect="1"/>
          </p:cNvPicPr>
          <p:nvPr/>
        </p:nvPicPr>
        <p:blipFill>
          <a:blip r:embed="rId2"/>
          <a:stretch>
            <a:fillRect/>
          </a:stretch>
        </p:blipFill>
        <p:spPr>
          <a:xfrm>
            <a:off x="380553" y="2389341"/>
            <a:ext cx="11322842" cy="3383970"/>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91021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22694" y="1777041"/>
            <a:ext cx="7047781" cy="4295955"/>
          </a:xfrm>
        </p:spPr>
        <p:txBody>
          <a:bodyPr anchor="t">
            <a:noAutofit/>
          </a:bodyPr>
          <a:lstStyle/>
          <a:p>
            <a:pPr marL="0" indent="0">
              <a:buNone/>
            </a:pPr>
            <a:r>
              <a:rPr lang="en-US" sz="2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Early Mechanical Computers (1837)</a:t>
            </a:r>
          </a:p>
          <a:p>
            <a:pPr>
              <a:buFont typeface="Arial" panose="020B0604020202020204" pitchFamily="34" charset="0"/>
              <a:buChar char="•"/>
            </a:pPr>
            <a:r>
              <a:rPr lang="en-US" sz="2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Charles Babbage: Known as the 'father of the computer,' Babbage designed the first automatic mechanical computer, the Analytical Engine, which contained basic components such as an ALU, control flow in the form of conditional branching and loops, and integrated memory.</a:t>
            </a:r>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EVOLUTION OF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pic>
        <p:nvPicPr>
          <p:cNvPr id="1026" name="Picture 2" descr="Analytical engine - Wikipedia">
            <a:extLst>
              <a:ext uri="{FF2B5EF4-FFF2-40B4-BE49-F238E27FC236}">
                <a16:creationId xmlns:a16="http://schemas.microsoft.com/office/drawing/2014/main" id="{C83EA269-4FD4-9A5D-56D5-8FCA299C9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0679" y="2613804"/>
            <a:ext cx="4455597" cy="3992432"/>
          </a:xfrm>
          <a:prstGeom prst="rect">
            <a:avLst/>
          </a:prstGeom>
          <a:ln w="127000" cap="sq">
            <a:solidFill>
              <a:srgbClr val="92D05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28" name="Picture 4" descr="Charles Babbage - Computer, Analytical Engine &amp; Difference Engine">
            <a:extLst>
              <a:ext uri="{FF2B5EF4-FFF2-40B4-BE49-F238E27FC236}">
                <a16:creationId xmlns:a16="http://schemas.microsoft.com/office/drawing/2014/main" id="{0742733C-46B9-6CB3-97DE-8C7ABCB8D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6642" y="895328"/>
            <a:ext cx="1959634" cy="1896626"/>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421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DECIMAL TO BINARY CONVERSION</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Converting Decimal Fractions to Binary</a:t>
            </a:r>
            <a:endParaRPr lang="en-US" sz="2800" b="1" dirty="0">
              <a:solidFill>
                <a:srgbClr val="002060"/>
              </a:solidFill>
              <a:latin typeface="Comic Sans MS" panose="030F0702030302020204" pitchFamily="66" charset="0"/>
            </a:endParaRPr>
          </a:p>
        </p:txBody>
      </p:sp>
      <p:pic>
        <p:nvPicPr>
          <p:cNvPr id="8" name="Picture 7">
            <a:extLst>
              <a:ext uri="{FF2B5EF4-FFF2-40B4-BE49-F238E27FC236}">
                <a16:creationId xmlns:a16="http://schemas.microsoft.com/office/drawing/2014/main" id="{B122F2BC-9A55-09B2-4089-04F8B4BA98F1}"/>
              </a:ext>
            </a:extLst>
          </p:cNvPr>
          <p:cNvPicPr>
            <a:picLocks noChangeAspect="1"/>
          </p:cNvPicPr>
          <p:nvPr/>
        </p:nvPicPr>
        <p:blipFill>
          <a:blip r:embed="rId2"/>
          <a:stretch>
            <a:fillRect/>
          </a:stretch>
        </p:blipFill>
        <p:spPr>
          <a:xfrm>
            <a:off x="1003836" y="2256206"/>
            <a:ext cx="9460005" cy="4144594"/>
          </a:xfrm>
          <a:prstGeom prst="rect">
            <a:avLst/>
          </a:prstGeom>
          <a:ln w="190500" cap="sq">
            <a:solidFill>
              <a:schemeClr val="accent5">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64475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ARITHMATIC</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Binary arithmetic is essential in all digital computers and in many other types of digital systems. To understand digital systems, you must know the basics of binary addition, subtraction, multiplication, and division.</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9" name="Picture 8">
            <a:extLst>
              <a:ext uri="{FF2B5EF4-FFF2-40B4-BE49-F238E27FC236}">
                <a16:creationId xmlns:a16="http://schemas.microsoft.com/office/drawing/2014/main" id="{55FC916B-F3D7-C1B3-6E3D-26FFF7D06A44}"/>
              </a:ext>
            </a:extLst>
          </p:cNvPr>
          <p:cNvPicPr>
            <a:picLocks noChangeAspect="1"/>
          </p:cNvPicPr>
          <p:nvPr/>
        </p:nvPicPr>
        <p:blipFill>
          <a:blip r:embed="rId2"/>
          <a:stretch>
            <a:fillRect/>
          </a:stretch>
        </p:blipFill>
        <p:spPr>
          <a:xfrm>
            <a:off x="1370026" y="3626416"/>
            <a:ext cx="9193603" cy="2440670"/>
          </a:xfrm>
          <a:prstGeom prst="rect">
            <a:avLst/>
          </a:prstGeom>
          <a:ln w="190500" cap="sq">
            <a:solidFill>
              <a:srgbClr val="92D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20240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ARITHMATIC</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8" name="Picture 7">
            <a:extLst>
              <a:ext uri="{FF2B5EF4-FFF2-40B4-BE49-F238E27FC236}">
                <a16:creationId xmlns:a16="http://schemas.microsoft.com/office/drawing/2014/main" id="{79310917-61C1-A2C3-9987-36F23D8E0DF5}"/>
              </a:ext>
            </a:extLst>
          </p:cNvPr>
          <p:cNvPicPr>
            <a:picLocks noChangeAspect="1"/>
          </p:cNvPicPr>
          <p:nvPr/>
        </p:nvPicPr>
        <p:blipFill>
          <a:blip r:embed="rId2"/>
          <a:stretch>
            <a:fillRect/>
          </a:stretch>
        </p:blipFill>
        <p:spPr>
          <a:xfrm>
            <a:off x="698740" y="1900754"/>
            <a:ext cx="10714007" cy="4245090"/>
          </a:xfrm>
          <a:prstGeom prst="rect">
            <a:avLst/>
          </a:prstGeom>
          <a:ln w="190500" cap="sq">
            <a:solidFill>
              <a:srgbClr val="0070C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8741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ARITHMATIC</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9" name="Picture 8">
            <a:extLst>
              <a:ext uri="{FF2B5EF4-FFF2-40B4-BE49-F238E27FC236}">
                <a16:creationId xmlns:a16="http://schemas.microsoft.com/office/drawing/2014/main" id="{1FBBB5D1-EA85-8A34-40CB-777DCDF62031}"/>
              </a:ext>
            </a:extLst>
          </p:cNvPr>
          <p:cNvPicPr>
            <a:picLocks noChangeAspect="1"/>
          </p:cNvPicPr>
          <p:nvPr/>
        </p:nvPicPr>
        <p:blipFill>
          <a:blip r:embed="rId2"/>
          <a:stretch>
            <a:fillRect/>
          </a:stretch>
        </p:blipFill>
        <p:spPr>
          <a:xfrm>
            <a:off x="556852" y="120249"/>
            <a:ext cx="9475669" cy="2134005"/>
          </a:xfrm>
          <a:prstGeom prst="rect">
            <a:avLst/>
          </a:prstGeom>
          <a:ln w="57150">
            <a:solidFill>
              <a:schemeClr val="accent6">
                <a:lumMod val="75000"/>
              </a:schemeClr>
            </a:solid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08E6D041-BEE1-CC8A-6CF3-5C70E36E6C27}"/>
              </a:ext>
            </a:extLst>
          </p:cNvPr>
          <p:cNvPicPr>
            <a:picLocks noChangeAspect="1"/>
          </p:cNvPicPr>
          <p:nvPr/>
        </p:nvPicPr>
        <p:blipFill>
          <a:blip r:embed="rId3"/>
          <a:stretch>
            <a:fillRect/>
          </a:stretch>
        </p:blipFill>
        <p:spPr>
          <a:xfrm>
            <a:off x="959014" y="2007404"/>
            <a:ext cx="10091424" cy="4643561"/>
          </a:xfrm>
          <a:prstGeom prst="rect">
            <a:avLst/>
          </a:prstGeom>
          <a:ln w="57150" cap="sq">
            <a:solidFill>
              <a:srgbClr val="7030A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87162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ARITHMATIC</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8" name="Picture 7">
            <a:extLst>
              <a:ext uri="{FF2B5EF4-FFF2-40B4-BE49-F238E27FC236}">
                <a16:creationId xmlns:a16="http://schemas.microsoft.com/office/drawing/2014/main" id="{8910A2C9-2C8E-B099-46E8-952C5D309E13}"/>
              </a:ext>
            </a:extLst>
          </p:cNvPr>
          <p:cNvPicPr>
            <a:picLocks noChangeAspect="1"/>
          </p:cNvPicPr>
          <p:nvPr/>
        </p:nvPicPr>
        <p:blipFill>
          <a:blip r:embed="rId2"/>
          <a:stretch>
            <a:fillRect/>
          </a:stretch>
        </p:blipFill>
        <p:spPr>
          <a:xfrm>
            <a:off x="707366" y="1623217"/>
            <a:ext cx="10325819" cy="4691319"/>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68580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ARITHMATIC</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9" name="Picture 8">
            <a:extLst>
              <a:ext uri="{FF2B5EF4-FFF2-40B4-BE49-F238E27FC236}">
                <a16:creationId xmlns:a16="http://schemas.microsoft.com/office/drawing/2014/main" id="{A83BDED2-C60F-1A75-B840-D099FB25A1D7}"/>
              </a:ext>
            </a:extLst>
          </p:cNvPr>
          <p:cNvPicPr>
            <a:picLocks noChangeAspect="1"/>
          </p:cNvPicPr>
          <p:nvPr/>
        </p:nvPicPr>
        <p:blipFill>
          <a:blip r:embed="rId2"/>
          <a:stretch>
            <a:fillRect/>
          </a:stretch>
        </p:blipFill>
        <p:spPr>
          <a:xfrm>
            <a:off x="690114" y="1595835"/>
            <a:ext cx="10636370" cy="4666942"/>
          </a:xfrm>
          <a:prstGeom prst="rect">
            <a:avLst/>
          </a:prstGeom>
          <a:ln w="190500" cap="sq">
            <a:solidFill>
              <a:srgbClr val="92D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46353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ARITHMATIC</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8" name="Picture 7">
            <a:extLst>
              <a:ext uri="{FF2B5EF4-FFF2-40B4-BE49-F238E27FC236}">
                <a16:creationId xmlns:a16="http://schemas.microsoft.com/office/drawing/2014/main" id="{4A66E4B0-805C-8482-2026-FF80AEBED13D}"/>
              </a:ext>
            </a:extLst>
          </p:cNvPr>
          <p:cNvPicPr>
            <a:picLocks noChangeAspect="1"/>
          </p:cNvPicPr>
          <p:nvPr/>
        </p:nvPicPr>
        <p:blipFill>
          <a:blip r:embed="rId2"/>
          <a:stretch>
            <a:fillRect/>
          </a:stretch>
        </p:blipFill>
        <p:spPr>
          <a:xfrm>
            <a:off x="488606" y="500332"/>
            <a:ext cx="11088043" cy="5883215"/>
          </a:xfrm>
          <a:prstGeom prst="rect">
            <a:avLst/>
          </a:prstGeom>
          <a:ln w="190500" cap="sq">
            <a:solidFill>
              <a:srgbClr val="7030A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954093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ARITHMATIC</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9" name="Picture 8">
            <a:extLst>
              <a:ext uri="{FF2B5EF4-FFF2-40B4-BE49-F238E27FC236}">
                <a16:creationId xmlns:a16="http://schemas.microsoft.com/office/drawing/2014/main" id="{FFBEB442-8F85-E69C-E41C-220D293990DF}"/>
              </a:ext>
            </a:extLst>
          </p:cNvPr>
          <p:cNvPicPr>
            <a:picLocks noChangeAspect="1"/>
          </p:cNvPicPr>
          <p:nvPr/>
        </p:nvPicPr>
        <p:blipFill>
          <a:blip r:embed="rId2"/>
          <a:stretch>
            <a:fillRect/>
          </a:stretch>
        </p:blipFill>
        <p:spPr>
          <a:xfrm>
            <a:off x="681487" y="1652279"/>
            <a:ext cx="10619117" cy="4705389"/>
          </a:xfrm>
          <a:prstGeom prst="rect">
            <a:avLst/>
          </a:prstGeom>
          <a:ln w="190500" cap="sq">
            <a:solidFill>
              <a:schemeClr val="accent5">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91893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ARITHMATIC</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8" name="Picture 7">
            <a:extLst>
              <a:ext uri="{FF2B5EF4-FFF2-40B4-BE49-F238E27FC236}">
                <a16:creationId xmlns:a16="http://schemas.microsoft.com/office/drawing/2014/main" id="{9D1459DF-476A-23FE-D173-1992C8CB0E1D}"/>
              </a:ext>
            </a:extLst>
          </p:cNvPr>
          <p:cNvPicPr>
            <a:picLocks noChangeAspect="1"/>
          </p:cNvPicPr>
          <p:nvPr/>
        </p:nvPicPr>
        <p:blipFill>
          <a:blip r:embed="rId2"/>
          <a:stretch>
            <a:fillRect/>
          </a:stretch>
        </p:blipFill>
        <p:spPr>
          <a:xfrm>
            <a:off x="586597" y="1559784"/>
            <a:ext cx="10990052" cy="4935907"/>
          </a:xfrm>
          <a:prstGeom prst="rect">
            <a:avLst/>
          </a:prstGeom>
          <a:ln w="190500" cap="sq">
            <a:solidFill>
              <a:schemeClr val="accent1">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72886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ARITHMATIC</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9" name="Picture 8">
            <a:extLst>
              <a:ext uri="{FF2B5EF4-FFF2-40B4-BE49-F238E27FC236}">
                <a16:creationId xmlns:a16="http://schemas.microsoft.com/office/drawing/2014/main" id="{0ACF4C18-FE9C-D222-7568-E9825637AF73}"/>
              </a:ext>
            </a:extLst>
          </p:cNvPr>
          <p:cNvPicPr>
            <a:picLocks noChangeAspect="1"/>
          </p:cNvPicPr>
          <p:nvPr/>
        </p:nvPicPr>
        <p:blipFill>
          <a:blip r:embed="rId2"/>
          <a:stretch>
            <a:fillRect/>
          </a:stretch>
        </p:blipFill>
        <p:spPr>
          <a:xfrm>
            <a:off x="230262" y="1189435"/>
            <a:ext cx="10210225" cy="3509603"/>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a:extLst>
              <a:ext uri="{FF2B5EF4-FFF2-40B4-BE49-F238E27FC236}">
                <a16:creationId xmlns:a16="http://schemas.microsoft.com/office/drawing/2014/main" id="{187A88BD-8FF9-DA5F-09A7-34B8E557AB24}"/>
              </a:ext>
            </a:extLst>
          </p:cNvPr>
          <p:cNvPicPr>
            <a:picLocks noChangeAspect="1"/>
          </p:cNvPicPr>
          <p:nvPr/>
        </p:nvPicPr>
        <p:blipFill>
          <a:blip r:embed="rId3"/>
          <a:stretch>
            <a:fillRect/>
          </a:stretch>
        </p:blipFill>
        <p:spPr>
          <a:xfrm>
            <a:off x="5645942" y="2701798"/>
            <a:ext cx="6249884" cy="3526474"/>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29923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22694" y="1621765"/>
            <a:ext cx="7582619" cy="4295955"/>
          </a:xfrm>
        </p:spPr>
        <p:txBody>
          <a:bodyPr anchor="t">
            <a:noAutofit/>
          </a:bodyPr>
          <a:lstStyle/>
          <a:p>
            <a:pPr marL="0" indent="0">
              <a:buNone/>
            </a:pPr>
            <a:r>
              <a:rPr lang="en-US" sz="2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The Birth of Electronic Computers, The invention of the electronic vacuum tube in the early 20th century replaced the mechanical gears of the Analytical Engine. The ENIAC, built during World War II, requiring thousands of vacuum tubes, the ENIAC represented a major breakthrough as the first electronic general-purpose computer capable of performing complex calculations at electronic speeds.</a:t>
            </a:r>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EVOLUTION OF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pic>
        <p:nvPicPr>
          <p:cNvPr id="3074" name="Picture 2" descr="Technicians connecting wires of ENIAC - Stock Image - C052/6627 - Science  Photo Library">
            <a:extLst>
              <a:ext uri="{FF2B5EF4-FFF2-40B4-BE49-F238E27FC236}">
                <a16:creationId xmlns:a16="http://schemas.microsoft.com/office/drawing/2014/main" id="{928012A9-FC2A-4656-69D4-D54400E9B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159" y="2100186"/>
            <a:ext cx="3986841" cy="2925044"/>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212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ARITHMATIC</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8" name="Picture 7">
            <a:extLst>
              <a:ext uri="{FF2B5EF4-FFF2-40B4-BE49-F238E27FC236}">
                <a16:creationId xmlns:a16="http://schemas.microsoft.com/office/drawing/2014/main" id="{8799A9BE-60F2-6AF3-50F4-5A682E101179}"/>
              </a:ext>
            </a:extLst>
          </p:cNvPr>
          <p:cNvPicPr>
            <a:picLocks noChangeAspect="1"/>
          </p:cNvPicPr>
          <p:nvPr/>
        </p:nvPicPr>
        <p:blipFill>
          <a:blip r:embed="rId2"/>
          <a:stretch>
            <a:fillRect/>
          </a:stretch>
        </p:blipFill>
        <p:spPr>
          <a:xfrm>
            <a:off x="750498" y="1467288"/>
            <a:ext cx="10626305" cy="5092280"/>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16765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ARITHMATIC</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9" name="Picture 8">
            <a:extLst>
              <a:ext uri="{FF2B5EF4-FFF2-40B4-BE49-F238E27FC236}">
                <a16:creationId xmlns:a16="http://schemas.microsoft.com/office/drawing/2014/main" id="{A35963F5-C6FD-700C-328F-238F7A2111D2}"/>
              </a:ext>
            </a:extLst>
          </p:cNvPr>
          <p:cNvPicPr>
            <a:picLocks noChangeAspect="1"/>
          </p:cNvPicPr>
          <p:nvPr/>
        </p:nvPicPr>
        <p:blipFill>
          <a:blip r:embed="rId2"/>
          <a:stretch>
            <a:fillRect/>
          </a:stretch>
        </p:blipFill>
        <p:spPr>
          <a:xfrm>
            <a:off x="845945" y="1473179"/>
            <a:ext cx="10687572" cy="4988006"/>
          </a:xfrm>
          <a:prstGeom prst="rect">
            <a:avLst/>
          </a:prstGeom>
          <a:ln w="190500" cap="sq">
            <a:solidFill>
              <a:schemeClr val="accent5"/>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03920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BINARY ARITHMATIC</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8" name="Picture 7">
            <a:extLst>
              <a:ext uri="{FF2B5EF4-FFF2-40B4-BE49-F238E27FC236}">
                <a16:creationId xmlns:a16="http://schemas.microsoft.com/office/drawing/2014/main" id="{7D4C8FAD-EB93-9004-A835-11B72F65F7E5}"/>
              </a:ext>
            </a:extLst>
          </p:cNvPr>
          <p:cNvPicPr>
            <a:picLocks noChangeAspect="1"/>
          </p:cNvPicPr>
          <p:nvPr/>
        </p:nvPicPr>
        <p:blipFill>
          <a:blip r:embed="rId2"/>
          <a:stretch>
            <a:fillRect/>
          </a:stretch>
        </p:blipFill>
        <p:spPr>
          <a:xfrm>
            <a:off x="815196" y="1467287"/>
            <a:ext cx="10373263" cy="4993897"/>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651580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REPRESENTATION OF NEGATIVE NUMBERS</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9" name="Picture 8">
            <a:extLst>
              <a:ext uri="{FF2B5EF4-FFF2-40B4-BE49-F238E27FC236}">
                <a16:creationId xmlns:a16="http://schemas.microsoft.com/office/drawing/2014/main" id="{81D19EE1-6040-A0EB-CE07-DA5176EBBAAD}"/>
              </a:ext>
            </a:extLst>
          </p:cNvPr>
          <p:cNvPicPr>
            <a:picLocks noChangeAspect="1"/>
          </p:cNvPicPr>
          <p:nvPr/>
        </p:nvPicPr>
        <p:blipFill>
          <a:blip r:embed="rId2"/>
          <a:stretch>
            <a:fillRect/>
          </a:stretch>
        </p:blipFill>
        <p:spPr>
          <a:xfrm>
            <a:off x="488605" y="1818710"/>
            <a:ext cx="11122549" cy="3954601"/>
          </a:xfrm>
          <a:prstGeom prst="rect">
            <a:avLst/>
          </a:prstGeom>
          <a:ln w="190500" cap="sq">
            <a:solidFill>
              <a:schemeClr val="accent6">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65588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REPRESENTATION OF NEGATIVE NUMBERS</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8" name="Picture 7">
            <a:extLst>
              <a:ext uri="{FF2B5EF4-FFF2-40B4-BE49-F238E27FC236}">
                <a16:creationId xmlns:a16="http://schemas.microsoft.com/office/drawing/2014/main" id="{D5300F71-43A9-3B83-8098-86BC4D209503}"/>
              </a:ext>
            </a:extLst>
          </p:cNvPr>
          <p:cNvPicPr>
            <a:picLocks noChangeAspect="1"/>
          </p:cNvPicPr>
          <p:nvPr/>
        </p:nvPicPr>
        <p:blipFill>
          <a:blip r:embed="rId2"/>
          <a:stretch>
            <a:fillRect/>
          </a:stretch>
        </p:blipFill>
        <p:spPr>
          <a:xfrm>
            <a:off x="624787" y="1757394"/>
            <a:ext cx="10779334" cy="4005849"/>
          </a:xfrm>
          <a:prstGeom prst="rect">
            <a:avLst/>
          </a:prstGeom>
          <a:ln w="190500" cap="sq">
            <a:solidFill>
              <a:srgbClr val="7030A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44968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REPRESENTATION OF NEGATIVE NUMBERS</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9" name="Picture 8">
            <a:extLst>
              <a:ext uri="{FF2B5EF4-FFF2-40B4-BE49-F238E27FC236}">
                <a16:creationId xmlns:a16="http://schemas.microsoft.com/office/drawing/2014/main" id="{54EBCC1A-6899-6D81-C841-52FBC79CD518}"/>
              </a:ext>
            </a:extLst>
          </p:cNvPr>
          <p:cNvPicPr>
            <a:picLocks noChangeAspect="1"/>
          </p:cNvPicPr>
          <p:nvPr/>
        </p:nvPicPr>
        <p:blipFill>
          <a:blip r:embed="rId2"/>
          <a:stretch>
            <a:fillRect/>
          </a:stretch>
        </p:blipFill>
        <p:spPr>
          <a:xfrm>
            <a:off x="586596" y="1941368"/>
            <a:ext cx="10938295" cy="4006867"/>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26427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REPRESENTATION OF NEGATIVE NUMBERS</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8" name="Picture 7">
            <a:extLst>
              <a:ext uri="{FF2B5EF4-FFF2-40B4-BE49-F238E27FC236}">
                <a16:creationId xmlns:a16="http://schemas.microsoft.com/office/drawing/2014/main" id="{C7ED07C9-EC48-0990-2EC4-97562A5FB637}"/>
              </a:ext>
            </a:extLst>
          </p:cNvPr>
          <p:cNvPicPr>
            <a:picLocks noChangeAspect="1"/>
          </p:cNvPicPr>
          <p:nvPr/>
        </p:nvPicPr>
        <p:blipFill>
          <a:blip r:embed="rId2"/>
          <a:stretch>
            <a:fillRect/>
          </a:stretch>
        </p:blipFill>
        <p:spPr>
          <a:xfrm>
            <a:off x="586596" y="1797891"/>
            <a:ext cx="11024559" cy="4255457"/>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284146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REPRESENTATION OF NEGATIVE NUMBERS</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9" name="Picture 8">
            <a:extLst>
              <a:ext uri="{FF2B5EF4-FFF2-40B4-BE49-F238E27FC236}">
                <a16:creationId xmlns:a16="http://schemas.microsoft.com/office/drawing/2014/main" id="{A0CA5C67-4CC7-CD0B-2146-18851F0C8199}"/>
              </a:ext>
            </a:extLst>
          </p:cNvPr>
          <p:cNvPicPr>
            <a:picLocks noChangeAspect="1"/>
          </p:cNvPicPr>
          <p:nvPr/>
        </p:nvPicPr>
        <p:blipFill>
          <a:blip r:embed="rId2"/>
          <a:stretch>
            <a:fillRect/>
          </a:stretch>
        </p:blipFill>
        <p:spPr>
          <a:xfrm>
            <a:off x="488605" y="207035"/>
            <a:ext cx="11088043" cy="6280029"/>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99596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374793"/>
            <a:ext cx="11947585" cy="52761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9CCE7-1813-4C6D-F932-D1CF11E14E51}"/>
              </a:ext>
            </a:extLst>
          </p:cNvPr>
          <p:cNvSpPr>
            <a:spLocks noGrp="1"/>
          </p:cNvSpPr>
          <p:nvPr>
            <p:ph type="title"/>
          </p:nvPr>
        </p:nvSpPr>
        <p:spPr>
          <a:xfrm>
            <a:off x="815197" y="103517"/>
            <a:ext cx="10131425" cy="1456267"/>
          </a:xfrm>
        </p:spPr>
        <p:txBody>
          <a:bodyPr>
            <a:normAutofit/>
          </a:bodyPr>
          <a:lstStyle/>
          <a:p>
            <a:r>
              <a:rPr lang="en-US" sz="4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REPRESENTATION OF NEGATIVE NUMBERS</a:t>
            </a:r>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230262" y="1664898"/>
            <a:ext cx="11473132" cy="3818309"/>
          </a:xfrm>
        </p:spPr>
        <p:txBody>
          <a:bodyPr anchor="t">
            <a:normAutofit/>
          </a:bodyPr>
          <a:lstStyle/>
          <a:p>
            <a:pPr marL="0" indent="0">
              <a:buNone/>
            </a:pPr>
            <a:r>
              <a:rPr lang="en-US" sz="3600" b="1" dirty="0">
                <a:ln w="6600">
                  <a:solidFill>
                    <a:schemeClr val="accent2"/>
                  </a:solidFill>
                  <a:prstDash val="solid"/>
                </a:ln>
                <a:solidFill>
                  <a:schemeClr val="bg2">
                    <a:lumMod val="50000"/>
                  </a:schemeClr>
                </a:solidFill>
                <a:effectLst>
                  <a:outerShdw dist="38100" dir="2700000" algn="tl" rotWithShape="0">
                    <a:schemeClr val="accent2"/>
                  </a:outerShdw>
                </a:effectLst>
                <a:latin typeface="Comic Sans MS" panose="030F0702030302020204" pitchFamily="66" charset="0"/>
              </a:rPr>
              <a:t> </a:t>
            </a:r>
            <a:endParaRPr lang="en-US" b="1" dirty="0">
              <a:solidFill>
                <a:schemeClr val="bg2">
                  <a:lumMod val="50000"/>
                </a:schemeClr>
              </a:solidFill>
              <a:latin typeface="Comic Sans MS" panose="030F0702030302020204" pitchFamily="66" charset="0"/>
            </a:endParaRPr>
          </a:p>
        </p:txBody>
      </p:sp>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8" name="Picture 7">
            <a:extLst>
              <a:ext uri="{FF2B5EF4-FFF2-40B4-BE49-F238E27FC236}">
                <a16:creationId xmlns:a16="http://schemas.microsoft.com/office/drawing/2014/main" id="{F257273F-746E-D76C-493B-8E89077B5E4B}"/>
              </a:ext>
            </a:extLst>
          </p:cNvPr>
          <p:cNvPicPr>
            <a:picLocks noChangeAspect="1"/>
          </p:cNvPicPr>
          <p:nvPr/>
        </p:nvPicPr>
        <p:blipFill>
          <a:blip r:embed="rId2"/>
          <a:stretch>
            <a:fillRect/>
          </a:stretch>
        </p:blipFill>
        <p:spPr>
          <a:xfrm>
            <a:off x="815197" y="1652279"/>
            <a:ext cx="10347384" cy="4808906"/>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651311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D82EE7D-7D36-AD93-366B-2D009D7C799E}"/>
              </a:ext>
            </a:extLst>
          </p:cNvPr>
          <p:cNvSpPr txBox="1">
            <a:spLocks/>
          </p:cNvSpPr>
          <p:nvPr/>
        </p:nvSpPr>
        <p:spPr>
          <a:xfrm>
            <a:off x="488606" y="1374793"/>
            <a:ext cx="11473132" cy="4295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rPr>
              <a:t> </a:t>
            </a:r>
            <a:endParaRPr lang="en-US" sz="3200" b="1" dirty="0">
              <a:solidFill>
                <a:schemeClr val="bg2">
                  <a:lumMod val="50000"/>
                </a:schemeClr>
              </a:solidFill>
              <a:latin typeface="Comic Sans MS" panose="030F0702030302020204" pitchFamily="66" charset="0"/>
            </a:endParaRPr>
          </a:p>
        </p:txBody>
      </p:sp>
      <p:sp>
        <p:nvSpPr>
          <p:cNvPr id="7" name="Content Placeholder 2">
            <a:extLst>
              <a:ext uri="{FF2B5EF4-FFF2-40B4-BE49-F238E27FC236}">
                <a16:creationId xmlns:a16="http://schemas.microsoft.com/office/drawing/2014/main" id="{2676C74F-4D50-59DB-41D1-E06CDAFE5A2C}"/>
              </a:ext>
            </a:extLst>
          </p:cNvPr>
          <p:cNvSpPr txBox="1">
            <a:spLocks/>
          </p:cNvSpPr>
          <p:nvPr/>
        </p:nvSpPr>
        <p:spPr>
          <a:xfrm>
            <a:off x="488606" y="1559784"/>
            <a:ext cx="11473132"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b="1" dirty="0">
                <a:solidFill>
                  <a:schemeClr val="bg2">
                    <a:lumMod val="50000"/>
                  </a:schemeClr>
                </a:solidFill>
                <a:latin typeface="Comic Sans MS" panose="030F0702030302020204" pitchFamily="66" charset="0"/>
              </a:rPr>
              <a:t> </a:t>
            </a:r>
          </a:p>
        </p:txBody>
      </p:sp>
      <p:sp>
        <p:nvSpPr>
          <p:cNvPr id="6" name="Content Placeholder 2">
            <a:extLst>
              <a:ext uri="{FF2B5EF4-FFF2-40B4-BE49-F238E27FC236}">
                <a16:creationId xmlns:a16="http://schemas.microsoft.com/office/drawing/2014/main" id="{A9471F01-9E85-3889-22E6-31272124FA8B}"/>
              </a:ext>
            </a:extLst>
          </p:cNvPr>
          <p:cNvSpPr txBox="1">
            <a:spLocks/>
          </p:cNvSpPr>
          <p:nvPr/>
        </p:nvSpPr>
        <p:spPr>
          <a:xfrm>
            <a:off x="422694" y="1467288"/>
            <a:ext cx="11539044" cy="4295955"/>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 </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endParaRPr>
          </a:p>
          <a:p>
            <a:pPr marL="0" indent="0">
              <a:buFont typeface="Arial"/>
              <a:buNone/>
            </a:pPr>
            <a:endParaRPr lang="en-US" sz="2800" b="1" dirty="0">
              <a:solidFill>
                <a:srgbClr val="002060"/>
              </a:solidFill>
              <a:latin typeface="Comic Sans MS" panose="030F0702030302020204" pitchFamily="66" charset="0"/>
            </a:endParaRPr>
          </a:p>
        </p:txBody>
      </p:sp>
      <p:pic>
        <p:nvPicPr>
          <p:cNvPr id="4100" name="Picture 4" descr="That's All Folks! (ABX TFFM Version) by ABFan21 on DeviantArt">
            <a:extLst>
              <a:ext uri="{FF2B5EF4-FFF2-40B4-BE49-F238E27FC236}">
                <a16:creationId xmlns:a16="http://schemas.microsoft.com/office/drawing/2014/main" id="{9B1F77AA-647F-4575-8EC0-3B31ED323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238125"/>
            <a:ext cx="11353800" cy="6381750"/>
          </a:xfrm>
          <a:prstGeom prst="ellipse">
            <a:avLst/>
          </a:prstGeom>
          <a:ln w="1905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265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22694" y="1621765"/>
            <a:ext cx="6754483" cy="4295955"/>
          </a:xfrm>
        </p:spPr>
        <p:txBody>
          <a:bodyPr anchor="t">
            <a:noAutofit/>
          </a:bodyPr>
          <a:lstStyle/>
          <a:p>
            <a:pPr marL="0" indent="0">
              <a:buNone/>
            </a:pPr>
            <a:r>
              <a:rPr lang="en-US" sz="30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Von Neumann Architecture (1945)</a:t>
            </a:r>
          </a:p>
          <a:p>
            <a:pPr>
              <a:buFont typeface="Arial" panose="020B0604020202020204" pitchFamily="34" charset="0"/>
              <a:buChar char="•"/>
            </a:pPr>
            <a:r>
              <a:rPr lang="en-US" sz="30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John von Neumann: Proposed the stored-program concept, which became the foundation for most computer architectures.</a:t>
            </a:r>
          </a:p>
          <a:p>
            <a:pPr>
              <a:buFont typeface="Arial" panose="020B0604020202020204" pitchFamily="34" charset="0"/>
              <a:buChar char="•"/>
            </a:pPr>
            <a:r>
              <a:rPr lang="en-US" sz="30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Introduction of a single memory space for both instructions and data, leading to the Von Neumann bottleneck.</a:t>
            </a:r>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EVOLUTION OF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pic>
        <p:nvPicPr>
          <p:cNvPr id="4098" name="Picture 2" descr="Von Neumann's computer – Physics World">
            <a:extLst>
              <a:ext uri="{FF2B5EF4-FFF2-40B4-BE49-F238E27FC236}">
                <a16:creationId xmlns:a16="http://schemas.microsoft.com/office/drawing/2014/main" id="{15C2EC7B-3A67-9CBB-5A53-ACE48E199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837" y="2438758"/>
            <a:ext cx="4292452" cy="3047641"/>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81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EVOLUTION OF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
        <p:nvSpPr>
          <p:cNvPr id="6" name="Content Placeholder 2">
            <a:extLst>
              <a:ext uri="{FF2B5EF4-FFF2-40B4-BE49-F238E27FC236}">
                <a16:creationId xmlns:a16="http://schemas.microsoft.com/office/drawing/2014/main" id="{AE972FEC-E864-6B94-523A-75277381AFEC}"/>
              </a:ext>
            </a:extLst>
          </p:cNvPr>
          <p:cNvSpPr>
            <a:spLocks noGrp="1"/>
          </p:cNvSpPr>
          <p:nvPr>
            <p:ph idx="1"/>
          </p:nvPr>
        </p:nvSpPr>
        <p:spPr>
          <a:xfrm>
            <a:off x="207034" y="2046155"/>
            <a:ext cx="9247517" cy="4201064"/>
          </a:xfrm>
        </p:spPr>
        <p:txBody>
          <a:bodyPr anchor="t">
            <a:noAutofit/>
          </a:bodyPr>
          <a:lstStyle/>
          <a:p>
            <a:pPr marL="0" indent="0">
              <a:buNone/>
            </a:pPr>
            <a:r>
              <a:rPr lang="en-US" sz="30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Transistor Computers (1950s)</a:t>
            </a:r>
          </a:p>
          <a:p>
            <a:pPr>
              <a:buFont typeface="Arial" panose="020B0604020202020204" pitchFamily="34" charset="0"/>
              <a:buChar char="•"/>
            </a:pPr>
            <a:r>
              <a:rPr lang="en-US" sz="30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Bell Labs: Developed the transistor, replacing vacuum tubes in computers, significantly reducing size, heat, and power consumption.</a:t>
            </a:r>
          </a:p>
          <a:p>
            <a:pPr>
              <a:buFont typeface="Arial" panose="020B0604020202020204" pitchFamily="34" charset="0"/>
              <a:buChar char="•"/>
            </a:pPr>
            <a:r>
              <a:rPr lang="en-US" sz="30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The transition from vacuum tubes to transistors marked the beginning of the second generation of computers.</a:t>
            </a:r>
          </a:p>
        </p:txBody>
      </p:sp>
      <p:pic>
        <p:nvPicPr>
          <p:cNvPr id="2050" name="Picture 2" descr="undefined">
            <a:extLst>
              <a:ext uri="{FF2B5EF4-FFF2-40B4-BE49-F238E27FC236}">
                <a16:creationId xmlns:a16="http://schemas.microsoft.com/office/drawing/2014/main" id="{D92F8C41-03DF-ACFE-BEDE-99A87A63B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9115" y="2176583"/>
            <a:ext cx="2895504" cy="2965899"/>
          </a:xfrm>
          <a:prstGeom prst="ellipse">
            <a:avLst/>
          </a:prstGeom>
          <a:ln w="1905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D9E1796-DBA9-A8E3-9CB9-0A2F52C4079E}"/>
              </a:ext>
            </a:extLst>
          </p:cNvPr>
          <p:cNvSpPr txBox="1"/>
          <p:nvPr/>
        </p:nvSpPr>
        <p:spPr>
          <a:xfrm>
            <a:off x="7404340" y="5184822"/>
            <a:ext cx="4580626" cy="156966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4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A replica of the first working transistor, a point-contact transistor invented in 1947</a:t>
            </a:r>
            <a:endParaRPr lang="en-US" sz="2400" dirty="0"/>
          </a:p>
        </p:txBody>
      </p:sp>
    </p:spTree>
    <p:extLst>
      <p:ext uri="{BB962C8B-B14F-4D97-AF65-F5344CB8AC3E}">
        <p14:creationId xmlns:p14="http://schemas.microsoft.com/office/powerpoint/2010/main" val="43760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122207"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EVOLUTION OF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pic>
        <p:nvPicPr>
          <p:cNvPr id="6148" name="Picture 4" descr="1958-59 - INTEGRATED CIRCUIT - Co ...">
            <a:extLst>
              <a:ext uri="{FF2B5EF4-FFF2-40B4-BE49-F238E27FC236}">
                <a16:creationId xmlns:a16="http://schemas.microsoft.com/office/drawing/2014/main" id="{8EE6B9CF-5E83-70C5-CEF2-337A0E06B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1808" y="1872264"/>
            <a:ext cx="2466975" cy="1847850"/>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50" name="Picture 6" descr="P47. Jack Kilby, Robert Noyce ...">
            <a:extLst>
              <a:ext uri="{FF2B5EF4-FFF2-40B4-BE49-F238E27FC236}">
                <a16:creationId xmlns:a16="http://schemas.microsoft.com/office/drawing/2014/main" id="{38A75C67-70F1-27BB-A036-6F18C142D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716" y="1767486"/>
            <a:ext cx="2619375" cy="20574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80FFEC19-D9A8-2924-E745-156CF920D2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08" y="1538892"/>
            <a:ext cx="3571875" cy="2286000"/>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5575B4D-DA76-A8B9-8EF0-F3855B2BDEB1}"/>
              </a:ext>
            </a:extLst>
          </p:cNvPr>
          <p:cNvPicPr>
            <a:picLocks noChangeAspect="1"/>
          </p:cNvPicPr>
          <p:nvPr/>
        </p:nvPicPr>
        <p:blipFill>
          <a:blip r:embed="rId5"/>
          <a:stretch>
            <a:fillRect/>
          </a:stretch>
        </p:blipFill>
        <p:spPr>
          <a:xfrm>
            <a:off x="3584057" y="4188095"/>
            <a:ext cx="4472795" cy="26313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4379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896748-8F0B-3149-D9C3-13DE90C2F124}"/>
              </a:ext>
            </a:extLst>
          </p:cNvPr>
          <p:cNvSpPr/>
          <p:nvPr/>
        </p:nvSpPr>
        <p:spPr>
          <a:xfrm>
            <a:off x="47444" y="1538892"/>
            <a:ext cx="11947585" cy="521559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6070F9-BEB7-FB10-A2CB-C5307C3A3921}"/>
              </a:ext>
            </a:extLst>
          </p:cNvPr>
          <p:cNvSpPr>
            <a:spLocks noGrp="1"/>
          </p:cNvSpPr>
          <p:nvPr>
            <p:ph idx="1"/>
          </p:nvPr>
        </p:nvSpPr>
        <p:spPr>
          <a:xfrm>
            <a:off x="422694" y="1621765"/>
            <a:ext cx="6754483" cy="4295955"/>
          </a:xfrm>
        </p:spPr>
        <p:txBody>
          <a:bodyPr anchor="t">
            <a:noAutofit/>
          </a:bodyPr>
          <a:lstStyle/>
          <a:p>
            <a:pPr marL="0" indent="0">
              <a:buNone/>
            </a:pPr>
            <a:r>
              <a:rPr lang="en-US" sz="2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Parallel Processing and Multi-Core Processors (1990s-Present)</a:t>
            </a:r>
          </a:p>
          <a:p>
            <a:pPr>
              <a:buFont typeface="Arial" panose="020B0604020202020204" pitchFamily="34" charset="0"/>
              <a:buChar char="•"/>
            </a:pPr>
            <a:r>
              <a:rPr lang="en-US" sz="2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Advancements in Multi-Core Technology: CPUs began integrating multiple cores to handle parallel processing more effectively.</a:t>
            </a:r>
          </a:p>
          <a:p>
            <a:pPr>
              <a:buFont typeface="Arial" panose="020B0604020202020204" pitchFamily="34" charset="0"/>
              <a:buChar char="•"/>
            </a:pPr>
            <a:r>
              <a:rPr lang="en-US" sz="2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Improvement in processing power and efficiency, leading to the current trend of multi-core processors in consumer and enterprise systems.</a:t>
            </a:r>
          </a:p>
        </p:txBody>
      </p:sp>
      <p:sp>
        <p:nvSpPr>
          <p:cNvPr id="7" name="Title 1">
            <a:extLst>
              <a:ext uri="{FF2B5EF4-FFF2-40B4-BE49-F238E27FC236}">
                <a16:creationId xmlns:a16="http://schemas.microsoft.com/office/drawing/2014/main" id="{1759A4D1-A2AF-4288-1008-613BE3C998C7}"/>
              </a:ext>
            </a:extLst>
          </p:cNvPr>
          <p:cNvSpPr>
            <a:spLocks noGrp="1"/>
          </p:cNvSpPr>
          <p:nvPr>
            <p:ph type="title"/>
          </p:nvPr>
        </p:nvSpPr>
        <p:spPr>
          <a:xfrm>
            <a:off x="483079" y="251764"/>
            <a:ext cx="11076317" cy="1287128"/>
          </a:xfrm>
        </p:spPr>
        <p:txBody>
          <a:bodyPr>
            <a:normAutofit/>
          </a:bodyPr>
          <a:lstStyle/>
          <a:p>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EVOLUTION OF COMPUTER ARCHITECTURE</a:t>
            </a:r>
            <a:endPar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
        <p:nvSpPr>
          <p:cNvPr id="2" name="TextBox 1">
            <a:extLst>
              <a:ext uri="{FF2B5EF4-FFF2-40B4-BE49-F238E27FC236}">
                <a16:creationId xmlns:a16="http://schemas.microsoft.com/office/drawing/2014/main" id="{7D9E1796-DBA9-A8E3-9CB9-0A2F52C4079E}"/>
              </a:ext>
            </a:extLst>
          </p:cNvPr>
          <p:cNvSpPr txBox="1"/>
          <p:nvPr/>
        </p:nvSpPr>
        <p:spPr>
          <a:xfrm>
            <a:off x="7086601" y="4710091"/>
            <a:ext cx="4682705"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        Intel Multi-Core : Gen 14</a:t>
            </a:r>
            <a:endParaRPr lang="en-US" dirty="0"/>
          </a:p>
        </p:txBody>
      </p:sp>
      <p:pic>
        <p:nvPicPr>
          <p:cNvPr id="9218" name="Picture 2" descr="Intel Core i9-14900K, i7-14700K and i5-14600K specs emerge, Raptor's  refresh brings 200 MHz higher clocks - VideoCardz.com : r/intel">
            <a:extLst>
              <a:ext uri="{FF2B5EF4-FFF2-40B4-BE49-F238E27FC236}">
                <a16:creationId xmlns:a16="http://schemas.microsoft.com/office/drawing/2014/main" id="{00C53611-7906-029B-F6BA-0499BB280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153" y="1966821"/>
            <a:ext cx="4648153" cy="2643637"/>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2813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1198</TotalTime>
  <Words>1455</Words>
  <Application>Microsoft Office PowerPoint</Application>
  <PresentationFormat>Widescreen</PresentationFormat>
  <Paragraphs>290</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Calibri Light</vt:lpstr>
      <vt:lpstr>Comic Sans MS</vt:lpstr>
      <vt:lpstr>Trebuchet MS</vt:lpstr>
      <vt:lpstr>Celestial</vt:lpstr>
      <vt:lpstr>COMPUTER ARCITECTURE </vt:lpstr>
      <vt:lpstr>DTI 112 COMPUSTER ARCHITECTURE</vt:lpstr>
      <vt:lpstr>EVOLUTION OF COMPUTER ARCHITECTURE</vt:lpstr>
      <vt:lpstr>EVOLUTION OF COMPUTER ARCHITECTURE</vt:lpstr>
      <vt:lpstr>EVOLUTION OF COMPUTER ARCHITECTURE</vt:lpstr>
      <vt:lpstr>EVOLUTION OF COMPUTER ARCHITECTURE</vt:lpstr>
      <vt:lpstr>EVOLUTION OF COMPUTER ARCHITECTURE</vt:lpstr>
      <vt:lpstr>EVOLUTION OF COMPUTER ARCHITECTURE</vt:lpstr>
      <vt:lpstr>EVOLUTION OF COMPUTER ARCHITECTURE</vt:lpstr>
      <vt:lpstr>INTRODUCTION TO Von Neumann Architecture </vt:lpstr>
      <vt:lpstr>INTRODUCTION TO Von Neumann Architecture </vt:lpstr>
      <vt:lpstr>CORE COMPONENTS OF VON NEUMANN ARCHITECTURE</vt:lpstr>
      <vt:lpstr>CORE COMPONENTS OF VON NEUMANN ARCHITECTURE</vt:lpstr>
      <vt:lpstr>CORE COMPONENTS OF VON NEUMANN ARCHITECTURE</vt:lpstr>
      <vt:lpstr>CORE COMPONENTS OF VON NEUMANN ARCHITECTURE</vt:lpstr>
      <vt:lpstr>CORE COMPONENTS OF VON NEUMANN ARCHITECTURE</vt:lpstr>
      <vt:lpstr>CORE COMPONENTS OF VON NEUMANN ARCHITECTURE</vt:lpstr>
      <vt:lpstr>CORE COMPONENTS OF VON NEUMANN ARCHITECTURE</vt:lpstr>
      <vt:lpstr>NUMBER SYSTEM</vt:lpstr>
      <vt:lpstr>DECIMAL NUMBER</vt:lpstr>
      <vt:lpstr>DECIMAL NUMBER</vt:lpstr>
      <vt:lpstr>DECIMAL NUMBER</vt:lpstr>
      <vt:lpstr>DECIMAL NUMBER</vt:lpstr>
      <vt:lpstr>DECIMAL NUMBER</vt:lpstr>
      <vt:lpstr>DECIMAL NUMBER</vt:lpstr>
      <vt:lpstr>BINARY NUMBER</vt:lpstr>
      <vt:lpstr>BINARY NUMBER</vt:lpstr>
      <vt:lpstr>BINARY NUMBER</vt:lpstr>
      <vt:lpstr>BINARY NUMBER</vt:lpstr>
      <vt:lpstr>BINARY NUMBER</vt:lpstr>
      <vt:lpstr>BINARY NUMBER</vt:lpstr>
      <vt:lpstr>DECIMAL TO BINARY CONVERSION</vt:lpstr>
      <vt:lpstr>DECIMAL TO BINARY CONVERSION</vt:lpstr>
      <vt:lpstr>DECIMAL TO BINARY CONVERSION</vt:lpstr>
      <vt:lpstr>DECIMAL TO BINARY CONVERSION</vt:lpstr>
      <vt:lpstr>DECIMAL TO BINARY CONVERSION</vt:lpstr>
      <vt:lpstr>DECIMAL TO BINARY CONVERSION</vt:lpstr>
      <vt:lpstr>DECIMAL TO BINARY CONVERSION</vt:lpstr>
      <vt:lpstr>DECIMAL TO BINARY CONVERSION</vt:lpstr>
      <vt:lpstr>DECIMAL TO BINARY CONVERSION</vt:lpstr>
      <vt:lpstr>BINARY ARITHMATIC</vt:lpstr>
      <vt:lpstr>BINARY ARITHMATIC</vt:lpstr>
      <vt:lpstr>BINARY ARITHMATIC</vt:lpstr>
      <vt:lpstr>BINARY ARITHMATIC</vt:lpstr>
      <vt:lpstr>BINARY ARITHMATIC</vt:lpstr>
      <vt:lpstr>BINARY ARITHMATIC</vt:lpstr>
      <vt:lpstr>BINARY ARITHMATIC</vt:lpstr>
      <vt:lpstr>BINARY ARITHMATIC</vt:lpstr>
      <vt:lpstr>BINARY ARITHMATIC</vt:lpstr>
      <vt:lpstr>BINARY ARITHMATIC</vt:lpstr>
      <vt:lpstr>BINARY ARITHMATIC</vt:lpstr>
      <vt:lpstr>BINARY ARITHMATIC</vt:lpstr>
      <vt:lpstr>REPRESENTATION OF NEGATIVE NUMBERS</vt:lpstr>
      <vt:lpstr>REPRESENTATION OF NEGATIVE NUMBERS</vt:lpstr>
      <vt:lpstr>REPRESENTATION OF NEGATIVE NUMBERS</vt:lpstr>
      <vt:lpstr>REPRESENTATION OF NEGATIVE NUMBERS</vt:lpstr>
      <vt:lpstr>REPRESENTATION OF NEGATIVE NUMBERS</vt:lpstr>
      <vt:lpstr>REPRESENTATION OF NEGATIVE NUMBERS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ARCITECTURE</dc:title>
  <dc:creator>Somchai Thangsathityangkul</dc:creator>
  <cp:lastModifiedBy>Somchai Thangsathityangkul</cp:lastModifiedBy>
  <cp:revision>120</cp:revision>
  <dcterms:created xsi:type="dcterms:W3CDTF">2023-06-18T15:47:52Z</dcterms:created>
  <dcterms:modified xsi:type="dcterms:W3CDTF">2024-06-16T18:09:18Z</dcterms:modified>
</cp:coreProperties>
</file>