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286" r:id="rId19"/>
    <p:sldId id="258" r:id="rId20"/>
    <p:sldId id="259" r:id="rId21"/>
    <p:sldId id="260" r:id="rId22"/>
    <p:sldId id="261" r:id="rId23"/>
    <p:sldId id="262" r:id="rId24"/>
    <p:sldId id="263" r:id="rId25"/>
    <p:sldId id="266" r:id="rId26"/>
    <p:sldId id="267" r:id="rId27"/>
    <p:sldId id="268" r:id="rId28"/>
    <p:sldId id="269" r:id="rId29"/>
    <p:sldId id="270" r:id="rId30"/>
    <p:sldId id="303" r:id="rId31"/>
    <p:sldId id="304" r:id="rId32"/>
    <p:sldId id="305" r:id="rId33"/>
    <p:sldId id="306" r:id="rId34"/>
    <p:sldId id="307" r:id="rId35"/>
    <p:sldId id="308" r:id="rId36"/>
    <p:sldId id="309" r:id="rId37"/>
    <p:sldId id="310" r:id="rId38"/>
    <p:sldId id="31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ABE3C1-DBE1-495D-B57B-2849774B866A}" type="datetimeFigureOut">
              <a:rPr lang="en-US" smtClean="0"/>
              <a:t>6/9/2024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2677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84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3825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43314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65615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64259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41364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2746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54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708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573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010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51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14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24A7AC-904D-4781-85BA-7D10C17ED021}" type="datetimeFigureOut">
              <a:rPr lang="en-US" smtClean="0"/>
              <a:t>6/9/2024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59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434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94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6/9/2024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5304838"/>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IBM"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en.wikipedia.org/wiki/Central_processing_unit" TargetMode="External"/><Relationship Id="rId4" Type="http://schemas.openxmlformats.org/officeDocument/2006/relationships/hyperlink" Target="https://en.wikipedia.org/wiki/Minicompu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EBBB-863E-FC79-E421-4798C086AD49}"/>
              </a:ext>
            </a:extLst>
          </p:cNvPr>
          <p:cNvSpPr>
            <a:spLocks noGrp="1"/>
          </p:cNvSpPr>
          <p:nvPr>
            <p:ph type="ctrTitle"/>
          </p:nvPr>
        </p:nvSpPr>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COMPUTER ARCITECTURE</a:t>
            </a:r>
            <a:r>
              <a:rPr lang="en-US" dirty="0"/>
              <a:t> </a:t>
            </a:r>
          </a:p>
        </p:txBody>
      </p:sp>
      <p:sp>
        <p:nvSpPr>
          <p:cNvPr id="3" name="Subtitle 2">
            <a:extLst>
              <a:ext uri="{FF2B5EF4-FFF2-40B4-BE49-F238E27FC236}">
                <a16:creationId xmlns:a16="http://schemas.microsoft.com/office/drawing/2014/main" id="{B1C1D881-EABF-6B9A-03FC-EAFEF1EF7D42}"/>
              </a:ext>
            </a:extLst>
          </p:cNvPr>
          <p:cNvSpPr>
            <a:spLocks noGrp="1"/>
          </p:cNvSpPr>
          <p:nvPr>
            <p:ph type="subTitle" idx="1"/>
          </p:nvPr>
        </p:nvSpPr>
        <p:spPr/>
        <p:txBody>
          <a:bodyPr>
            <a:normAutofit fontScale="92500"/>
          </a:bodyPr>
          <a:lstStyle/>
          <a:p>
            <a:r>
              <a:rPr lang="en-US" sz="5400" b="1" dirty="0">
                <a:ln w="9525">
                  <a:solidFill>
                    <a:schemeClr val="bg1"/>
                  </a:solidFill>
                  <a:prstDash val="solid"/>
                </a:ln>
                <a:effectLst>
                  <a:outerShdw blurRad="12700" dist="38100" dir="2700000" algn="tl" rotWithShape="0">
                    <a:schemeClr val="bg1">
                      <a:lumMod val="50000"/>
                    </a:schemeClr>
                  </a:outerShdw>
                </a:effectLst>
              </a:rPr>
              <a:t>AND OPERATING SYSTEM</a:t>
            </a:r>
          </a:p>
        </p:txBody>
      </p:sp>
      <p:pic>
        <p:nvPicPr>
          <p:cNvPr id="6" name="Picture 5">
            <a:extLst>
              <a:ext uri="{FF2B5EF4-FFF2-40B4-BE49-F238E27FC236}">
                <a16:creationId xmlns:a16="http://schemas.microsoft.com/office/drawing/2014/main" id="{8DEF5FA8-7ED3-0E9D-59FF-CE25C6156BC1}"/>
              </a:ext>
            </a:extLst>
          </p:cNvPr>
          <p:cNvPicPr>
            <a:picLocks noChangeAspect="1"/>
          </p:cNvPicPr>
          <p:nvPr/>
        </p:nvPicPr>
        <p:blipFill>
          <a:blip r:embed="rId2"/>
          <a:stretch>
            <a:fillRect/>
          </a:stretch>
        </p:blipFill>
        <p:spPr>
          <a:xfrm>
            <a:off x="284672" y="251873"/>
            <a:ext cx="11568022" cy="1999470"/>
          </a:xfrm>
          <a:prstGeom prst="rect">
            <a:avLst/>
          </a:prstGeom>
        </p:spPr>
      </p:pic>
      <p:sp>
        <p:nvSpPr>
          <p:cNvPr id="4" name="Rectangle 3">
            <a:extLst>
              <a:ext uri="{FF2B5EF4-FFF2-40B4-BE49-F238E27FC236}">
                <a16:creationId xmlns:a16="http://schemas.microsoft.com/office/drawing/2014/main" id="{B7CF23AD-54E7-0E9F-94AC-634ACBAEB15D}"/>
              </a:ext>
            </a:extLst>
          </p:cNvPr>
          <p:cNvSpPr/>
          <p:nvPr/>
        </p:nvSpPr>
        <p:spPr>
          <a:xfrm>
            <a:off x="4387475" y="512803"/>
            <a:ext cx="2830454" cy="1107996"/>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DTI 112</a:t>
            </a:r>
          </a:p>
        </p:txBody>
      </p:sp>
    </p:spTree>
    <p:extLst>
      <p:ext uri="{BB962C8B-B14F-4D97-AF65-F5344CB8AC3E}">
        <p14:creationId xmlns:p14="http://schemas.microsoft.com/office/powerpoint/2010/main" val="167998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5" y="1777041"/>
            <a:ext cx="6564702" cy="4295955"/>
          </a:xfrm>
        </p:spPr>
        <p:txBody>
          <a:bodyPr anchor="t">
            <a:noAutofit/>
          </a:bodyPr>
          <a:lstStyle/>
          <a:p>
            <a:pPr marL="0" indent="0">
              <a:buNone/>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Electromechanical Relays and the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Zuse</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Z3 (1941)</a:t>
            </a:r>
          </a:p>
          <a:p>
            <a:pPr>
              <a:buFont typeface="Arial" panose="020B0604020202020204" pitchFamily="34" charset="0"/>
              <a:buChar cha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Konrad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Zuse</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Built the Z3, the world's first working programmable, fully automatic digital computer.</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2050" name="Picture 2" descr="Z3: the First Functional Programm-Controlled Automatic Calculating Machine  - Konrad Zuse — Google Arts &amp; Culture">
            <a:extLst>
              <a:ext uri="{FF2B5EF4-FFF2-40B4-BE49-F238E27FC236}">
                <a16:creationId xmlns:a16="http://schemas.microsoft.com/office/drawing/2014/main" id="{9E52A546-E1D7-4EE0-31F6-A6420DFB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397" y="2508689"/>
            <a:ext cx="4868682" cy="4097547"/>
          </a:xfrm>
          <a:prstGeom prst="rect">
            <a:avLst/>
          </a:prstGeom>
          <a:ln w="889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Computer Science Pioneers: Konrad Zuse – The Craft of Coding">
            <a:extLst>
              <a:ext uri="{FF2B5EF4-FFF2-40B4-BE49-F238E27FC236}">
                <a16:creationId xmlns:a16="http://schemas.microsoft.com/office/drawing/2014/main" id="{A639EBBE-FF42-C8EF-526F-D45CA02B6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449" y="874321"/>
            <a:ext cx="2113472" cy="229894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89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The ENIAC (1945)</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John Presper Eckert and John Mauchly: Developed the Electronic Numerical Integrator and Computer (ENIAC), the first general-purpose electronic digital computer.</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The ENIAC used decimal rather than binary and was the first to use the architecture that separates memory from the central processing unit.</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3074" name="Picture 2" descr="Technicians connecting wires of ENIAC - Stock Image - C052/6627 - Science  Photo Library">
            <a:extLst>
              <a:ext uri="{FF2B5EF4-FFF2-40B4-BE49-F238E27FC236}">
                <a16:creationId xmlns:a16="http://schemas.microsoft.com/office/drawing/2014/main" id="{928012A9-FC2A-4656-69D4-D54400E9B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177" y="2826020"/>
            <a:ext cx="4892615" cy="352802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B76E62C-B6E9-965C-2E57-479EF693200A}"/>
              </a:ext>
            </a:extLst>
          </p:cNvPr>
          <p:cNvPicPr>
            <a:picLocks noChangeAspect="1"/>
          </p:cNvPicPr>
          <p:nvPr/>
        </p:nvPicPr>
        <p:blipFill>
          <a:blip r:embed="rId3"/>
          <a:stretch>
            <a:fillRect/>
          </a:stretch>
        </p:blipFill>
        <p:spPr>
          <a:xfrm>
            <a:off x="8704349" y="969231"/>
            <a:ext cx="3215919" cy="207282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5021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Von Neumann Architecture (1945)</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John von Neumann: Proposed the stored-program concept, which became the foundation for most computer architectures.</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Introduction of a single memory space for both instructions and data, leading to the Von Neumann bottleneck.</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4098" name="Picture 2" descr="Von Neumann's computer – Physics World">
            <a:extLst>
              <a:ext uri="{FF2B5EF4-FFF2-40B4-BE49-F238E27FC236}">
                <a16:creationId xmlns:a16="http://schemas.microsoft.com/office/drawing/2014/main" id="{15C2EC7B-3A67-9CBB-5A53-ACE48E199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837" y="2438758"/>
            <a:ext cx="4292452" cy="3047641"/>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1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Transistor Computers (1950s)</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Bell Labs: Developed the transistor, replacing vacuum tubes in computers, significantly reducing size, heat, and power consumption.</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The transition from vacuum tubes to transistors marked the beginning of the second generation of computers.</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5122" name="Picture 2">
            <a:extLst>
              <a:ext uri="{FF2B5EF4-FFF2-40B4-BE49-F238E27FC236}">
                <a16:creationId xmlns:a16="http://schemas.microsoft.com/office/drawing/2014/main" id="{80FFEC19-D9A8-2924-E745-156CF920D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547" y="1017918"/>
            <a:ext cx="3571875" cy="228600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7A6242C5-2700-2412-8B53-B3FAC7B44D8F}"/>
              </a:ext>
            </a:extLst>
          </p:cNvPr>
          <p:cNvGraphicFramePr>
            <a:graphicFrameLocks noGrp="1"/>
          </p:cNvGraphicFramePr>
          <p:nvPr>
            <p:extLst>
              <p:ext uri="{D42A27DB-BD31-4B8C-83A1-F6EECF244321}">
                <p14:modId xmlns:p14="http://schemas.microsoft.com/office/powerpoint/2010/main" val="2416916836"/>
              </p:ext>
            </p:extLst>
          </p:nvPr>
        </p:nvGraphicFramePr>
        <p:xfrm>
          <a:off x="7177177" y="3337560"/>
          <a:ext cx="4832230" cy="3383280"/>
        </p:xfrm>
        <a:graphic>
          <a:graphicData uri="http://schemas.openxmlformats.org/drawingml/2006/table">
            <a:tbl>
              <a:tblPr>
                <a:tableStyleId>{35758FB7-9AC5-4552-8A53-C91805E547FA}</a:tableStyleId>
              </a:tblPr>
              <a:tblGrid>
                <a:gridCol w="1759789">
                  <a:extLst>
                    <a:ext uri="{9D8B030D-6E8A-4147-A177-3AD203B41FA5}">
                      <a16:colId xmlns:a16="http://schemas.microsoft.com/office/drawing/2014/main" val="106030120"/>
                    </a:ext>
                  </a:extLst>
                </a:gridCol>
                <a:gridCol w="3072441">
                  <a:extLst>
                    <a:ext uri="{9D8B030D-6E8A-4147-A177-3AD203B41FA5}">
                      <a16:colId xmlns:a16="http://schemas.microsoft.com/office/drawing/2014/main" val="337081560"/>
                    </a:ext>
                  </a:extLst>
                </a:gridCol>
              </a:tblGrid>
              <a:tr h="365760">
                <a:tc gridSpan="2">
                  <a:txBody>
                    <a:bodyPr/>
                    <a:lstStyle/>
                    <a:p>
                      <a:pPr algn="ctr" fontAlgn="t"/>
                      <a:r>
                        <a:rPr lang="en-US" sz="1800">
                          <a:effectLst/>
                        </a:rPr>
                        <a:t>IBM 1620 Model I, Level H</a:t>
                      </a:r>
                    </a:p>
                  </a:txBody>
                  <a:tcPr/>
                </a:tc>
                <a:tc hMerge="1">
                  <a:txBody>
                    <a:bodyPr/>
                    <a:lstStyle/>
                    <a:p>
                      <a:endParaRPr lang="en-US"/>
                    </a:p>
                  </a:txBody>
                  <a:tcPr/>
                </a:tc>
                <a:extLst>
                  <a:ext uri="{0D108BD9-81ED-4DB2-BD59-A6C34878D82A}">
                    <a16:rowId xmlns:a16="http://schemas.microsoft.com/office/drawing/2014/main" val="3639557396"/>
                  </a:ext>
                </a:extLst>
              </a:tr>
              <a:tr h="365760">
                <a:tc>
                  <a:txBody>
                    <a:bodyPr/>
                    <a:lstStyle/>
                    <a:p>
                      <a:pPr algn="l" fontAlgn="t"/>
                      <a:r>
                        <a:rPr lang="en-US" sz="1800" dirty="0">
                          <a:effectLst/>
                        </a:rPr>
                        <a:t>Manufacturer</a:t>
                      </a:r>
                    </a:p>
                  </a:txBody>
                  <a:tcPr/>
                </a:tc>
                <a:tc>
                  <a:txBody>
                    <a:bodyPr/>
                    <a:lstStyle/>
                    <a:p>
                      <a:pPr algn="l" fontAlgn="t"/>
                      <a:r>
                        <a:rPr lang="en-US" sz="1800" u="none" strike="noStrike" dirty="0">
                          <a:solidFill>
                            <a:srgbClr val="002060"/>
                          </a:solidFill>
                          <a:effectLst/>
                          <a:hlinkClick r:id="rId3" tooltip="IBM">
                            <a:extLst>
                              <a:ext uri="{A12FA001-AC4F-418D-AE19-62706E023703}">
                                <ahyp:hlinkClr xmlns:ahyp="http://schemas.microsoft.com/office/drawing/2018/hyperlinkcolor" val="tx"/>
                              </a:ext>
                            </a:extLst>
                          </a:hlinkClick>
                        </a:rPr>
                        <a:t>IBM</a:t>
                      </a:r>
                      <a:endParaRPr lang="en-US" sz="1800" dirty="0">
                        <a:solidFill>
                          <a:srgbClr val="002060"/>
                        </a:solidFill>
                        <a:effectLst/>
                      </a:endParaRPr>
                    </a:p>
                  </a:txBody>
                  <a:tcPr/>
                </a:tc>
                <a:extLst>
                  <a:ext uri="{0D108BD9-81ED-4DB2-BD59-A6C34878D82A}">
                    <a16:rowId xmlns:a16="http://schemas.microsoft.com/office/drawing/2014/main" val="1294824970"/>
                  </a:ext>
                </a:extLst>
              </a:tr>
              <a:tr h="365760">
                <a:tc>
                  <a:txBody>
                    <a:bodyPr/>
                    <a:lstStyle/>
                    <a:p>
                      <a:pPr algn="l" fontAlgn="t"/>
                      <a:r>
                        <a:rPr lang="en-US" sz="1800" dirty="0">
                          <a:effectLst/>
                        </a:rPr>
                        <a:t>Type</a:t>
                      </a:r>
                    </a:p>
                  </a:txBody>
                  <a:tcPr/>
                </a:tc>
                <a:tc>
                  <a:txBody>
                    <a:bodyPr/>
                    <a:lstStyle/>
                    <a:p>
                      <a:pPr algn="l" fontAlgn="t"/>
                      <a:r>
                        <a:rPr lang="en-US" sz="1800" dirty="0">
                          <a:effectLst/>
                        </a:rPr>
                        <a:t>Scientific </a:t>
                      </a:r>
                      <a:r>
                        <a:rPr lang="en-US" sz="1800" u="none" strike="noStrike" dirty="0">
                          <a:solidFill>
                            <a:srgbClr val="002060"/>
                          </a:solidFill>
                          <a:effectLst/>
                          <a:hlinkClick r:id="rId4" tooltip="Minicomputer">
                            <a:extLst>
                              <a:ext uri="{A12FA001-AC4F-418D-AE19-62706E023703}">
                                <ahyp:hlinkClr xmlns:ahyp="http://schemas.microsoft.com/office/drawing/2018/hyperlinkcolor" val="tx"/>
                              </a:ext>
                            </a:extLst>
                          </a:hlinkClick>
                        </a:rPr>
                        <a:t>minicomputer</a:t>
                      </a:r>
                      <a:endParaRPr lang="en-US" sz="1800" dirty="0">
                        <a:solidFill>
                          <a:srgbClr val="002060"/>
                        </a:solidFill>
                        <a:effectLst/>
                      </a:endParaRPr>
                    </a:p>
                  </a:txBody>
                  <a:tcPr/>
                </a:tc>
                <a:extLst>
                  <a:ext uri="{0D108BD9-81ED-4DB2-BD59-A6C34878D82A}">
                    <a16:rowId xmlns:a16="http://schemas.microsoft.com/office/drawing/2014/main" val="2292485940"/>
                  </a:ext>
                </a:extLst>
              </a:tr>
              <a:tr h="365760">
                <a:tc>
                  <a:txBody>
                    <a:bodyPr/>
                    <a:lstStyle/>
                    <a:p>
                      <a:pPr algn="l" fontAlgn="t"/>
                      <a:r>
                        <a:rPr lang="en-US" sz="1800">
                          <a:effectLst/>
                        </a:rPr>
                        <a:t>Release date</a:t>
                      </a:r>
                    </a:p>
                  </a:txBody>
                  <a:tcPr/>
                </a:tc>
                <a:tc>
                  <a:txBody>
                    <a:bodyPr/>
                    <a:lstStyle/>
                    <a:p>
                      <a:pPr algn="l" fontAlgn="t"/>
                      <a:r>
                        <a:rPr lang="en-US" sz="1800" dirty="0">
                          <a:effectLst/>
                        </a:rPr>
                        <a:t>1959</a:t>
                      </a:r>
                    </a:p>
                  </a:txBody>
                  <a:tcPr/>
                </a:tc>
                <a:extLst>
                  <a:ext uri="{0D108BD9-81ED-4DB2-BD59-A6C34878D82A}">
                    <a16:rowId xmlns:a16="http://schemas.microsoft.com/office/drawing/2014/main" val="1013128622"/>
                  </a:ext>
                </a:extLst>
              </a:tr>
              <a:tr h="365760">
                <a:tc>
                  <a:txBody>
                    <a:bodyPr/>
                    <a:lstStyle/>
                    <a:p>
                      <a:pPr algn="l" fontAlgn="t"/>
                      <a:r>
                        <a:rPr lang="en-US" sz="1800">
                          <a:effectLst/>
                        </a:rPr>
                        <a:t>Units shipped</a:t>
                      </a:r>
                    </a:p>
                  </a:txBody>
                  <a:tcPr/>
                </a:tc>
                <a:tc>
                  <a:txBody>
                    <a:bodyPr/>
                    <a:lstStyle/>
                    <a:p>
                      <a:pPr algn="l" fontAlgn="t"/>
                      <a:r>
                        <a:rPr lang="en-US" sz="1800" dirty="0">
                          <a:effectLst/>
                        </a:rPr>
                        <a:t>About 2000</a:t>
                      </a:r>
                    </a:p>
                  </a:txBody>
                  <a:tcPr/>
                </a:tc>
                <a:extLst>
                  <a:ext uri="{0D108BD9-81ED-4DB2-BD59-A6C34878D82A}">
                    <a16:rowId xmlns:a16="http://schemas.microsoft.com/office/drawing/2014/main" val="2008451202"/>
                  </a:ext>
                </a:extLst>
              </a:tr>
              <a:tr h="640080">
                <a:tc>
                  <a:txBody>
                    <a:bodyPr/>
                    <a:lstStyle/>
                    <a:p>
                      <a:pPr algn="l" fontAlgn="t"/>
                      <a:r>
                        <a:rPr lang="en-US" sz="1800" u="none" strike="noStrike" dirty="0">
                          <a:solidFill>
                            <a:srgbClr val="002060"/>
                          </a:solidFill>
                          <a:effectLst/>
                          <a:hlinkClick r:id="rId5" tooltip="Central processing unit">
                            <a:extLst>
                              <a:ext uri="{A12FA001-AC4F-418D-AE19-62706E023703}">
                                <ahyp:hlinkClr xmlns:ahyp="http://schemas.microsoft.com/office/drawing/2018/hyperlinkcolor" val="tx"/>
                              </a:ext>
                            </a:extLst>
                          </a:hlinkClick>
                        </a:rPr>
                        <a:t>CPU</a:t>
                      </a:r>
                      <a:endParaRPr lang="en-US" sz="1800" dirty="0">
                        <a:solidFill>
                          <a:srgbClr val="002060"/>
                        </a:solidFill>
                        <a:effectLst/>
                      </a:endParaRPr>
                    </a:p>
                  </a:txBody>
                  <a:tcPr/>
                </a:tc>
                <a:tc>
                  <a:txBody>
                    <a:bodyPr/>
                    <a:lstStyle/>
                    <a:p>
                      <a:pPr algn="l" fontAlgn="t"/>
                      <a:r>
                        <a:rPr lang="en-US" sz="1800" dirty="0">
                          <a:effectLst/>
                        </a:rPr>
                        <a:t>Transistorized, built with SMS cards, variable 12-72 bit words @ 50 kHz (20 us)</a:t>
                      </a:r>
                    </a:p>
                  </a:txBody>
                  <a:tcPr/>
                </a:tc>
                <a:extLst>
                  <a:ext uri="{0D108BD9-81ED-4DB2-BD59-A6C34878D82A}">
                    <a16:rowId xmlns:a16="http://schemas.microsoft.com/office/drawing/2014/main" val="2835382383"/>
                  </a:ext>
                </a:extLst>
              </a:tr>
              <a:tr h="365760">
                <a:tc>
                  <a:txBody>
                    <a:bodyPr/>
                    <a:lstStyle/>
                    <a:p>
                      <a:pPr algn="l" fontAlgn="t"/>
                      <a:r>
                        <a:rPr lang="en-US" sz="1800">
                          <a:effectLst/>
                        </a:rPr>
                        <a:t>Memory</a:t>
                      </a:r>
                    </a:p>
                  </a:txBody>
                  <a:tcPr/>
                </a:tc>
                <a:tc>
                  <a:txBody>
                    <a:bodyPr/>
                    <a:lstStyle/>
                    <a:p>
                      <a:pPr algn="l" fontAlgn="t"/>
                      <a:r>
                        <a:rPr lang="en-US" sz="1800" dirty="0">
                          <a:effectLst/>
                        </a:rPr>
                        <a:t>20,000-60,000 words (Core memory)</a:t>
                      </a:r>
                    </a:p>
                  </a:txBody>
                  <a:tcPr/>
                </a:tc>
                <a:extLst>
                  <a:ext uri="{0D108BD9-81ED-4DB2-BD59-A6C34878D82A}">
                    <a16:rowId xmlns:a16="http://schemas.microsoft.com/office/drawing/2014/main" val="2231274007"/>
                  </a:ext>
                </a:extLst>
              </a:tr>
            </a:tbl>
          </a:graphicData>
        </a:graphic>
      </p:graphicFrame>
    </p:spTree>
    <p:extLst>
      <p:ext uri="{BB962C8B-B14F-4D97-AF65-F5344CB8AC3E}">
        <p14:creationId xmlns:p14="http://schemas.microsoft.com/office/powerpoint/2010/main" val="19416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Integrated Circuits (1960s)</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Jack Kilby and Robert Noyce: Independently invented the integrated circuit, which allowed for the miniaturization of computer components.</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Integration of multiple transistors on a single chip, leading to the third generation of computers.</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6146" name="Picture 2" descr="P47. Jack Kilby, Robert Noyce ...">
            <a:extLst>
              <a:ext uri="{FF2B5EF4-FFF2-40B4-BE49-F238E27FC236}">
                <a16:creationId xmlns:a16="http://schemas.microsoft.com/office/drawing/2014/main" id="{DDA6D627-DA8A-2166-481F-03321B764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159" y="1246307"/>
            <a:ext cx="2983751" cy="1796445"/>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DA85BF-DB0E-8F60-57CF-18D36B504E02}"/>
              </a:ext>
            </a:extLst>
          </p:cNvPr>
          <p:cNvSpPr txBox="1"/>
          <p:nvPr/>
        </p:nvSpPr>
        <p:spPr>
          <a:xfrm>
            <a:off x="7858647" y="2946866"/>
            <a:ext cx="3097061"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1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Jack Kilby  Robert Noyce</a:t>
            </a:r>
            <a:endParaRPr lang="en-US" dirty="0"/>
          </a:p>
        </p:txBody>
      </p:sp>
      <p:pic>
        <p:nvPicPr>
          <p:cNvPr id="6148" name="Picture 4" descr="1958-59 - INTEGRATED CIRCUIT - Co ...">
            <a:extLst>
              <a:ext uri="{FF2B5EF4-FFF2-40B4-BE49-F238E27FC236}">
                <a16:creationId xmlns:a16="http://schemas.microsoft.com/office/drawing/2014/main" id="{8EE6B9CF-5E83-70C5-CEF2-337A0E06B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100" y="3679401"/>
            <a:ext cx="2466975" cy="184785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P47. Jack Kilby, Robert Noyce ...">
            <a:extLst>
              <a:ext uri="{FF2B5EF4-FFF2-40B4-BE49-F238E27FC236}">
                <a16:creationId xmlns:a16="http://schemas.microsoft.com/office/drawing/2014/main" id="{38A75C67-70F1-27BB-A036-6F18C142D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931" y="3769742"/>
            <a:ext cx="2619375" cy="2057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9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Microprocessors (1971)</a:t>
            </a:r>
          </a:p>
          <a:p>
            <a:pPr>
              <a:buFont typeface="Arial" panose="020B0604020202020204" pitchFamily="34" charset="0"/>
              <a:buChar cha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Intel 4004: The first commercially available microprocessor, revolutionizing computer design by integrating the CPU onto a single chip.</a:t>
            </a:r>
          </a:p>
          <a:p>
            <a:pPr>
              <a:buFont typeface="Arial" panose="020B0604020202020204" pitchFamily="34" charset="0"/>
              <a:buChar cha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The birth of personal computers and the fourth generation of computers.</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7170" name="Picture 2" descr="Intel 4004 - Wikipedia">
            <a:extLst>
              <a:ext uri="{FF2B5EF4-FFF2-40B4-BE49-F238E27FC236}">
                <a16:creationId xmlns:a16="http://schemas.microsoft.com/office/drawing/2014/main" id="{DDF29C89-2450-45A0-D6C1-03DF23718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658" y="1082945"/>
            <a:ext cx="2619375"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9E1796-DBA9-A8E3-9CB9-0A2F52C4079E}"/>
              </a:ext>
            </a:extLst>
          </p:cNvPr>
          <p:cNvSpPr txBox="1"/>
          <p:nvPr/>
        </p:nvSpPr>
        <p:spPr>
          <a:xfrm>
            <a:off x="7788803" y="2677876"/>
            <a:ext cx="2951084"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1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Intel 4004     </a:t>
            </a:r>
            <a:endParaRPr lang="en-US" dirty="0"/>
          </a:p>
        </p:txBody>
      </p:sp>
      <p:pic>
        <p:nvPicPr>
          <p:cNvPr id="8" name="Picture 7">
            <a:extLst>
              <a:ext uri="{FF2B5EF4-FFF2-40B4-BE49-F238E27FC236}">
                <a16:creationId xmlns:a16="http://schemas.microsoft.com/office/drawing/2014/main" id="{74EE8EC5-ABDB-6265-65AE-7118A4B41ABA}"/>
              </a:ext>
            </a:extLst>
          </p:cNvPr>
          <p:cNvPicPr>
            <a:picLocks noChangeAspect="1"/>
          </p:cNvPicPr>
          <p:nvPr/>
        </p:nvPicPr>
        <p:blipFill>
          <a:blip r:embed="rId3"/>
          <a:stretch>
            <a:fillRect/>
          </a:stretch>
        </p:blipFill>
        <p:spPr>
          <a:xfrm>
            <a:off x="7310423" y="3191717"/>
            <a:ext cx="4626122" cy="3414519"/>
          </a:xfrm>
          <a:prstGeom prst="rect">
            <a:avLst/>
          </a:prstGeom>
        </p:spPr>
      </p:pic>
    </p:spTree>
    <p:extLst>
      <p:ext uri="{BB962C8B-B14F-4D97-AF65-F5344CB8AC3E}">
        <p14:creationId xmlns:p14="http://schemas.microsoft.com/office/powerpoint/2010/main" val="101467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47444"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2800" b="1" dirty="0">
                <a:latin typeface="Comic Sans MS" panose="030F0702030302020204" pitchFamily="66" charset="0"/>
              </a:rPr>
              <a:t>RISC  (1980s)</a:t>
            </a:r>
            <a:endParaRPr lang="en-US" sz="2800" dirty="0">
              <a:latin typeface="Comic Sans MS" panose="030F0702030302020204" pitchFamily="66" charset="0"/>
            </a:endParaRPr>
          </a:p>
          <a:p>
            <a:pPr>
              <a:buFont typeface="Arial" panose="020B0604020202020204" pitchFamily="34" charset="0"/>
              <a:buChar char="•"/>
            </a:pPr>
            <a:r>
              <a:rPr lang="en-US" sz="2800" b="1" dirty="0">
                <a:latin typeface="Comic Sans MS" panose="030F0702030302020204" pitchFamily="66" charset="0"/>
              </a:rPr>
              <a:t>David Patterson and John Hennessy:</a:t>
            </a:r>
            <a:r>
              <a:rPr lang="en-US" sz="2800" dirty="0">
                <a:latin typeface="Comic Sans MS" panose="030F0702030302020204" pitchFamily="66" charset="0"/>
              </a:rPr>
              <a:t> Developed the Reduced Instruction Set Computer (RISC) architecture, focusing on a simplified set of instructions for faster processing.</a:t>
            </a:r>
          </a:p>
          <a:p>
            <a:pPr>
              <a:buFont typeface="Arial" panose="020B0604020202020204" pitchFamily="34" charset="0"/>
              <a:buChar char="•"/>
            </a:pPr>
            <a:r>
              <a:rPr lang="en-US" sz="2800" dirty="0">
                <a:latin typeface="Comic Sans MS" panose="030F0702030302020204" pitchFamily="66" charset="0"/>
              </a:rPr>
              <a:t>The RISC emphasizing efficiency and simplicity.</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TextBox 1">
            <a:extLst>
              <a:ext uri="{FF2B5EF4-FFF2-40B4-BE49-F238E27FC236}">
                <a16:creationId xmlns:a16="http://schemas.microsoft.com/office/drawing/2014/main" id="{7D9E1796-DBA9-A8E3-9CB9-0A2F52C4079E}"/>
              </a:ext>
            </a:extLst>
          </p:cNvPr>
          <p:cNvSpPr txBox="1"/>
          <p:nvPr/>
        </p:nvSpPr>
        <p:spPr>
          <a:xfrm>
            <a:off x="7511106" y="3146634"/>
            <a:ext cx="447279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1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RISC Machine with ARM CPU</a:t>
            </a:r>
            <a:endParaRPr lang="en-US" dirty="0"/>
          </a:p>
        </p:txBody>
      </p:sp>
      <p:pic>
        <p:nvPicPr>
          <p:cNvPr id="8194" name="Picture 2">
            <a:extLst>
              <a:ext uri="{FF2B5EF4-FFF2-40B4-BE49-F238E27FC236}">
                <a16:creationId xmlns:a16="http://schemas.microsoft.com/office/drawing/2014/main" id="{3931B8BA-9D46-F549-A1D2-14089E8DE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836" y="988404"/>
            <a:ext cx="4140489" cy="2158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95E62F-0574-BF21-E287-7105800CAF3B}"/>
              </a:ext>
            </a:extLst>
          </p:cNvPr>
          <p:cNvPicPr>
            <a:picLocks noChangeAspect="1"/>
          </p:cNvPicPr>
          <p:nvPr/>
        </p:nvPicPr>
        <p:blipFill>
          <a:blip r:embed="rId3"/>
          <a:stretch>
            <a:fillRect/>
          </a:stretch>
        </p:blipFill>
        <p:spPr>
          <a:xfrm>
            <a:off x="7511105" y="3697122"/>
            <a:ext cx="4472795" cy="2631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A044B4B1-BFB5-808E-BA32-BA72E7AAEDDD}"/>
              </a:ext>
            </a:extLst>
          </p:cNvPr>
          <p:cNvSpPr txBox="1"/>
          <p:nvPr/>
        </p:nvSpPr>
        <p:spPr>
          <a:xfrm>
            <a:off x="7554488" y="6365139"/>
            <a:ext cx="447279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1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Advance RISC Machine</a:t>
            </a:r>
            <a:endParaRPr lang="en-US" dirty="0"/>
          </a:p>
        </p:txBody>
      </p:sp>
    </p:spTree>
    <p:extLst>
      <p:ext uri="{BB962C8B-B14F-4D97-AF65-F5344CB8AC3E}">
        <p14:creationId xmlns:p14="http://schemas.microsoft.com/office/powerpoint/2010/main" val="34670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47444"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Parallel Processing and Multi-Core Processors (1990s-Present)</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Advancements in Multi-Core Technology: CPUs began integrating multiple cores to handle parallel processing more effectively.</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Improvement in processing power and efficiency, leading to the current trend of multi-core processors in consumer and enterprise systems.</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TextBox 1">
            <a:extLst>
              <a:ext uri="{FF2B5EF4-FFF2-40B4-BE49-F238E27FC236}">
                <a16:creationId xmlns:a16="http://schemas.microsoft.com/office/drawing/2014/main" id="{7D9E1796-DBA9-A8E3-9CB9-0A2F52C4079E}"/>
              </a:ext>
            </a:extLst>
          </p:cNvPr>
          <p:cNvSpPr txBox="1"/>
          <p:nvPr/>
        </p:nvSpPr>
        <p:spPr>
          <a:xfrm>
            <a:off x="7086601" y="4710091"/>
            <a:ext cx="468270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Intel Multi-Core : Gen 14</a:t>
            </a:r>
            <a:endParaRPr lang="en-US" dirty="0"/>
          </a:p>
        </p:txBody>
      </p:sp>
      <p:pic>
        <p:nvPicPr>
          <p:cNvPr id="9218" name="Picture 2" descr="Intel Core i9-14900K, i7-14700K and i5-14600K specs emerge, Raptor's  refresh brings 200 MHz higher clocks - VideoCardz.com : r/intel">
            <a:extLst>
              <a:ext uri="{FF2B5EF4-FFF2-40B4-BE49-F238E27FC236}">
                <a16:creationId xmlns:a16="http://schemas.microsoft.com/office/drawing/2014/main" id="{00C53611-7906-029B-F6BA-0499BB280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153" y="1966821"/>
            <a:ext cx="4648153" cy="264363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8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1656271"/>
            <a:ext cx="11473132" cy="5098211"/>
          </a:xfrm>
        </p:spPr>
        <p:txBody>
          <a:bodyPr>
            <a:normAutofit fontScale="62500" lnSpcReduction="20000"/>
          </a:bodyPr>
          <a:lstStyle/>
          <a:p>
            <a:endParaRPr lang="en-US" sz="4500" b="1" dirty="0">
              <a:ln w="6600">
                <a:solidFill>
                  <a:schemeClr val="accent2"/>
                </a:solidFill>
                <a:prstDash val="solid"/>
              </a:ln>
              <a:solidFill>
                <a:srgbClr val="FFFFFF"/>
              </a:solidFill>
              <a:effectLst>
                <a:outerShdw dist="38100" dir="2700000" algn="tl" rotWithShape="0">
                  <a:schemeClr val="accent2"/>
                </a:outerShdw>
              </a:effectLst>
            </a:endParaRPr>
          </a:p>
          <a:p>
            <a:r>
              <a:rPr lang="en-US" sz="51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To achieve a set of design goals</a:t>
            </a:r>
          </a:p>
          <a:p>
            <a:pPr lvl="1"/>
            <a:r>
              <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E.g., highest performance on earth on workloads X, Y, Z</a:t>
            </a:r>
          </a:p>
          <a:p>
            <a:pPr lvl="1"/>
            <a:r>
              <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E.g., longest battery life at a form factor that fits in your pocket with cost &lt; $$$ CHF</a:t>
            </a:r>
          </a:p>
          <a:p>
            <a:pPr lvl="1"/>
            <a:r>
              <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E.g., best average performance across all known workloads at the best performance/cost ratio</a:t>
            </a:r>
          </a:p>
          <a:p>
            <a:pPr lvl="1"/>
            <a:r>
              <a:rPr lang="is-I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a:t>
            </a:r>
            <a:endPar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lvl="1"/>
            <a:endPar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lvl="1"/>
            <a:r>
              <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Designing a supercomputer is different from designing a smartphone </a:t>
            </a:r>
            <a:r>
              <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sym typeface="Wingdings"/>
              </a:rPr>
              <a:t> But, many fundamental principles are similar</a:t>
            </a:r>
            <a:endParaRPr lang="en-US" sz="45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endParaRPr lang="en-US" dirty="0"/>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DESIGN OF COMPUTER ARCHITECTURE</a:t>
            </a:r>
            <a:b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br>
            <a:r>
              <a:rPr lang="en-US" sz="3200" b="1" cap="none" dirty="0">
                <a:ln w="22225">
                  <a:solidFill>
                    <a:schemeClr val="accent2"/>
                  </a:solidFill>
                  <a:prstDash val="solid"/>
                </a:ln>
                <a:solidFill>
                  <a:schemeClr val="accent2">
                    <a:lumMod val="40000"/>
                    <a:lumOff val="60000"/>
                  </a:schemeClr>
                </a:solidFill>
                <a:latin typeface="Comic Sans MS" panose="030F0702030302020204" pitchFamily="66" charset="0"/>
              </a:rPr>
              <a:t>DIFFERENT PLATFORMS, DIFFERENT GOALS</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Tree>
    <p:extLst>
      <p:ext uri="{BB962C8B-B14F-4D97-AF65-F5344CB8AC3E}">
        <p14:creationId xmlns:p14="http://schemas.microsoft.com/office/powerpoint/2010/main" val="105820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685801" y="609600"/>
            <a:ext cx="10761452" cy="1456267"/>
          </a:xfrm>
        </p:spPr>
        <p:txBody>
          <a:bodyPr/>
          <a:lstStyle/>
          <a:p>
            <a:r>
              <a:rPr lang="en-US" b="1" cap="none"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DIFFERENT PLATFORMS, DIFFERENT GOALS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22098"/>
            <a:ext cx="11473132" cy="4295955"/>
          </a:xfrm>
        </p:spPr>
        <p:txBody>
          <a:bodyPr>
            <a:normAutofit/>
          </a:bodyPr>
          <a:lstStyle/>
          <a:p>
            <a:endParaRPr lang="en-US" sz="2400" b="1" dirty="0">
              <a:solidFill>
                <a:schemeClr val="bg1"/>
              </a:solidFill>
            </a:endParaRPr>
          </a:p>
          <a:p>
            <a:endParaRPr lang="en-US" dirty="0"/>
          </a:p>
        </p:txBody>
      </p:sp>
      <p:pic>
        <p:nvPicPr>
          <p:cNvPr id="5" name="Picture 2">
            <a:extLst>
              <a:ext uri="{FF2B5EF4-FFF2-40B4-BE49-F238E27FC236}">
                <a16:creationId xmlns:a16="http://schemas.microsoft.com/office/drawing/2014/main" id="{C2C7B062-C286-CA13-5831-0F8F46B84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531853"/>
            <a:ext cx="3898421" cy="3886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Content Placeholder 3">
            <a:extLst>
              <a:ext uri="{FF2B5EF4-FFF2-40B4-BE49-F238E27FC236}">
                <a16:creationId xmlns:a16="http://schemas.microsoft.com/office/drawing/2014/main" id="{716180C4-0A0D-E3C1-5831-D199C4A95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3604" y="2531853"/>
            <a:ext cx="5181600" cy="3886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93469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DTI 112 COMPUSTER ARCHITECTURE</a:t>
            </a: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65826" y="2289389"/>
            <a:ext cx="11473132" cy="4295955"/>
          </a:xfrm>
        </p:spPr>
        <p:txBody>
          <a:bodyPr>
            <a:normAutofit/>
          </a:bodyPr>
          <a:lstStyle/>
          <a:p>
            <a:pPr marL="0" indent="0">
              <a:buNone/>
            </a:pPr>
            <a:r>
              <a:rPr lang="en-US" sz="2800" b="1" dirty="0">
                <a:solidFill>
                  <a:schemeClr val="bg2"/>
                </a:solidFill>
              </a:rPr>
              <a:t>Link to </a:t>
            </a:r>
            <a:r>
              <a:rPr lang="en-US" sz="2800" b="1" dirty="0" err="1">
                <a:solidFill>
                  <a:schemeClr val="bg2"/>
                </a:solidFill>
              </a:rPr>
              <a:t>powerpoint</a:t>
            </a:r>
            <a:r>
              <a:rPr lang="en-US" sz="2800" b="1" dirty="0">
                <a:solidFill>
                  <a:schemeClr val="bg2"/>
                </a:solidFill>
              </a:rPr>
              <a:t> handout : </a:t>
            </a:r>
          </a:p>
          <a:p>
            <a:pPr marL="0" indent="0">
              <a:buNone/>
            </a:pPr>
            <a:r>
              <a:rPr lang="en-US" sz="2800" b="1" dirty="0">
                <a:solidFill>
                  <a:schemeClr val="bg2"/>
                </a:solidFill>
              </a:rPr>
              <a:t>             </a:t>
            </a:r>
            <a:r>
              <a:rPr lang="en-US" sz="3600" b="1" dirty="0">
                <a:ln w="9525">
                  <a:solidFill>
                    <a:schemeClr val="bg1"/>
                  </a:solidFill>
                  <a:prstDash val="solid"/>
                </a:ln>
                <a:effectLst>
                  <a:outerShdw blurRad="12700" dist="38100" dir="2700000" algn="tl" rotWithShape="0">
                    <a:schemeClr val="bg1">
                      <a:lumMod val="50000"/>
                    </a:schemeClr>
                  </a:outerShdw>
                </a:effectLst>
              </a:rPr>
              <a:t>https://kbucomsci.weebly.com</a:t>
            </a:r>
            <a:endParaRPr lang="en-US" sz="2800" b="1" dirty="0">
              <a:solidFill>
                <a:srgbClr val="0070C0"/>
              </a:solidFill>
            </a:endParaRPr>
          </a:p>
          <a:p>
            <a:pPr marL="0" indent="0">
              <a:buNone/>
            </a:pPr>
            <a:r>
              <a:rPr lang="en-US" sz="2800" b="1" dirty="0">
                <a:solidFill>
                  <a:schemeClr val="bg2"/>
                </a:solidFill>
              </a:rPr>
              <a:t>QR-Code to handout : </a:t>
            </a:r>
          </a:p>
        </p:txBody>
      </p:sp>
      <p:pic>
        <p:nvPicPr>
          <p:cNvPr id="7170" name="Picture 2">
            <a:extLst>
              <a:ext uri="{FF2B5EF4-FFF2-40B4-BE49-F238E27FC236}">
                <a16:creationId xmlns:a16="http://schemas.microsoft.com/office/drawing/2014/main" id="{D3CF70A5-AAE0-CDBB-15D5-53EAF01A2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35" y="2445589"/>
            <a:ext cx="3524250" cy="324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4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22098"/>
            <a:ext cx="11473132" cy="4295955"/>
          </a:xfrm>
        </p:spPr>
        <p:txBody>
          <a:bodyPr>
            <a:normAutofit/>
          </a:bodyPr>
          <a:lstStyle/>
          <a:p>
            <a:endParaRPr lang="en-US" sz="2400" b="1" dirty="0">
              <a:solidFill>
                <a:schemeClr val="bg1"/>
              </a:solidFill>
            </a:endParaRPr>
          </a:p>
          <a:p>
            <a:endParaRPr lang="en-US" dirty="0"/>
          </a:p>
        </p:txBody>
      </p:sp>
      <p:pic>
        <p:nvPicPr>
          <p:cNvPr id="7" name="Picture 6" descr="drone-technology_1-1024x683.jpg">
            <a:extLst>
              <a:ext uri="{FF2B5EF4-FFF2-40B4-BE49-F238E27FC236}">
                <a16:creationId xmlns:a16="http://schemas.microsoft.com/office/drawing/2014/main" id="{9F4DD0D5-0400-25B0-A32A-404843DDB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482" y="2285381"/>
            <a:ext cx="8900743" cy="4295955"/>
          </a:xfrm>
          <a:prstGeom prst="rect">
            <a:avLst/>
          </a:prstGeom>
          <a:ln>
            <a:noFill/>
          </a:ln>
          <a:effectLst>
            <a:outerShdw blurRad="190500" algn="tl" rotWithShape="0">
              <a:srgbClr val="000000">
                <a:alpha val="70000"/>
              </a:srgbClr>
            </a:outerShdw>
          </a:effectLst>
        </p:spPr>
      </p:pic>
      <p:sp>
        <p:nvSpPr>
          <p:cNvPr id="8" name="Title 1">
            <a:extLst>
              <a:ext uri="{FF2B5EF4-FFF2-40B4-BE49-F238E27FC236}">
                <a16:creationId xmlns:a16="http://schemas.microsoft.com/office/drawing/2014/main" id="{7AC9CA46-89C9-B674-E488-E847175E9FFF}"/>
              </a:ext>
            </a:extLst>
          </p:cNvPr>
          <p:cNvSpPr>
            <a:spLocks noGrp="1"/>
          </p:cNvSpPr>
          <p:nvPr>
            <p:ph type="title"/>
          </p:nvPr>
        </p:nvSpPr>
        <p:spPr>
          <a:xfrm>
            <a:off x="685801" y="609600"/>
            <a:ext cx="10761452" cy="1456267"/>
          </a:xfrm>
        </p:spPr>
        <p:txBody>
          <a:bodyPr/>
          <a:lstStyle/>
          <a:p>
            <a:r>
              <a:rPr lang="en-US" b="1" cap="none"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DIFFERENT PLATFORMS, DIFFERENT GOALS</a:t>
            </a:r>
          </a:p>
        </p:txBody>
      </p:sp>
    </p:spTree>
    <p:extLst>
      <p:ext uri="{BB962C8B-B14F-4D97-AF65-F5344CB8AC3E}">
        <p14:creationId xmlns:p14="http://schemas.microsoft.com/office/powerpoint/2010/main" val="253934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22098"/>
            <a:ext cx="11473132" cy="4295955"/>
          </a:xfrm>
        </p:spPr>
        <p:txBody>
          <a:bodyPr>
            <a:normAutofit/>
          </a:bodyPr>
          <a:lstStyle/>
          <a:p>
            <a:endParaRPr lang="en-US" sz="2400" b="1" dirty="0">
              <a:solidFill>
                <a:schemeClr val="bg1"/>
              </a:solidFill>
            </a:endParaRPr>
          </a:p>
          <a:p>
            <a:endParaRPr lang="en-US" dirty="0"/>
          </a:p>
        </p:txBody>
      </p:sp>
      <p:pic>
        <p:nvPicPr>
          <p:cNvPr id="5" name="Picture 7" descr="data-center.jpg">
            <a:extLst>
              <a:ext uri="{FF2B5EF4-FFF2-40B4-BE49-F238E27FC236}">
                <a16:creationId xmlns:a16="http://schemas.microsoft.com/office/drawing/2014/main" id="{2838D5A6-959E-D644-8AAE-C3337C016B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6491" y="2283130"/>
            <a:ext cx="8902460" cy="4295955"/>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a:extLst>
              <a:ext uri="{FF2B5EF4-FFF2-40B4-BE49-F238E27FC236}">
                <a16:creationId xmlns:a16="http://schemas.microsoft.com/office/drawing/2014/main" id="{58EF684F-E676-C694-99B2-7CDE16A8E23A}"/>
              </a:ext>
            </a:extLst>
          </p:cNvPr>
          <p:cNvSpPr>
            <a:spLocks noGrp="1"/>
          </p:cNvSpPr>
          <p:nvPr>
            <p:ph type="title"/>
          </p:nvPr>
        </p:nvSpPr>
        <p:spPr>
          <a:xfrm>
            <a:off x="685801" y="609600"/>
            <a:ext cx="10761452" cy="1456267"/>
          </a:xfrm>
        </p:spPr>
        <p:txBody>
          <a:bodyPr/>
          <a:lstStyle/>
          <a:p>
            <a:r>
              <a:rPr lang="en-US" b="1" cap="none"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DIFFERENT PLATFORMS, DIFFERENT GOALS</a:t>
            </a:r>
          </a:p>
        </p:txBody>
      </p:sp>
    </p:spTree>
    <p:extLst>
      <p:ext uri="{BB962C8B-B14F-4D97-AF65-F5344CB8AC3E}">
        <p14:creationId xmlns:p14="http://schemas.microsoft.com/office/powerpoint/2010/main" val="3923009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22098"/>
            <a:ext cx="11473132" cy="4295955"/>
          </a:xfrm>
        </p:spPr>
        <p:txBody>
          <a:bodyPr anchor="t">
            <a:normAutofit/>
          </a:bodyPr>
          <a:lstStyle/>
          <a:p>
            <a:r>
              <a:rPr kumimoji="0" lang="en-US" altLang="en-US" sz="28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a typeface="ＭＳ Ｐゴシック" panose="020B0600070205080204" pitchFamily="34" charset="-128"/>
              </a:rPr>
              <a:t>ML accelerator: 260 mm</a:t>
            </a:r>
            <a:r>
              <a:rPr kumimoji="0" lang="en-US" altLang="en-US" sz="2800" b="1" i="0" u="none" strike="noStrike" kern="0" normalizeH="0" baseline="3000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a typeface="ＭＳ Ｐゴシック" panose="020B0600070205080204" pitchFamily="34" charset="-128"/>
              </a:rPr>
              <a:t>2</a:t>
            </a:r>
            <a:r>
              <a:rPr kumimoji="0" lang="en-US" altLang="en-US" sz="2800" b="1" i="0" u="none" strike="noStrike" kern="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omic Sans MS" panose="030F0702030302020204" pitchFamily="66" charset="0"/>
                <a:ea typeface="ＭＳ Ｐゴシック" panose="020B0600070205080204" pitchFamily="34" charset="-128"/>
              </a:rPr>
              <a:t>, 6 billion transistors, 600 GFLOPS GPU, 12 ARM 2.2 GHz CPUs.</a:t>
            </a:r>
          </a:p>
          <a:p>
            <a:endParaRPr lang="en-US" dirty="0"/>
          </a:p>
        </p:txBody>
      </p:sp>
      <p:pic>
        <p:nvPicPr>
          <p:cNvPr id="6" name="Picture 5">
            <a:extLst>
              <a:ext uri="{FF2B5EF4-FFF2-40B4-BE49-F238E27FC236}">
                <a16:creationId xmlns:a16="http://schemas.microsoft.com/office/drawing/2014/main" id="{61B46EB1-7916-B8B2-58F3-C040E6D45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364" y="3183147"/>
            <a:ext cx="8589818" cy="3436574"/>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8" name="Title 1">
            <a:extLst>
              <a:ext uri="{FF2B5EF4-FFF2-40B4-BE49-F238E27FC236}">
                <a16:creationId xmlns:a16="http://schemas.microsoft.com/office/drawing/2014/main" id="{4230921A-818C-A950-9311-E8C4DFBBF47A}"/>
              </a:ext>
            </a:extLst>
          </p:cNvPr>
          <p:cNvSpPr>
            <a:spLocks noGrp="1"/>
          </p:cNvSpPr>
          <p:nvPr>
            <p:ph type="title"/>
          </p:nvPr>
        </p:nvSpPr>
        <p:spPr>
          <a:xfrm>
            <a:off x="685801" y="609600"/>
            <a:ext cx="10761452" cy="1456267"/>
          </a:xfrm>
        </p:spPr>
        <p:txBody>
          <a:bodyPr/>
          <a:lstStyle/>
          <a:p>
            <a:r>
              <a:rPr lang="en-US" b="1" cap="none"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DIFFERENT PLATFORMS, DIFFERENT GOALS</a:t>
            </a:r>
          </a:p>
        </p:txBody>
      </p:sp>
    </p:spTree>
    <p:extLst>
      <p:ext uri="{BB962C8B-B14F-4D97-AF65-F5344CB8AC3E}">
        <p14:creationId xmlns:p14="http://schemas.microsoft.com/office/powerpoint/2010/main" val="365474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604513"/>
            <a:ext cx="11947585" cy="501035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582284" y="24313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COMPUTING DEVICES NOW</a:t>
            </a:r>
          </a:p>
        </p:txBody>
      </p:sp>
      <p:pic>
        <p:nvPicPr>
          <p:cNvPr id="7" name="Picture 6">
            <a:extLst>
              <a:ext uri="{FF2B5EF4-FFF2-40B4-BE49-F238E27FC236}">
                <a16:creationId xmlns:a16="http://schemas.microsoft.com/office/drawing/2014/main" id="{841F94AD-2E4D-90D3-5AE3-3B9CFEA911D6}"/>
              </a:ext>
            </a:extLst>
          </p:cNvPr>
          <p:cNvPicPr>
            <a:picLocks noChangeAspect="1"/>
          </p:cNvPicPr>
          <p:nvPr/>
        </p:nvPicPr>
        <p:blipFill>
          <a:blip r:embed="rId2"/>
          <a:stretch>
            <a:fillRect/>
          </a:stretch>
        </p:blipFill>
        <p:spPr>
          <a:xfrm>
            <a:off x="685799" y="1903482"/>
            <a:ext cx="10820400" cy="4412411"/>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6184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87260"/>
            <a:ext cx="11947585" cy="505795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677174" y="212785"/>
            <a:ext cx="10131425" cy="1456267"/>
          </a:xfrm>
        </p:spPr>
        <p:txBody>
          <a:bodyPr>
            <a:normAutofit/>
          </a:bodyPr>
          <a:lstStyle/>
          <a:p>
            <a:r>
              <a:rPr lang="en-US"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CLASSES OF COMPUTERS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68060" y="1431985"/>
            <a:ext cx="11750615" cy="5213230"/>
          </a:xfrm>
        </p:spPr>
        <p:txBody>
          <a:bodyPr anchor="t">
            <a:normAutofit fontScale="77500" lnSpcReduction="20000"/>
          </a:bodyPr>
          <a:lstStyle/>
          <a:p>
            <a:endParaRPr lang="en-US" sz="2400" b="1" dirty="0">
              <a:solidFill>
                <a:schemeClr val="bg1"/>
              </a:solidFill>
            </a:endParaRPr>
          </a:p>
          <a:p>
            <a:r>
              <a:rPr lang="en-US" sz="3800" b="1" dirty="0">
                <a:solidFill>
                  <a:schemeClr val="bg1"/>
                </a:solidFill>
                <a:latin typeface="Comic Sans MS" panose="030F0702030302020204" pitchFamily="66" charset="0"/>
              </a:rPr>
              <a:t>Internet of Things/Embedded Computers</a:t>
            </a:r>
          </a:p>
          <a:p>
            <a:pPr lvl="1"/>
            <a:r>
              <a:rPr lang="en-US" sz="33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Embedded computers are found in everyday machines: microwaves, washing machines, most printers, networking switches, and all automobiles.</a:t>
            </a:r>
          </a:p>
          <a:p>
            <a:pPr lvl="1"/>
            <a:r>
              <a:rPr lang="en-US" sz="33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Internet of Things (IoT) refers to embedded computers that are connected to the Internet, typically wirelessly.</a:t>
            </a:r>
          </a:p>
          <a:p>
            <a:r>
              <a:rPr lang="en-US" sz="3800" b="1" dirty="0">
                <a:solidFill>
                  <a:schemeClr val="bg1"/>
                </a:solidFill>
                <a:latin typeface="Comic Sans MS" panose="030F0702030302020204" pitchFamily="66" charset="0"/>
              </a:rPr>
              <a:t>Personal Mobile Device</a:t>
            </a:r>
          </a:p>
          <a:p>
            <a:pPr lvl="1"/>
            <a:r>
              <a:rPr lang="en-US" sz="33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Personal mobile device (PMD) is the term we apply to a collection of wireless devices with multimedia user interfaces such as cell phones, tablet computers, and so on.</a:t>
            </a:r>
          </a:p>
          <a:p>
            <a:r>
              <a:rPr lang="en-US" sz="3800" b="1" dirty="0">
                <a:solidFill>
                  <a:schemeClr val="bg1"/>
                </a:solidFill>
                <a:latin typeface="Comic Sans MS" panose="030F0702030302020204" pitchFamily="66" charset="0"/>
              </a:rPr>
              <a:t>Desktop Computing</a:t>
            </a:r>
          </a:p>
          <a:p>
            <a:r>
              <a:rPr lang="en-US" sz="3800" b="1" dirty="0">
                <a:solidFill>
                  <a:schemeClr val="bg1"/>
                </a:solidFill>
                <a:latin typeface="Comic Sans MS" panose="030F0702030302020204" pitchFamily="66" charset="0"/>
              </a:rPr>
              <a:t>Servers</a:t>
            </a:r>
            <a:endParaRPr lang="en-US"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33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41076" y="289782"/>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TECHNOLOGY IS THE DOMINANT FACTOR IN COMPUTER DESIGN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pic>
        <p:nvPicPr>
          <p:cNvPr id="6" name="Picture 5">
            <a:extLst>
              <a:ext uri="{FF2B5EF4-FFF2-40B4-BE49-F238E27FC236}">
                <a16:creationId xmlns:a16="http://schemas.microsoft.com/office/drawing/2014/main" id="{E82CC453-A86B-8FA4-C32A-D8FA4E98B87F}"/>
              </a:ext>
            </a:extLst>
          </p:cNvPr>
          <p:cNvPicPr>
            <a:picLocks noChangeAspect="1"/>
          </p:cNvPicPr>
          <p:nvPr/>
        </p:nvPicPr>
        <p:blipFill>
          <a:blip r:embed="rId2"/>
          <a:stretch>
            <a:fillRect/>
          </a:stretch>
        </p:blipFill>
        <p:spPr>
          <a:xfrm>
            <a:off x="680321" y="3020682"/>
            <a:ext cx="10904953" cy="2715883"/>
          </a:xfrm>
          <a:prstGeom prst="rect">
            <a:avLst/>
          </a:prstGeom>
          <a:ln w="88900" cap="sq" cmpd="thickThin">
            <a:solidFill>
              <a:schemeClr val="accent5">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18057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pic>
        <p:nvPicPr>
          <p:cNvPr id="7" name="Picture 6">
            <a:extLst>
              <a:ext uri="{FF2B5EF4-FFF2-40B4-BE49-F238E27FC236}">
                <a16:creationId xmlns:a16="http://schemas.microsoft.com/office/drawing/2014/main" id="{C0E6A7D5-E5F4-7647-4406-3980F9E38361}"/>
              </a:ext>
            </a:extLst>
          </p:cNvPr>
          <p:cNvPicPr>
            <a:picLocks noChangeAspect="1"/>
          </p:cNvPicPr>
          <p:nvPr/>
        </p:nvPicPr>
        <p:blipFill>
          <a:blip r:embed="rId2"/>
          <a:stretch>
            <a:fillRect/>
          </a:stretch>
        </p:blipFill>
        <p:spPr>
          <a:xfrm>
            <a:off x="957533" y="2228220"/>
            <a:ext cx="10058400" cy="4333875"/>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Title 1">
            <a:extLst>
              <a:ext uri="{FF2B5EF4-FFF2-40B4-BE49-F238E27FC236}">
                <a16:creationId xmlns:a16="http://schemas.microsoft.com/office/drawing/2014/main" id="{869DBEF4-51DF-C423-B155-A6A10FD8F17B}"/>
              </a:ext>
            </a:extLst>
          </p:cNvPr>
          <p:cNvSpPr>
            <a:spLocks noGrp="1"/>
          </p:cNvSpPr>
          <p:nvPr>
            <p:ph type="title"/>
          </p:nvPr>
        </p:nvSpPr>
        <p:spPr>
          <a:xfrm>
            <a:off x="841076" y="289782"/>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TECHNOLOGY IS THE DOMINANT FACTOR IN COMPUTER DESIGN</a:t>
            </a:r>
          </a:p>
        </p:txBody>
      </p:sp>
    </p:spTree>
    <p:extLst>
      <p:ext uri="{BB962C8B-B14F-4D97-AF65-F5344CB8AC3E}">
        <p14:creationId xmlns:p14="http://schemas.microsoft.com/office/powerpoint/2010/main" val="341686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pic>
        <p:nvPicPr>
          <p:cNvPr id="6" name="Picture 5">
            <a:extLst>
              <a:ext uri="{FF2B5EF4-FFF2-40B4-BE49-F238E27FC236}">
                <a16:creationId xmlns:a16="http://schemas.microsoft.com/office/drawing/2014/main" id="{877B6B03-C29A-45FE-A6C3-5D2A86A06FA8}"/>
              </a:ext>
            </a:extLst>
          </p:cNvPr>
          <p:cNvPicPr>
            <a:picLocks noChangeAspect="1"/>
          </p:cNvPicPr>
          <p:nvPr/>
        </p:nvPicPr>
        <p:blipFill>
          <a:blip r:embed="rId2"/>
          <a:stretch>
            <a:fillRect/>
          </a:stretch>
        </p:blipFill>
        <p:spPr>
          <a:xfrm>
            <a:off x="891216" y="2219729"/>
            <a:ext cx="10458450" cy="4350858"/>
          </a:xfrm>
          <a:prstGeom prst="rect">
            <a:avLst/>
          </a:prstGeom>
          <a:ln w="88900" cap="sq" cmpd="thickThin">
            <a:solidFill>
              <a:schemeClr val="accent5">
                <a:lumMod val="75000"/>
              </a:schemeClr>
            </a:solidFill>
            <a:prstDash val="solid"/>
            <a:miter lim="800000"/>
          </a:ln>
          <a:effectLst>
            <a:innerShdw blurRad="76200">
              <a:srgbClr val="000000"/>
            </a:innerShdw>
          </a:effectLst>
        </p:spPr>
      </p:pic>
      <p:sp>
        <p:nvSpPr>
          <p:cNvPr id="8" name="Title 1">
            <a:extLst>
              <a:ext uri="{FF2B5EF4-FFF2-40B4-BE49-F238E27FC236}">
                <a16:creationId xmlns:a16="http://schemas.microsoft.com/office/drawing/2014/main" id="{32F3966B-4DA4-D767-4C0B-DA31174BB5E1}"/>
              </a:ext>
            </a:extLst>
          </p:cNvPr>
          <p:cNvSpPr>
            <a:spLocks noGrp="1"/>
          </p:cNvSpPr>
          <p:nvPr>
            <p:ph type="title"/>
          </p:nvPr>
        </p:nvSpPr>
        <p:spPr>
          <a:xfrm>
            <a:off x="841076" y="289782"/>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TECHNOLOGY IS THE DOMINANT FACTOR IN COMPUTER DESIGN</a:t>
            </a:r>
          </a:p>
        </p:txBody>
      </p:sp>
    </p:spTree>
    <p:extLst>
      <p:ext uri="{BB962C8B-B14F-4D97-AF65-F5344CB8AC3E}">
        <p14:creationId xmlns:p14="http://schemas.microsoft.com/office/powerpoint/2010/main" val="213097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BUT SOFTWARE...</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pic>
        <p:nvPicPr>
          <p:cNvPr id="7" name="Picture 6">
            <a:extLst>
              <a:ext uri="{FF2B5EF4-FFF2-40B4-BE49-F238E27FC236}">
                <a16:creationId xmlns:a16="http://schemas.microsoft.com/office/drawing/2014/main" id="{A8CC1C7B-5460-A7FB-2803-B2845ED52BC7}"/>
              </a:ext>
            </a:extLst>
          </p:cNvPr>
          <p:cNvPicPr>
            <a:picLocks noChangeAspect="1"/>
          </p:cNvPicPr>
          <p:nvPr/>
        </p:nvPicPr>
        <p:blipFill>
          <a:blip r:embed="rId2"/>
          <a:stretch>
            <a:fillRect/>
          </a:stretch>
        </p:blipFill>
        <p:spPr>
          <a:xfrm>
            <a:off x="1053591" y="2225615"/>
            <a:ext cx="10083111" cy="4422205"/>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599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pic>
        <p:nvPicPr>
          <p:cNvPr id="6" name="Picture 5">
            <a:extLst>
              <a:ext uri="{FF2B5EF4-FFF2-40B4-BE49-F238E27FC236}">
                <a16:creationId xmlns:a16="http://schemas.microsoft.com/office/drawing/2014/main" id="{8DAFE4A1-B456-4574-304C-3BC96B053FAA}"/>
              </a:ext>
            </a:extLst>
          </p:cNvPr>
          <p:cNvPicPr>
            <a:picLocks noChangeAspect="1"/>
          </p:cNvPicPr>
          <p:nvPr/>
        </p:nvPicPr>
        <p:blipFill>
          <a:blip r:embed="rId2"/>
          <a:stretch>
            <a:fillRect/>
          </a:stretch>
        </p:blipFill>
        <p:spPr>
          <a:xfrm>
            <a:off x="776377" y="2958321"/>
            <a:ext cx="10644997" cy="26661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BUT SOFTWARE...</a:t>
            </a:r>
          </a:p>
        </p:txBody>
      </p:sp>
    </p:spTree>
    <p:extLst>
      <p:ext uri="{BB962C8B-B14F-4D97-AF65-F5344CB8AC3E}">
        <p14:creationId xmlns:p14="http://schemas.microsoft.com/office/powerpoint/2010/main" val="40721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11473132" cy="4295955"/>
          </a:xfrm>
        </p:spPr>
        <p:txBody>
          <a:bodyPr anchor="t">
            <a:normAutofit/>
          </a:bodyPr>
          <a:lstStyle/>
          <a:p>
            <a:r>
              <a:rPr lang="en-U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Computer architecture is the bedrock upon which modern computing is built. It encompasses the design, functionality, and operational processes of computer systems. Understanding computer architecture is crucial for several reasons, spanning from enhancing performance and efficiency to fostering innovation and ensuring security.</a:t>
            </a:r>
            <a:endParaRPr lang="en-US" sz="2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IMPORTANCE OF STUDYING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Tree>
    <p:extLst>
      <p:ext uri="{BB962C8B-B14F-4D97-AF65-F5344CB8AC3E}">
        <p14:creationId xmlns:p14="http://schemas.microsoft.com/office/powerpoint/2010/main" val="226769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OPERATION SYSTEM</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spc="50" dirty="0">
                <a:ln w="0">
                  <a:solidFill>
                    <a:schemeClr val="accent1">
                      <a:lumMod val="75000"/>
                    </a:schemeClr>
                  </a:solidFill>
                </a:ln>
                <a:solidFill>
                  <a:schemeClr val="bg2"/>
                </a:solidFill>
                <a:effectLst>
                  <a:glow rad="101600">
                    <a:schemeClr val="accent1">
                      <a:satMod val="175000"/>
                      <a:alpha val="40000"/>
                    </a:schemeClr>
                  </a:glow>
                  <a:innerShdw blurRad="63500" dist="50800" dir="13500000">
                    <a:srgbClr val="000000">
                      <a:alpha val="50000"/>
                    </a:srgbClr>
                  </a:innerShdw>
                </a:effectLst>
              </a:rPr>
              <a:t>What is an OS? </a:t>
            </a:r>
          </a:p>
          <a:p>
            <a:r>
              <a:rPr lang="en-US" sz="4000" b="1" dirty="0">
                <a:ln w="9525">
                  <a:solidFill>
                    <a:schemeClr val="bg1"/>
                  </a:solidFill>
                  <a:prstDash val="solid"/>
                </a:ln>
                <a:effectLst>
                  <a:outerShdw blurRad="12700" dist="38100" dir="2700000" algn="tl" rotWithShape="0">
                    <a:schemeClr val="bg1">
                      <a:lumMod val="50000"/>
                    </a:schemeClr>
                  </a:outerShdw>
                </a:effectLst>
              </a:rPr>
              <a:t>"An operating system (OS) is a vital piece of software that acts as an intermediary between computer hardware and the user. It manages and coordinates all activities on the computer, ensuring that applications and hardware work together smoothly. Think of it as the manager that directs all operations on your device."</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273770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OPERATION SYSTEM</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spc="50" dirty="0">
                <a:ln w="0">
                  <a:solidFill>
                    <a:srgbClr val="FFC000"/>
                  </a:solidFill>
                </a:ln>
                <a:solidFill>
                  <a:schemeClr val="bg2"/>
                </a:solidFill>
                <a:effectLst>
                  <a:glow rad="63500">
                    <a:schemeClr val="accent1">
                      <a:satMod val="175000"/>
                      <a:alpha val="40000"/>
                    </a:schemeClr>
                  </a:glow>
                  <a:innerShdw blurRad="63500" dist="50800" dir="13500000">
                    <a:srgbClr val="000000">
                      <a:alpha val="50000"/>
                    </a:srgbClr>
                  </a:innerShdw>
                </a:effectLst>
              </a:rPr>
              <a:t>Functions of an OS </a:t>
            </a:r>
          </a:p>
          <a:p>
            <a:r>
              <a:rPr lang="en-US" sz="4000" b="1" dirty="0">
                <a:ln w="9525">
                  <a:solidFill>
                    <a:schemeClr val="bg1"/>
                  </a:solidFill>
                  <a:prstDash val="solid"/>
                </a:ln>
                <a:effectLst>
                  <a:outerShdw blurRad="12700" dist="38100" dir="2700000" algn="tl" rotWithShape="0">
                    <a:schemeClr val="bg1">
                      <a:lumMod val="50000"/>
                    </a:schemeClr>
                  </a:outerShdw>
                </a:effectLst>
              </a:rPr>
              <a:t>"The primary functions of an OS include managing hardware resources (CPU, memory, disk drives, and peripheral devices), providing a user interface, executing and providing services for application software, and ensuring secure and efficient operation of the system. Without an OS, users would not be able to interact with their computers in an effective manner."</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2756842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OPERATION SYSTEM</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rPr>
              <a:t>Importance of OS in Computing:</a:t>
            </a:r>
          </a:p>
          <a:p>
            <a:pPr marL="0" indent="0">
              <a:buNone/>
            </a:pPr>
            <a:r>
              <a:rPr lang="en-US" sz="4000" b="1" dirty="0">
                <a:ln w="6600">
                  <a:solidFill>
                    <a:schemeClr val="accent2"/>
                  </a:solidFill>
                  <a:prstDash val="solid"/>
                </a:ln>
                <a:solidFill>
                  <a:schemeClr val="bg2">
                    <a:lumMod val="50000"/>
                  </a:schemeClr>
                </a:solidFill>
                <a:effectLst>
                  <a:glow rad="63500">
                    <a:schemeClr val="accent1">
                      <a:satMod val="175000"/>
                      <a:alpha val="40000"/>
                    </a:schemeClr>
                  </a:glow>
                  <a:outerShdw dist="38100" dir="2700000" algn="tl" rotWithShape="0">
                    <a:schemeClr val="accent2"/>
                  </a:outerShdw>
                </a:effectLst>
              </a:rPr>
              <a:t>Resource Management </a:t>
            </a: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rPr>
              <a:t>"One of the critical roles of an OS is to manage the computer's resources. This includes the CPU, memory, disk space, and input/output devices. The OS allocates these resources to various applications and users, ensuring that each gets the necessary resources to function correctly without conflicts. For example, when you run multiple applications simultaneously, the OS schedules CPU time and allocates memory to each application, ensuring smooth operation."</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272742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OPERATION SYSTEM</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rPr>
              <a:t>Importance of OS in Computing:</a:t>
            </a:r>
          </a:p>
          <a:p>
            <a:pPr marL="0" indent="0">
              <a:buNone/>
            </a:pPr>
            <a:r>
              <a:rPr lang="en-US" sz="4000" b="1" dirty="0">
                <a:ln w="10160">
                  <a:solidFill>
                    <a:schemeClr val="accent5"/>
                  </a:solidFill>
                  <a:prstDash val="solid"/>
                </a:ln>
                <a:solidFill>
                  <a:schemeClr val="bg2">
                    <a:lumMod val="75000"/>
                  </a:schemeClr>
                </a:solidFill>
                <a:effectLst>
                  <a:glow rad="63500">
                    <a:schemeClr val="accent2">
                      <a:satMod val="175000"/>
                      <a:alpha val="40000"/>
                    </a:schemeClr>
                  </a:glow>
                  <a:outerShdw blurRad="38100" dist="22860" dir="5400000" algn="tl" rotWithShape="0">
                    <a:srgbClr val="000000">
                      <a:alpha val="30000"/>
                    </a:srgbClr>
                  </a:outerShdw>
                </a:effectLst>
              </a:rPr>
              <a:t>User Interface </a:t>
            </a: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rPr>
              <a:t>"Operating systems provide a user interface, which can be either graphical (GUI) or command-line (CLI). The GUI, such as those found in Windows and macOS, allows users to interact with the computer through graphical elements like windows, icons, and menus. The CLI, used in systems like Linux, allows interaction through text commands. The user interface is crucial because it defines how users interact with the computer and access its functions."</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4085460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OPERATION SYSTEM</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rPr>
              <a:t>Importance of OS in Computing:</a:t>
            </a:r>
          </a:p>
          <a:p>
            <a:pPr marL="0" indent="0">
              <a:buNone/>
            </a:pPr>
            <a:r>
              <a:rPr lang="en-US" sz="4000" b="1" dirty="0">
                <a:ln w="22225">
                  <a:solidFill>
                    <a:schemeClr val="accent2"/>
                  </a:solidFill>
                  <a:prstDash val="solid"/>
                </a:ln>
                <a:solidFill>
                  <a:schemeClr val="bg2">
                    <a:lumMod val="50000"/>
                  </a:schemeClr>
                </a:solidFill>
                <a:effectLst>
                  <a:glow rad="228600">
                    <a:schemeClr val="accent4">
                      <a:satMod val="175000"/>
                      <a:alpha val="40000"/>
                    </a:schemeClr>
                  </a:glow>
                </a:effectLst>
              </a:rPr>
              <a:t>Application Support </a:t>
            </a: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rPr>
              <a:t>"Operating systems provide a platform for running application software. They offer standard services and APIs (Application Programming Interfaces) that applications use to perform tasks, such as file operations and network communication. This support ensures that software developers can create applications that run on multiple hardware configurations without needing to customize their software for each hardware setup."</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175233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OPERATION SYSTEM</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rPr>
              <a:t>Importance of OS in Computing:</a:t>
            </a:r>
          </a:p>
          <a:p>
            <a:pPr marL="0" indent="0">
              <a:buNone/>
            </a:pPr>
            <a:r>
              <a:rPr lang="en-US" sz="4000" b="1" spc="50" dirty="0">
                <a:ln w="0">
                  <a:solidFill>
                    <a:srgbClr val="00B0F0"/>
                  </a:solidFill>
                </a:ln>
                <a:solidFill>
                  <a:schemeClr val="bg2"/>
                </a:solidFill>
                <a:effectLst>
                  <a:glow rad="228600">
                    <a:schemeClr val="accent4">
                      <a:satMod val="175000"/>
                      <a:alpha val="40000"/>
                    </a:schemeClr>
                  </a:glow>
                  <a:innerShdw blurRad="63500" dist="50800" dir="13500000">
                    <a:srgbClr val="000000">
                      <a:alpha val="50000"/>
                    </a:srgbClr>
                  </a:innerShdw>
                </a:effectLst>
              </a:rPr>
              <a:t>Security and Access Control </a:t>
            </a: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rPr>
              <a:t>"Security is a paramount concern in computing, and the OS plays a central role in enforcing security measures. It manages user authentication, ensuring that only authorized users can access the system. It also controls access to system resources, preventing unauthorized access to files and devices. Additionally, the OS includes security features like firewalls and anti-virus tools to protect against external threats and malware."</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2208961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OPERATION SYSTEM</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rPr>
              <a:t>Importance of OS in Computing:</a:t>
            </a:r>
          </a:p>
          <a:p>
            <a:pPr marL="0" indent="0">
              <a:buNone/>
            </a:pPr>
            <a:r>
              <a:rPr lang="en-US" sz="4000" b="1" spc="50" dirty="0">
                <a:ln w="0">
                  <a:solidFill>
                    <a:schemeClr val="accent6">
                      <a:lumMod val="60000"/>
                      <a:lumOff val="40000"/>
                    </a:schemeClr>
                  </a:solidFill>
                </a:ln>
                <a:solidFill>
                  <a:schemeClr val="bg2"/>
                </a:solidFill>
                <a:effectLst>
                  <a:glow rad="228600">
                    <a:schemeClr val="accent4">
                      <a:satMod val="175000"/>
                      <a:alpha val="40000"/>
                    </a:schemeClr>
                  </a:glow>
                  <a:innerShdw blurRad="63500" dist="50800" dir="13500000">
                    <a:srgbClr val="000000">
                      <a:alpha val="50000"/>
                    </a:srgbClr>
                  </a:innerShdw>
                </a:effectLst>
              </a:rPr>
              <a:t>System Performance and Efficiency </a:t>
            </a: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rPr>
              <a:t>"Finally, the OS is responsible for maintaining system performance and efficiency. It optimizes the use of hardware resources and ensures that applications run efficiently. This involves managing processes, memory, and storage to avoid bottlenecks and ensure that the system runs smoothly. For instance, the OS employs various scheduling algorithms to manage process execution, balancing the load and maximizing CPU usage."</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194913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SUMMARY</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In summary, the study of computer architecture is indispensable for optimizing performance, ensuring efficiency and cost-effectiveness, driving innovation, enhancing software development, and ensuring the security and reliability of computer systems. It is a cornerstone of education in computer science and engineering, providing the knowledge and skills necessary for tackling current and future technological challenges. As computing continues to evolve, the importance of a solid grounding in computer architecture will only increase, underscoring its critical role in the advancement of technology.</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2195249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SUMMARY</a:t>
            </a: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Also the operating system is an essential component of any computing device. It not only enables users to interact with the hardware but also ensures the efficient and secure operation of the entire system. Understanding the OS's role and functions helps us appreciate how computers perform complex tasks seamlessly and reliably.</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392448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11473132" cy="4295955"/>
          </a:xfrm>
        </p:spPr>
        <p:txBody>
          <a:bodyPr anchor="t">
            <a:normAutofit fontScale="85000" lnSpcReduction="10000"/>
          </a:bodyPr>
          <a:lstStyle/>
          <a:p>
            <a:pPr marL="514350" indent="-514350">
              <a:buAutoNum type="arabicPeriod"/>
            </a:pPr>
            <a:r>
              <a:rPr lang="en-US" sz="32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Performance Optimization: </a:t>
            </a:r>
          </a:p>
          <a:p>
            <a:pPr marL="0" indent="0">
              <a:buNone/>
            </a:pPr>
            <a:r>
              <a:rPr lang="en-US" sz="32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One of the primary reasons to study computer architecture is to </a:t>
            </a:r>
            <a:r>
              <a:rPr lang="en-US" sz="3200" b="1" dirty="0">
                <a:ln w="9525">
                  <a:solidFill>
                    <a:schemeClr val="bg1"/>
                  </a:solidFill>
                  <a:prstDash val="solid"/>
                </a:ln>
                <a:effectLst>
                  <a:outerShdw blurRad="12700" dist="38100" dir="2700000" algn="tl" rotWithShape="0">
                    <a:schemeClr val="bg1">
                      <a:lumMod val="50000"/>
                    </a:schemeClr>
                  </a:outerShdw>
                </a:effectLst>
                <a:highlight>
                  <a:srgbClr val="FFFF00"/>
                </a:highlight>
                <a:latin typeface="Comic Sans MS" panose="030F0702030302020204" pitchFamily="66" charset="0"/>
              </a:rPr>
              <a:t>optimize system performance</a:t>
            </a:r>
            <a:r>
              <a:rPr lang="en-US" sz="32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By understanding how different components of a computer system interact, such as the CPU, memory, and input/output devices, one can design more efficient systems. For instance, knowledge of pipelining and superscalar architectures allows engineers to increase the instruction throughput of CPUs. Techniques such as parallel processing and multi-core architectures are essential for maximizing performance, particularly in data-intensive and real-time applications.</a:t>
            </a:r>
            <a:endParaRPr lang="en-US" sz="2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IMPORTANCE OF STUDYING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Tree>
    <p:extLst>
      <p:ext uri="{BB962C8B-B14F-4D97-AF65-F5344CB8AC3E}">
        <p14:creationId xmlns:p14="http://schemas.microsoft.com/office/powerpoint/2010/main" val="266504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11473132" cy="4295955"/>
          </a:xfrm>
        </p:spPr>
        <p:txBody>
          <a:bodyPr anchor="t">
            <a:noAutofit/>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2. Efficiency and Cost-Effectiveness: </a:t>
            </a:r>
          </a:p>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Studying computer architecture helps in designing cost-effective and energy-efficient systems. Efficient use of resources, such as minimizing power consumption and heat generation, is crucial, especially in large data centers and mobile devices where battery life is a constraint. Understanding the trade-offs between different design choices, such as RISC (Reduced Instruction Set Computer) versus CISC (Complex Instruction Set Computer) architectures, allows for informed decisions that balance performance with power and cost.</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IMPORTANCE OF STUDYING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Tree>
    <p:extLst>
      <p:ext uri="{BB962C8B-B14F-4D97-AF65-F5344CB8AC3E}">
        <p14:creationId xmlns:p14="http://schemas.microsoft.com/office/powerpoint/2010/main" val="96513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11473132" cy="4295955"/>
          </a:xfrm>
        </p:spPr>
        <p:txBody>
          <a:bodyPr anchor="t">
            <a:noAutofit/>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3. Innovation and Technological Advancement: </a:t>
            </a:r>
          </a:p>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A deep understanding of computer architecture is foundational for innovation in computing technology. It enables the development of new architectures that can handle emerging applications like artificial intelligence, machine learning, and big data analytics. For example, neuromorphic computing, which mimics the neural structures of the human brain, and quantum computing, which leverages the principles of quantum mechanics, are areas where breakthroughs in architecture could revolutionize the field.</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IMPORTANCE OF STUDYING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Tree>
    <p:extLst>
      <p:ext uri="{BB962C8B-B14F-4D97-AF65-F5344CB8AC3E}">
        <p14:creationId xmlns:p14="http://schemas.microsoft.com/office/powerpoint/2010/main" val="357218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11473132" cy="4295955"/>
          </a:xfrm>
        </p:spPr>
        <p:txBody>
          <a:bodyPr anchor="t">
            <a:noAutofit/>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4. Software Development and Optimization: </a:t>
            </a:r>
          </a:p>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Knowledge of computer architecture is vital for software developers. It helps them write optimized code that fully leverages the underlying hardware. Understanding how instructions are executed, memory is accessed, and data is transferred can lead to significant improvements in software performance. For example, awareness of cache hierarchies and memory access patterns can help developers design software that minimizes cache misses and improves execution speed.</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IMPORTANCE OF STUDYING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Tree>
    <p:extLst>
      <p:ext uri="{BB962C8B-B14F-4D97-AF65-F5344CB8AC3E}">
        <p14:creationId xmlns:p14="http://schemas.microsoft.com/office/powerpoint/2010/main" val="425488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11473132" cy="4295955"/>
          </a:xfrm>
        </p:spPr>
        <p:txBody>
          <a:bodyPr anchor="t">
            <a:noAutofit/>
          </a:bodyPr>
          <a:lstStyle/>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5. Educational and Professional Growth: </a:t>
            </a:r>
          </a:p>
          <a:p>
            <a:pPr marL="0" indent="0">
              <a:buNone/>
            </a:pPr>
            <a:r>
              <a:rPr lang="en-US" sz="28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For students and professionals in computer science and engineering, knowledge of computer architecture is fundamental. It provides a comprehensive understanding of how computers work at a low level, which is essential for careers in hardware design, systems engineering, and various other fields. This foundational knowledge also supports lifelong learning and adaptation as technology evolves.</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IMPORTANCE OF STUDYING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Tree>
    <p:extLst>
      <p:ext uri="{BB962C8B-B14F-4D97-AF65-F5344CB8AC3E}">
        <p14:creationId xmlns:p14="http://schemas.microsoft.com/office/powerpoint/2010/main" val="38900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7047781" cy="4295955"/>
          </a:xfrm>
        </p:spPr>
        <p:txBody>
          <a:bodyPr anchor="t">
            <a:noAutofit/>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Early Mechanical Computers (1837)</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Charles Babbage: Known as the 'father of the computer,' Babbage designed the first automatic mechanical computer, the Analytical Engine, which contained basic components such as an ALU, control flow in the form of conditional branching and loops, and integrated memory.</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HISTORY AND 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1026" name="Picture 2" descr="Analytical engine - Wikipedia">
            <a:extLst>
              <a:ext uri="{FF2B5EF4-FFF2-40B4-BE49-F238E27FC236}">
                <a16:creationId xmlns:a16="http://schemas.microsoft.com/office/drawing/2014/main" id="{C83EA269-4FD4-9A5D-56D5-8FCA299C9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679" y="2613804"/>
            <a:ext cx="4455597" cy="3992432"/>
          </a:xfrm>
          <a:prstGeom prst="rect">
            <a:avLst/>
          </a:prstGeom>
          <a:ln w="127000" cap="sq">
            <a:solidFill>
              <a:srgbClr val="92D05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Charles Babbage - Computer, Analytical Engine &amp; Difference Engine">
            <a:extLst>
              <a:ext uri="{FF2B5EF4-FFF2-40B4-BE49-F238E27FC236}">
                <a16:creationId xmlns:a16="http://schemas.microsoft.com/office/drawing/2014/main" id="{0742733C-46B9-6CB3-97DE-8C7ABCB8D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642" y="895328"/>
            <a:ext cx="1959634" cy="1896626"/>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85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770</TotalTime>
  <Words>2014</Words>
  <Application>Microsoft Office PowerPoint</Application>
  <PresentationFormat>Widescreen</PresentationFormat>
  <Paragraphs>158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Comic Sans MS</vt:lpstr>
      <vt:lpstr>Celestial</vt:lpstr>
      <vt:lpstr>COMPUTER ARCITECTURE </vt:lpstr>
      <vt:lpstr>DTI 112 COMPUSTER ARCHITECTURE</vt:lpstr>
      <vt:lpstr>IMPORTANCE OF STUDYING COMPUTER ARCHITECTURE</vt:lpstr>
      <vt:lpstr>IMPORTANCE OF STUDYING COMPUTER ARCHITECTURE</vt:lpstr>
      <vt:lpstr>IMPORTANCE OF STUDYING COMPUTER ARCHITECTURE</vt:lpstr>
      <vt:lpstr>IMPORTANCE OF STUDYING COMPUTER ARCHITECTURE</vt:lpstr>
      <vt:lpstr>IMPORTANCE OF STUDYING COMPUTER ARCHITECTURE</vt:lpstr>
      <vt:lpstr>IMPORTANCE OF STUDYING COMPUTER ARCHITECTURE</vt:lpstr>
      <vt:lpstr>HISTORY AND EVOLUTION OF COMPUTER ARCHITECTURE</vt:lpstr>
      <vt:lpstr>HISTORY AND EVOLUTION OF COMPUTER ARCHITECTURE</vt:lpstr>
      <vt:lpstr>HISTORY AND EVOLUTION OF COMPUTER ARCHITECTURE</vt:lpstr>
      <vt:lpstr>HISTORY AND EVOLUTION OF COMPUTER ARCHITECTURE</vt:lpstr>
      <vt:lpstr>HISTORY AND EVOLUTION OF COMPUTER ARCHITECTURE</vt:lpstr>
      <vt:lpstr>HISTORY AND EVOLUTION OF COMPUTER ARCHITECTURE</vt:lpstr>
      <vt:lpstr>HISTORY AND EVOLUTION OF COMPUTER ARCHITECTURE</vt:lpstr>
      <vt:lpstr>HISTORY AND EVOLUTION OF COMPUTER ARCHITECTURE</vt:lpstr>
      <vt:lpstr>HISTORY AND EVOLUTION OF COMPUTER ARCHITECTURE</vt:lpstr>
      <vt:lpstr>DESIGN OF COMPUTER ARCHITECTURE DIFFERENT PLATFORMS, DIFFERENT GOALS</vt:lpstr>
      <vt:lpstr>DIFFERENT PLATFORMS, DIFFERENT GOALS</vt:lpstr>
      <vt:lpstr>DIFFERENT PLATFORMS, DIFFERENT GOALS</vt:lpstr>
      <vt:lpstr>DIFFERENT PLATFORMS, DIFFERENT GOALS</vt:lpstr>
      <vt:lpstr>DIFFERENT PLATFORMS, DIFFERENT GOALS</vt:lpstr>
      <vt:lpstr>COMPUTING DEVICES NOW</vt:lpstr>
      <vt:lpstr>CLASSES OF COMPUTERS</vt:lpstr>
      <vt:lpstr>TECHNOLOGY IS THE DOMINANT FACTOR IN COMPUTER DESIGN</vt:lpstr>
      <vt:lpstr>TECHNOLOGY IS THE DOMINANT FACTOR IN COMPUTER DESIGN</vt:lpstr>
      <vt:lpstr>TECHNOLOGY IS THE DOMINANT FACTOR IN COMPUTER DESIGN</vt:lpstr>
      <vt:lpstr>BUT SOFTWARE...</vt:lpstr>
      <vt:lpstr>BUT SOFTWARE...</vt:lpstr>
      <vt:lpstr>INTRODUCTION TO OPERATION SYSTEM</vt:lpstr>
      <vt:lpstr>INTRODUCTION TO OPERATION SYSTEM</vt:lpstr>
      <vt:lpstr>INTRODUCTION TO OPERATION SYSTEM</vt:lpstr>
      <vt:lpstr>INTRODUCTION TO OPERATION SYSTEM</vt:lpstr>
      <vt:lpstr>INTRODUCTION TO OPERATION SYSTEM</vt:lpstr>
      <vt:lpstr>INTRODUCTION TO OPERATION SYSTEM</vt:lpstr>
      <vt:lpstr>INTRODUCTION TO OPERATION SYSTEM</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ARCITECTURE</dc:title>
  <dc:creator>Somchai Thangsathityangkul</dc:creator>
  <cp:lastModifiedBy>Somchai Thangsathityangkul</cp:lastModifiedBy>
  <cp:revision>75</cp:revision>
  <dcterms:created xsi:type="dcterms:W3CDTF">2023-06-18T15:47:52Z</dcterms:created>
  <dcterms:modified xsi:type="dcterms:W3CDTF">2024-06-09T15:31:05Z</dcterms:modified>
</cp:coreProperties>
</file>